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9"/>
    <p:sldMasterId id="2147483660" r:id="rId10"/>
  </p:sldMasterIdLst>
  <p:notesMasterIdLst>
    <p:notesMasterId r:id="rId77"/>
  </p:notesMasterIdLst>
  <p:handoutMasterIdLst>
    <p:handoutMasterId r:id="rId78"/>
  </p:handoutMasterIdLst>
  <p:sldIdLst>
    <p:sldId id="318" r:id="rId11"/>
    <p:sldId id="8530" r:id="rId12"/>
    <p:sldId id="3528" r:id="rId13"/>
    <p:sldId id="4312" r:id="rId14"/>
    <p:sldId id="4446" r:id="rId15"/>
    <p:sldId id="4626" r:id="rId16"/>
    <p:sldId id="4625" r:id="rId17"/>
    <p:sldId id="4438" r:id="rId18"/>
    <p:sldId id="4643" r:id="rId19"/>
    <p:sldId id="4678" r:id="rId20"/>
    <p:sldId id="4627" r:id="rId21"/>
    <p:sldId id="4628" r:id="rId22"/>
    <p:sldId id="4663" r:id="rId23"/>
    <p:sldId id="4681" r:id="rId24"/>
    <p:sldId id="4314" r:id="rId25"/>
    <p:sldId id="3515" r:id="rId26"/>
    <p:sldId id="4617" r:id="rId27"/>
    <p:sldId id="4631" r:id="rId28"/>
    <p:sldId id="4315" r:id="rId29"/>
    <p:sldId id="3516" r:id="rId30"/>
    <p:sldId id="4680" r:id="rId31"/>
    <p:sldId id="4673" r:id="rId32"/>
    <p:sldId id="4682" r:id="rId33"/>
    <p:sldId id="4648" r:id="rId34"/>
    <p:sldId id="4647" r:id="rId35"/>
    <p:sldId id="4674" r:id="rId36"/>
    <p:sldId id="4649" r:id="rId37"/>
    <p:sldId id="4675" r:id="rId38"/>
    <p:sldId id="4632" r:id="rId39"/>
    <p:sldId id="2591" r:id="rId40"/>
    <p:sldId id="4640" r:id="rId41"/>
    <p:sldId id="4448" r:id="rId42"/>
    <p:sldId id="8531" r:id="rId43"/>
    <p:sldId id="8532" r:id="rId44"/>
    <p:sldId id="4654" r:id="rId45"/>
    <p:sldId id="4616" r:id="rId46"/>
    <p:sldId id="4644" r:id="rId47"/>
    <p:sldId id="4660" r:id="rId48"/>
    <p:sldId id="4655" r:id="rId49"/>
    <p:sldId id="4635" r:id="rId50"/>
    <p:sldId id="4656" r:id="rId51"/>
    <p:sldId id="4624" r:id="rId52"/>
    <p:sldId id="4653" r:id="rId53"/>
    <p:sldId id="4615" r:id="rId54"/>
    <p:sldId id="4633" r:id="rId55"/>
    <p:sldId id="4683" r:id="rId56"/>
    <p:sldId id="4679" r:id="rId57"/>
    <p:sldId id="4684" r:id="rId58"/>
    <p:sldId id="4685" r:id="rId59"/>
    <p:sldId id="4686" r:id="rId60"/>
    <p:sldId id="4687" r:id="rId61"/>
    <p:sldId id="4688" r:id="rId62"/>
    <p:sldId id="4689" r:id="rId63"/>
    <p:sldId id="4690" r:id="rId64"/>
    <p:sldId id="4691" r:id="rId65"/>
    <p:sldId id="4664" r:id="rId66"/>
    <p:sldId id="4665" r:id="rId67"/>
    <p:sldId id="4668" r:id="rId68"/>
    <p:sldId id="4667" r:id="rId69"/>
    <p:sldId id="4666" r:id="rId70"/>
    <p:sldId id="4669" r:id="rId71"/>
    <p:sldId id="4670" r:id="rId72"/>
    <p:sldId id="4671" r:id="rId73"/>
    <p:sldId id="4320" r:id="rId74"/>
    <p:sldId id="4642" r:id="rId75"/>
    <p:sldId id="2721" r:id="rId76"/>
  </p:sldIdLst>
  <p:sldSz cx="12192000" cy="6858000"/>
  <p:notesSz cx="6858000" cy="167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8BBD2D-8369-4B34-B540-6D53EA46A476}">
          <p14:sldIdLst>
            <p14:sldId id="318"/>
            <p14:sldId id="8530"/>
            <p14:sldId id="3528"/>
            <p14:sldId id="4312"/>
            <p14:sldId id="4446"/>
            <p14:sldId id="4626"/>
            <p14:sldId id="4625"/>
            <p14:sldId id="4438"/>
          </p14:sldIdLst>
        </p14:section>
        <p14:section name="Apps &amp; Infra" id="{BB347680-5CB5-4A92-B845-DE2F56D52509}">
          <p14:sldIdLst>
            <p14:sldId id="4643"/>
            <p14:sldId id="4678"/>
            <p14:sldId id="4627"/>
            <p14:sldId id="4628"/>
            <p14:sldId id="4663"/>
            <p14:sldId id="4681"/>
            <p14:sldId id="4314"/>
            <p14:sldId id="3515"/>
            <p14:sldId id="4617"/>
            <p14:sldId id="4631"/>
            <p14:sldId id="4315"/>
            <p14:sldId id="3516"/>
            <p14:sldId id="4680"/>
            <p14:sldId id="4673"/>
          </p14:sldIdLst>
        </p14:section>
        <p14:section name="Data &amp; AI" id="{4E73EFCC-4FD7-49F9-90EE-C803232CAEC6}">
          <p14:sldIdLst>
            <p14:sldId id="4682"/>
            <p14:sldId id="4648"/>
            <p14:sldId id="4647"/>
            <p14:sldId id="4674"/>
            <p14:sldId id="4649"/>
            <p14:sldId id="4675"/>
            <p14:sldId id="4632"/>
            <p14:sldId id="2591"/>
          </p14:sldIdLst>
        </p14:section>
        <p14:section name="M365" id="{AE502FE8-7A82-4D56-9462-DF93DCC24B4D}">
          <p14:sldIdLst>
            <p14:sldId id="4640"/>
            <p14:sldId id="4448"/>
            <p14:sldId id="8531"/>
            <p14:sldId id="8532"/>
            <p14:sldId id="4654"/>
            <p14:sldId id="4616"/>
            <p14:sldId id="4644"/>
            <p14:sldId id="4660"/>
            <p14:sldId id="4655"/>
            <p14:sldId id="4635"/>
            <p14:sldId id="4656"/>
            <p14:sldId id="4624"/>
            <p14:sldId id="4653"/>
            <p14:sldId id="4615"/>
            <p14:sldId id="4633"/>
          </p14:sldIdLst>
        </p14:section>
        <p14:section name="Business Applications" id="{8D9B7BAE-4BE6-4AF5-B0F5-9FD1E688B0D6}">
          <p14:sldIdLst>
            <p14:sldId id="4683"/>
            <p14:sldId id="4679"/>
          </p14:sldIdLst>
        </p14:section>
        <p14:section name="Fundamentals" id="{ECCD8FA7-D5A4-46CD-B8BB-69B648319A9A}">
          <p14:sldIdLst>
            <p14:sldId id="4684"/>
            <p14:sldId id="4685"/>
          </p14:sldIdLst>
        </p14:section>
        <p14:section name="Sales" id="{C830FBD4-248B-4899-A07A-0DC8E56489FB}">
          <p14:sldIdLst>
            <p14:sldId id="4686"/>
            <p14:sldId id="4687"/>
          </p14:sldIdLst>
        </p14:section>
        <p14:section name="Marketing" id="{A382DA38-FB53-4801-8D72-8D767EE13E7B}">
          <p14:sldIdLst>
            <p14:sldId id="4688"/>
            <p14:sldId id="4689"/>
          </p14:sldIdLst>
        </p14:section>
        <p14:section name="Cust Service" id="{4D29E516-70B2-401B-B484-DCD3CE430687}">
          <p14:sldIdLst>
            <p14:sldId id="4690"/>
            <p14:sldId id="4691"/>
          </p14:sldIdLst>
        </p14:section>
        <p14:section name="Field Service" id="{20F51460-06F2-4ACA-92EF-553E5B9C1A58}">
          <p14:sldIdLst>
            <p14:sldId id="4664"/>
            <p14:sldId id="4665"/>
          </p14:sldIdLst>
        </p14:section>
        <p14:section name="Fin/Ops/Financials" id="{5C196BD3-4F9B-42AF-8570-FFD268256512}">
          <p14:sldIdLst>
            <p14:sldId id="4668"/>
            <p14:sldId id="4667"/>
          </p14:sldIdLst>
        </p14:section>
        <p14:section name="Fin/Ops/Manufacturing" id="{9D129DC5-6067-4BB1-BBAC-87AE15FC8D2D}">
          <p14:sldIdLst>
            <p14:sldId id="4666"/>
            <p14:sldId id="4669"/>
          </p14:sldIdLst>
        </p14:section>
        <p14:section name="Fin/Ops/Supply Chain" id="{3B0655EB-D108-47E2-895D-F6611EB74A36}">
          <p14:sldIdLst>
            <p14:sldId id="4670"/>
            <p14:sldId id="4671"/>
            <p14:sldId id="4320"/>
          </p14:sldIdLst>
        </p14:section>
        <p14:section name="Appendix" id="{CE264338-1771-4A99-A87A-3DE2EC9D60E2}">
          <p14:sldIdLst>
            <p14:sldId id="4642"/>
            <p14:sldId id="27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Weber (Allyis Inc)" initials="LW(I" lastIdx="33" clrIdx="0">
    <p:extLst>
      <p:ext uri="{19B8F6BF-5375-455C-9EA6-DF929625EA0E}">
        <p15:presenceInfo xmlns:p15="http://schemas.microsoft.com/office/powerpoint/2012/main" userId="S::v-liwebe@microsoft.com::21161257-a386-4821-8ebd-0bf6a29d78bf" providerId="AD"/>
      </p:ext>
    </p:extLst>
  </p:cmAuthor>
  <p:cmAuthor id="2" name="Selina Winter" initials="SW" lastIdx="33" clrIdx="1">
    <p:extLst>
      <p:ext uri="{19B8F6BF-5375-455C-9EA6-DF929625EA0E}">
        <p15:presenceInfo xmlns:p15="http://schemas.microsoft.com/office/powerpoint/2012/main" userId="S::sewinter@microsoft.com::bfce291d-8372-4ded-9006-bc93c179d133" providerId="AD"/>
      </p:ext>
    </p:extLst>
  </p:cmAuthor>
  <p:cmAuthor id="3" name="Katie Hasbargen" initials="KH" lastIdx="6" clrIdx="2">
    <p:extLst>
      <p:ext uri="{19B8F6BF-5375-455C-9EA6-DF929625EA0E}">
        <p15:presenceInfo xmlns:p15="http://schemas.microsoft.com/office/powerpoint/2012/main" userId="S::khasbarg@microsoft.com::7428c89e-437c-4385-a841-2e7afbeecd59" providerId="AD"/>
      </p:ext>
    </p:extLst>
  </p:cmAuthor>
  <p:cmAuthor id="4" name="Allie Ello" initials="AE" lastIdx="2" clrIdx="3">
    <p:extLst>
      <p:ext uri="{19B8F6BF-5375-455C-9EA6-DF929625EA0E}">
        <p15:presenceInfo xmlns:p15="http://schemas.microsoft.com/office/powerpoint/2012/main" userId="S-1-5-21-2127521184-1604012920-1887927527-20043720" providerId="AD"/>
      </p:ext>
    </p:extLst>
  </p:cmAuthor>
  <p:cmAuthor id="5" name="Laura Comiskey (NANCE)" initials="L(" lastIdx="4" clrIdx="4">
    <p:extLst>
      <p:ext uri="{19B8F6BF-5375-455C-9EA6-DF929625EA0E}">
        <p15:presenceInfo xmlns:p15="http://schemas.microsoft.com/office/powerpoint/2012/main" userId="S::lnance@microsoft.com::da14d5b1-3239-47b8-ac9c-f0eda7f83bcb" providerId="AD"/>
      </p:ext>
    </p:extLst>
  </p:cmAuthor>
  <p:cmAuthor id="6" name="BJ O'Hare" initials="BO" lastIdx="9" clrIdx="5">
    <p:extLst>
      <p:ext uri="{19B8F6BF-5375-455C-9EA6-DF929625EA0E}">
        <p15:presenceInfo xmlns:p15="http://schemas.microsoft.com/office/powerpoint/2012/main" userId="S::bjohare@microsoft.com::4b02f6b9-3da0-4929-8e3e-622f5703db26" providerId="AD"/>
      </p:ext>
    </p:extLst>
  </p:cmAuthor>
  <p:cmAuthor id="7" name="Shauna Knutson (Allyis Inc)" initials="SK(I" lastIdx="16" clrIdx="6">
    <p:extLst>
      <p:ext uri="{19B8F6BF-5375-455C-9EA6-DF929625EA0E}">
        <p15:presenceInfo xmlns:p15="http://schemas.microsoft.com/office/powerpoint/2012/main" userId="S::v-shknut@microsoft.com::43acfbd8-90d9-4194-afdd-6a40eab6e6ab" providerId="AD"/>
      </p:ext>
    </p:extLst>
  </p:cmAuthor>
  <p:cmAuthor id="8" name="Allison Kraker (WADDELL)" initials="AK(" lastIdx="12" clrIdx="7">
    <p:extLst>
      <p:ext uri="{19B8F6BF-5375-455C-9EA6-DF929625EA0E}">
        <p15:presenceInfo xmlns:p15="http://schemas.microsoft.com/office/powerpoint/2012/main" userId="S::awaddell@microsoft.com::927e6fe3-d298-4c8f-9330-290943775a90" providerId="AD"/>
      </p:ext>
    </p:extLst>
  </p:cmAuthor>
  <p:cmAuthor id="9" name="Carrie Pogorelc" initials="CP" lastIdx="143" clrIdx="8">
    <p:extLst>
      <p:ext uri="{19B8F6BF-5375-455C-9EA6-DF929625EA0E}">
        <p15:presenceInfo xmlns:p15="http://schemas.microsoft.com/office/powerpoint/2012/main" userId="S-1-5-21-3498805899-2376028649-3634713762-1001" providerId="AD"/>
      </p:ext>
    </p:extLst>
  </p:cmAuthor>
  <p:cmAuthor id="10" name="Watts" initials="W" lastIdx="159" clrIdx="9">
    <p:extLst>
      <p:ext uri="{19B8F6BF-5375-455C-9EA6-DF929625EA0E}">
        <p15:presenceInfo xmlns:p15="http://schemas.microsoft.com/office/powerpoint/2012/main" userId="Watts" providerId="None"/>
      </p:ext>
    </p:extLst>
  </p:cmAuthor>
  <p:cmAuthor id="11" name="Guest User" initials="GU" lastIdx="19" clrIdx="10">
    <p:extLst>
      <p:ext uri="{19B8F6BF-5375-455C-9EA6-DF929625EA0E}">
        <p15:presenceInfo xmlns:p15="http://schemas.microsoft.com/office/powerpoint/2012/main" userId="S::urn:spo:anon#11313504966f62a16d6e75d8064e46aca1bc71336ef483017c529116bd9f5db2::" providerId="AD"/>
      </p:ext>
    </p:extLst>
  </p:cmAuthor>
  <p:cmAuthor id="12" name="Guest User" initials="GU [2]" lastIdx="30" clrIdx="11">
    <p:extLst>
      <p:ext uri="{19B8F6BF-5375-455C-9EA6-DF929625EA0E}">
        <p15:presenceInfo xmlns:p15="http://schemas.microsoft.com/office/powerpoint/2012/main" userId="S::urn:spo:anon#0c20756d7f5b260fd0279c0ebb244f96d9e646d6d12cf07ef90fafef29cb3297::" providerId="AD"/>
      </p:ext>
    </p:extLst>
  </p:cmAuthor>
  <p:cmAuthor id="13" name="Tisha Hardester" initials="TH" lastIdx="2" clrIdx="12">
    <p:extLst>
      <p:ext uri="{19B8F6BF-5375-455C-9EA6-DF929625EA0E}">
        <p15:presenceInfo xmlns:p15="http://schemas.microsoft.com/office/powerpoint/2012/main" userId="S::tishaha@microsoft.com::1ea91113-d438-43d6-84c5-099f74c42f07" providerId="AD"/>
      </p:ext>
    </p:extLst>
  </p:cmAuthor>
  <p:cmAuthor id="14" name="Alex Hickox" initials="AH" lastIdx="106" clrIdx="13">
    <p:extLst>
      <p:ext uri="{19B8F6BF-5375-455C-9EA6-DF929625EA0E}">
        <p15:presenceInfo xmlns:p15="http://schemas.microsoft.com/office/powerpoint/2012/main" userId="Alex Hickox" providerId="None"/>
      </p:ext>
    </p:extLst>
  </p:cmAuthor>
  <p:cmAuthor id="15" name="Marcy Donahue" initials="MD" lastIdx="1" clrIdx="14">
    <p:extLst>
      <p:ext uri="{19B8F6BF-5375-455C-9EA6-DF929625EA0E}">
        <p15:presenceInfo xmlns:p15="http://schemas.microsoft.com/office/powerpoint/2012/main" userId="S::marcyd@microsoft.com::000b0120-9195-40b3-88a4-80daba9a81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E6E6E6"/>
    <a:srgbClr val="737373"/>
    <a:srgbClr val="F2F2F2"/>
    <a:srgbClr val="008272"/>
    <a:srgbClr val="002050"/>
    <a:srgbClr val="0078D4"/>
    <a:srgbClr val="505050"/>
    <a:srgbClr val="92D050"/>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75672" autoAdjust="0"/>
  </p:normalViewPr>
  <p:slideViewPr>
    <p:cSldViewPr snapToGrid="0">
      <p:cViewPr varScale="1">
        <p:scale>
          <a:sx n="86" d="100"/>
          <a:sy n="86" d="100"/>
        </p:scale>
        <p:origin x="1176" y="90"/>
      </p:cViewPr>
      <p:guideLst/>
    </p:cSldViewPr>
  </p:slideViewPr>
  <p:notesTextViewPr>
    <p:cViewPr>
      <p:scale>
        <a:sx n="1" d="1"/>
        <a:sy n="1" d="1"/>
      </p:scale>
      <p:origin x="0" y="0"/>
    </p:cViewPr>
  </p:notesTextViewPr>
  <p:sorterViewPr>
    <p:cViewPr>
      <p:scale>
        <a:sx n="100" d="100"/>
        <a:sy n="100" d="100"/>
      </p:scale>
      <p:origin x="0" y="-25662"/>
    </p:cViewPr>
  </p:sorterViewPr>
  <p:notesViewPr>
    <p:cSldViewPr snapToGrid="0">
      <p:cViewPr>
        <p:scale>
          <a:sx n="1" d="2"/>
          <a:sy n="1" d="2"/>
        </p:scale>
        <p:origin x="3696" y="18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slide" Target="slides/slide51.xml"/><Relationship Id="rId82" Type="http://schemas.openxmlformats.org/officeDocument/2006/relationships/theme" Target="theme/theme1.xml"/><Relationship Id="rId10" Type="http://schemas.openxmlformats.org/officeDocument/2006/relationships/slideMaster" Target="slideMasters/slideMaster2.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36033E-C8F5-4E35-98B9-68036BCD26CB}"/>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EC273D-0D7D-4F0C-8A3F-6CD52B4C72C3}"/>
              </a:ext>
            </a:extLst>
          </p:cNvPr>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2B05BB69-C646-4387-A339-8A31AFD3581A}" type="datetimeFigureOut">
              <a:rPr lang="en-US" smtClean="0"/>
              <a:t>4/29/2019</a:t>
            </a:fld>
            <a:endParaRPr lang="en-US"/>
          </a:p>
        </p:txBody>
      </p:sp>
      <p:sp>
        <p:nvSpPr>
          <p:cNvPr id="4" name="Footer Placeholder 3">
            <a:extLst>
              <a:ext uri="{FF2B5EF4-FFF2-40B4-BE49-F238E27FC236}">
                <a16:creationId xmlns:a16="http://schemas.microsoft.com/office/drawing/2014/main" id="{28665E2A-5D3F-41FE-9EF8-07B264198F8C}"/>
              </a:ext>
            </a:extLst>
          </p:cNvPr>
          <p:cNvSpPr>
            <a:spLocks noGrp="1"/>
          </p:cNvSpPr>
          <p:nvPr>
            <p:ph type="ftr" sz="quarter" idx="2"/>
          </p:nvPr>
        </p:nvSpPr>
        <p:spPr>
          <a:xfrm>
            <a:off x="0" y="8645525"/>
            <a:ext cx="2971800" cy="4556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6D7146-6189-4C1D-A704-E3A907412CBB}"/>
              </a:ext>
            </a:extLst>
          </p:cNvPr>
          <p:cNvSpPr>
            <a:spLocks noGrp="1"/>
          </p:cNvSpPr>
          <p:nvPr>
            <p:ph type="sldNum" sz="quarter" idx="3"/>
          </p:nvPr>
        </p:nvSpPr>
        <p:spPr>
          <a:xfrm>
            <a:off x="3884613" y="8645525"/>
            <a:ext cx="2971800" cy="455613"/>
          </a:xfrm>
          <a:prstGeom prst="rect">
            <a:avLst/>
          </a:prstGeom>
        </p:spPr>
        <p:txBody>
          <a:bodyPr vert="horz" lIns="91440" tIns="45720" rIns="91440" bIns="45720" rtlCol="0" anchor="b"/>
          <a:lstStyle>
            <a:lvl1pPr algn="r">
              <a:defRPr sz="1200"/>
            </a:lvl1pPr>
          </a:lstStyle>
          <a:p>
            <a:fld id="{ACC69609-16EC-4576-BF1E-EAEA6D0B6B68}" type="slidenum">
              <a:rPr lang="en-US" smtClean="0"/>
              <a:t>‹#›</a:t>
            </a:fld>
            <a:endParaRPr lang="en-US"/>
          </a:p>
        </p:txBody>
      </p:sp>
    </p:spTree>
    <p:extLst>
      <p:ext uri="{BB962C8B-B14F-4D97-AF65-F5344CB8AC3E}">
        <p14:creationId xmlns:p14="http://schemas.microsoft.com/office/powerpoint/2010/main" val="151065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66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6637"/>
          </a:xfrm>
          <a:prstGeom prst="rect">
            <a:avLst/>
          </a:prstGeom>
        </p:spPr>
        <p:txBody>
          <a:bodyPr vert="horz" lIns="91440" tIns="45720" rIns="91440" bIns="45720" rtlCol="0"/>
          <a:lstStyle>
            <a:lvl1pPr algn="r">
              <a:defRPr sz="1200"/>
            </a:lvl1pPr>
          </a:lstStyle>
          <a:p>
            <a:fld id="{6A43003B-9D78-47B1-B27C-7460CDC2EB5C}" type="datetimeFigureOut">
              <a:rPr lang="en-US" smtClean="0"/>
              <a:t>4/29/2019</a:t>
            </a:fld>
            <a:endParaRPr lang="en-US"/>
          </a:p>
        </p:txBody>
      </p:sp>
      <p:sp>
        <p:nvSpPr>
          <p:cNvPr id="4" name="Slide Image Placeholder 3"/>
          <p:cNvSpPr>
            <a:spLocks noGrp="1" noRot="1" noChangeAspect="1"/>
          </p:cNvSpPr>
          <p:nvPr>
            <p:ph type="sldImg" idx="2"/>
          </p:nvPr>
        </p:nvSpPr>
        <p:spPr>
          <a:xfrm>
            <a:off x="698500" y="1138238"/>
            <a:ext cx="5461000" cy="3071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9923"/>
            <a:ext cx="5486400" cy="358357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44502"/>
            <a:ext cx="2971800" cy="4566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2"/>
            <a:ext cx="2971800" cy="456636"/>
          </a:xfrm>
          <a:prstGeom prst="rect">
            <a:avLst/>
          </a:prstGeom>
        </p:spPr>
        <p:txBody>
          <a:bodyPr vert="horz" lIns="91440" tIns="45720" rIns="91440" bIns="45720" rtlCol="0" anchor="b"/>
          <a:lstStyle>
            <a:lvl1pPr algn="r">
              <a:defRPr sz="1200"/>
            </a:lvl1pPr>
          </a:lstStyle>
          <a:p>
            <a:fld id="{F2B02E8B-7637-4E5F-ACA6-41119C29134D}" type="slidenum">
              <a:rPr lang="en-US" smtClean="0"/>
              <a:t>‹#›</a:t>
            </a:fld>
            <a:endParaRPr lang="en-US"/>
          </a:p>
        </p:txBody>
      </p:sp>
    </p:spTree>
    <p:extLst>
      <p:ext uri="{BB962C8B-B14F-4D97-AF65-F5344CB8AC3E}">
        <p14:creationId xmlns:p14="http://schemas.microsoft.com/office/powerpoint/2010/main" val="411850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microsoft.com/en-us/learning/course.aspx?cid=MS-101T03" TargetMode="External"/><Relationship Id="rId3" Type="http://schemas.openxmlformats.org/officeDocument/2006/relationships/hyperlink" Target="https://www.microsoft.com/en-us/learning/course.aspx?cid=MS-100T01" TargetMode="External"/><Relationship Id="rId7" Type="http://schemas.openxmlformats.org/officeDocument/2006/relationships/hyperlink" Target="https://www.microsoft.com/en-us/learning/course.aspx?cid=MS-101T02"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microsoft.com/en-us/learning/course.aspx?cid=MS-101T01" TargetMode="External"/><Relationship Id="rId5" Type="http://schemas.openxmlformats.org/officeDocument/2006/relationships/hyperlink" Target="https://www.microsoft.com/en-us/learning/course.aspx?cid=MS-100T03" TargetMode="External"/><Relationship Id="rId4" Type="http://schemas.openxmlformats.org/officeDocument/2006/relationships/hyperlink" Target="https://www.microsoft.com/en-us/learning/course.aspx?cid=MS-100T02"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ka.ms/ExamPoliciesFAQ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microsoft.com/en-us/learning/course.aspx?cid=AZ-201T02" TargetMode="External"/><Relationship Id="rId3" Type="http://schemas.openxmlformats.org/officeDocument/2006/relationships/hyperlink" Target="https://www.microsoft.com/en-us/learning/course.aspx?cid=AZ-200T01" TargetMode="External"/><Relationship Id="rId7" Type="http://schemas.openxmlformats.org/officeDocument/2006/relationships/hyperlink" Target="https://www.microsoft.com/en-us/learning/course.aspx?cid=AZ-201T0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microsoft.com/en-us/learning/course.aspx?cid=AZ-200T04" TargetMode="External"/><Relationship Id="rId5" Type="http://schemas.openxmlformats.org/officeDocument/2006/relationships/hyperlink" Target="https://www.microsoft.com/en-us/learning/course.aspx?cid=AZ-200T03" TargetMode="External"/><Relationship Id="rId4" Type="http://schemas.openxmlformats.org/officeDocument/2006/relationships/hyperlink" Target="https://www.microsoft.com/en-us/learning/course.aspx?cid=AZ-200T02" TargetMode="External"/><Relationship Id="rId9" Type="http://schemas.openxmlformats.org/officeDocument/2006/relationships/hyperlink" Target="https://www.microsoft.com/en-us/learning/course.aspx?cid=AZ-201T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547738" rtl="0" eaLnBrk="1" fontAlgn="auto" latinLnBrk="0" hangingPunct="1">
              <a:lnSpc>
                <a:spcPct val="100000"/>
              </a:lnSpc>
              <a:spcBef>
                <a:spcPts val="0"/>
              </a:spcBef>
              <a:spcAft>
                <a:spcPts val="0"/>
              </a:spcAft>
              <a:buClrTx/>
              <a:buSzTx/>
              <a:buFontTx/>
              <a:buNone/>
              <a:tabLst/>
              <a:defRPr/>
            </a:pPr>
            <a:fld id="{AF7A91F6-C84C-D54B-9DE1-2A2DF49EE04F}" type="slidenum">
              <a:rPr kumimoji="0" lang="en-US" sz="19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547738" rtl="0" eaLnBrk="1" fontAlgn="auto" latinLnBrk="0" hangingPunct="1">
                <a:lnSpc>
                  <a:spcPct val="100000"/>
                </a:lnSpc>
                <a:spcBef>
                  <a:spcPts val="0"/>
                </a:spcBef>
                <a:spcAft>
                  <a:spcPts val="0"/>
                </a:spcAft>
                <a:buClrTx/>
                <a:buSzTx/>
                <a:buFontTx/>
                <a:buNone/>
                <a:tabLst/>
                <a:defRPr/>
              </a:pPr>
              <a:t>1</a:t>
            </a:fld>
            <a:endParaRPr kumimoji="0" lang="en-US" sz="1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 name="Slide Image Placeholder 5"/>
          <p:cNvSpPr>
            <a:spLocks noGrp="1" noRot="1" noChangeAspect="1"/>
          </p:cNvSpPr>
          <p:nvPr>
            <p:ph type="sldImg"/>
          </p:nvPr>
        </p:nvSpPr>
        <p:spPr>
          <a:xfrm>
            <a:off x="960438" y="2468563"/>
            <a:ext cx="7680325" cy="4321175"/>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07742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DCE55-843B-4CF1-B85E-AD5DB287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65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7675A-E376-445A-ABF4-C846E34B7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49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Microsoft Certified: Azure AI Engineer Associate</a:t>
            </a:r>
          </a:p>
          <a:p>
            <a:r>
              <a:rPr lang="en-US" sz="1200" kern="1200" dirty="0">
                <a:solidFill>
                  <a:schemeClr val="tx1"/>
                </a:solidFill>
                <a:effectLst/>
                <a:latin typeface="+mn-lt"/>
                <a:ea typeface="+mn-ea"/>
                <a:cs typeface="+mn-cs"/>
              </a:rPr>
              <a:t>Azure AI Engineers use Cognitive Services, Machine Learning, and Knowledge Mining to architect and implement Microsoft AI solutions involving natural language processing, speech, computer vision, bots, and agents.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Microsoft Certified: Azure Data Scientist Associate</a:t>
            </a:r>
          </a:p>
          <a:p>
            <a:r>
              <a:rPr lang="en-US" sz="1200" kern="1200" dirty="0">
                <a:solidFill>
                  <a:schemeClr val="tx1"/>
                </a:solidFill>
                <a:effectLst/>
                <a:latin typeface="+mn-lt"/>
                <a:ea typeface="+mn-ea"/>
                <a:cs typeface="+mn-cs"/>
              </a:rPr>
              <a:t>Azure Data Scientists apply Azure’s machine learning techniques to train, evaluate, and deploy models that solve business problems.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Microsoft Certified: Azure Data Engineer Associate</a:t>
            </a:r>
          </a:p>
          <a:p>
            <a:r>
              <a:rPr lang="en-US" sz="1200" kern="1200">
                <a:solidFill>
                  <a:schemeClr val="tx1"/>
                </a:solidFill>
                <a:effectLst/>
                <a:latin typeface="+mn-lt"/>
                <a:ea typeface="+mn-ea"/>
                <a:cs typeface="+mn-cs"/>
              </a:rPr>
              <a:t>Azure Data Engineers design and implement the management, monitoring, security, and privacy of data using the full stack of Azure data services to satisfy business needs.</a:t>
            </a:r>
          </a:p>
          <a:p>
            <a:pPr algn="l"/>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3209601-0614-4E10-9769-C02B051FE8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40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7675A-E376-445A-ABF4-C846E34B7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49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7675A-E376-445A-ABF4-C846E34B7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20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7675A-E376-445A-ABF4-C846E34B7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62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AZ-102: https://us.mindhub.com/az-102-microsoft-azure-administrator-certification-transition-microsoft-official-practice-test/p/MU-AZ-102</a:t>
            </a:r>
          </a:p>
          <a:p>
            <a:r>
              <a:rPr lang="en-US" dirty="0"/>
              <a:t>AZ-300: https://us.mindhub.com/az-300-microsoft-azure-architect-technologies-microsoft-official-practice-test/p/MU-AZ-300</a:t>
            </a:r>
          </a:p>
          <a:p>
            <a:r>
              <a:rPr lang="en-US" dirty="0"/>
              <a:t>AZ-301: https://us.mindhub.com/az-301-microsoft-azure-architect-design-microsoft-official-practice-test/p/MU-AZ-301</a:t>
            </a:r>
          </a:p>
          <a:p>
            <a:r>
              <a:rPr lang="en-US" dirty="0"/>
              <a:t>AZ-900: https://us.mindhub.com/az-900-microsoft-azure-fundamentals-microsoft-official-practice-test/p/MU-AZ-900 </a:t>
            </a:r>
          </a:p>
          <a:p>
            <a:endParaRPr lang="en-US" dirty="0"/>
          </a:p>
        </p:txBody>
      </p:sp>
      <p:sp>
        <p:nvSpPr>
          <p:cNvPr id="4" name="Slide Number Placeholder 3"/>
          <p:cNvSpPr>
            <a:spLocks noGrp="1"/>
          </p:cNvSpPr>
          <p:nvPr>
            <p:ph type="sldNum" sz="quarter" idx="5"/>
          </p:nvPr>
        </p:nvSpPr>
        <p:spPr/>
        <p:txBody>
          <a:bodyPr/>
          <a:lstStyle/>
          <a:p>
            <a:fld id="{F2B02E8B-7637-4E5F-ACA6-41119C29134D}" type="slidenum">
              <a:rPr lang="en-US" smtClean="0"/>
              <a:t>29</a:t>
            </a:fld>
            <a:endParaRPr lang="en-US"/>
          </a:p>
        </p:txBody>
      </p:sp>
    </p:spTree>
    <p:extLst>
      <p:ext uri="{BB962C8B-B14F-4D97-AF65-F5344CB8AC3E}">
        <p14:creationId xmlns:p14="http://schemas.microsoft.com/office/powerpoint/2010/main" val="377769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p>
          <a:p>
            <a:r>
              <a:rPr lang="en-US"/>
              <a:t>Q. How do I prepare for a transition exam? Is there training content aligned to the exams?   A. We are not creating unique courses or learning paths aligned to the transition exams. However, because the certification exam content domains and learning paths are based on the same job task analysis, there is a clear alignment between the training and exams. To prepare for the transition exam, review the associated Exam Details page, identify any skills for which you might need additional preparation, and then complete the associated course or learning module in the certification’s learning path. By doing this, you can create your own personalized and focused learning path. </a:t>
            </a:r>
          </a:p>
          <a:p>
            <a:endParaRPr lang="en-US"/>
          </a:p>
          <a:p>
            <a:endParaRPr lang="en-US"/>
          </a:p>
          <a:p>
            <a:r>
              <a:rPr lang="en-US"/>
              <a:t>Q. What is the difference between the new role-based certification exams and the transition exams? A. The new role-based certification exams focus on the skills and concepts needed to work across multiple platforms and changing tools and technology in today’s IT environment. In-depth job-task analyses helped us to define and refine the overall list of roles and skills, as did industry subject matter experts. To earn Microsoft Certification, if you haven’t passed the associated existing exam, you need to pass the new exam(s) in the path.  </a:t>
            </a:r>
          </a:p>
          <a:p>
            <a:r>
              <a:rPr lang="en-US"/>
              <a:t> </a:t>
            </a:r>
          </a:p>
          <a:p>
            <a:r>
              <a:rPr lang="en-US"/>
              <a:t>Transition exams are intended for people who have already demonstrated skills in the content domain by passing the existing exam(s) which are being replaced by the new role-based certification exams. Transition exams cover net new content, content that wasn’t covered in enough depth, and content on aspects of the technology that have likely changed since someone took the exam—the delta between the current certification and the skills and concepts in the new one.  </a:t>
            </a:r>
          </a:p>
          <a:p>
            <a:r>
              <a:rPr lang="en-US"/>
              <a:t> </a:t>
            </a:r>
          </a:p>
          <a:p>
            <a:r>
              <a:rPr lang="en-US"/>
              <a:t>Q. How did you decide which content to cover on the transition exams?  To decide which content to include on a transition exam, we did a thorough job task analysis to truly understand the skills required to be successful in a given job role. After we compiled that list and narrowed it down to what we would measure through the certification process, we asked subject matter experts to compare the content domain of the new certification with that of the exam or certification it would be replacing.  </a:t>
            </a:r>
          </a:p>
          <a:p>
            <a:r>
              <a:rPr lang="en-US"/>
              <a:t> </a:t>
            </a:r>
          </a:p>
          <a:p>
            <a:r>
              <a:rPr lang="en-US"/>
              <a:t>For example, Exam 70-532: Developing Azure Solutions includes a subset of the skills that we are covering in the new Azure Developer certification. So, if you have passed 70-532, we can give you credit for what you already demonstrated and make the path to Azure Developer shorter with the transition exam. The transition exam focuses on the differences between 70-532 and the new Azure Developer certification. It also ensures that you still have the necessary skills in areas that may have changed since you took that exam. </a:t>
            </a:r>
          </a:p>
          <a:p>
            <a:endParaRPr lang="en-US"/>
          </a:p>
          <a:p>
            <a:r>
              <a:rPr lang="en-US"/>
              <a:t>Q. Is the transition exam offered at a discounted rate, since it’s not the full new exam? A. The transition exam is a full exam. It is not shorter but is more focused on the delta between the existing exam and the new certification that is replacing it. The transition exam covers as much as any other exam, if not more. But, as an incentive for people to take part in the new program and as recognition of the investment that they have already made in their certification, transition exams have special pricing. This special pricing is available on the appropriate exam detail pages and varies globally. In the United States, the special price for transition exams is $99 (as long as transition exams are in market). </a:t>
            </a:r>
          </a:p>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8723F-7FCD-4516-B7AF-EBD531B206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468563"/>
            <a:ext cx="7680325" cy="43211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0F8723F-7FCD-4516-B7AF-EBD531B206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p:txBody>
      </p:sp>
    </p:spTree>
    <p:extLst>
      <p:ext uri="{BB962C8B-B14F-4D97-AF65-F5344CB8AC3E}">
        <p14:creationId xmlns:p14="http://schemas.microsoft.com/office/powerpoint/2010/main" val="217679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468563"/>
            <a:ext cx="7680325" cy="43211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0F8723F-7FCD-4516-B7AF-EBD531B206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p:txBody>
      </p:sp>
    </p:spTree>
    <p:extLst>
      <p:ext uri="{BB962C8B-B14F-4D97-AF65-F5344CB8AC3E}">
        <p14:creationId xmlns:p14="http://schemas.microsoft.com/office/powerpoint/2010/main" val="140877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02E8B-7637-4E5F-ACA6-41119C2913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6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468563"/>
            <a:ext cx="7680325" cy="43211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0F8723F-7FCD-4516-B7AF-EBD531B206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p:txBody>
      </p:sp>
    </p:spTree>
    <p:extLst>
      <p:ext uri="{BB962C8B-B14F-4D97-AF65-F5344CB8AC3E}">
        <p14:creationId xmlns:p14="http://schemas.microsoft.com/office/powerpoint/2010/main" val="56343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02E8B-7637-4E5F-ACA6-41119C2913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3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DCE55-843B-4CF1-B85E-AD5DB287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11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02E8B-7637-4E5F-ACA6-41119C29134D}" type="slidenum">
              <a:rPr lang="en-US" smtClean="0"/>
              <a:t>37</a:t>
            </a:fld>
            <a:endParaRPr lang="en-US"/>
          </a:p>
        </p:txBody>
      </p:sp>
    </p:spTree>
    <p:extLst>
      <p:ext uri="{BB962C8B-B14F-4D97-AF65-F5344CB8AC3E}">
        <p14:creationId xmlns:p14="http://schemas.microsoft.com/office/powerpoint/2010/main" val="2911135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DCE55-843B-4CF1-B85E-AD5DB287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027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02E8B-7637-4E5F-ACA6-41119C29134D}" type="slidenum">
              <a:rPr lang="en-US" smtClean="0"/>
              <a:t>43</a:t>
            </a:fld>
            <a:endParaRPr lang="en-US"/>
          </a:p>
        </p:txBody>
      </p:sp>
    </p:spTree>
    <p:extLst>
      <p:ext uri="{BB962C8B-B14F-4D97-AF65-F5344CB8AC3E}">
        <p14:creationId xmlns:p14="http://schemas.microsoft.com/office/powerpoint/2010/main" val="3767360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Office 365 Management: </a:t>
            </a:r>
            <a:r>
              <a:rPr lang="en-US" sz="1200" u="sng" kern="1200">
                <a:solidFill>
                  <a:schemeClr val="tx1"/>
                </a:solidFill>
                <a:effectLst/>
                <a:latin typeface="+mn-lt"/>
                <a:ea typeface="+mn-ea"/>
                <a:cs typeface="+mn-cs"/>
                <a:hlinkClick r:id="rId3"/>
              </a:rPr>
              <a:t>https://www.microsoft.com/en-us/learning/course.aspx?cid=MS-100T01</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Microsoft 365 Tenant &amp; Service Management: </a:t>
            </a:r>
            <a:r>
              <a:rPr lang="en-US" sz="1200" u="sng" kern="1200">
                <a:solidFill>
                  <a:schemeClr val="tx1"/>
                </a:solidFill>
                <a:effectLst/>
                <a:latin typeface="+mn-lt"/>
                <a:ea typeface="+mn-ea"/>
                <a:cs typeface="+mn-cs"/>
                <a:hlinkClick r:id="rId4"/>
              </a:rPr>
              <a:t>https://www.microsoft.com/en-us/learning/course.aspx?cid=MS-100T02</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Microsoft 365 Identity Management: </a:t>
            </a:r>
            <a:r>
              <a:rPr lang="en-US" sz="1200" u="sng" kern="1200">
                <a:solidFill>
                  <a:schemeClr val="tx1"/>
                </a:solidFill>
                <a:effectLst/>
                <a:latin typeface="+mn-lt"/>
                <a:ea typeface="+mn-ea"/>
                <a:cs typeface="+mn-cs"/>
                <a:hlinkClick r:id="rId5"/>
              </a:rPr>
              <a:t>https://www.microsoft.com/en-us/learning/course.aspx?cid=MS-100T03</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Microsoft 365 Security Management: </a:t>
            </a:r>
            <a:r>
              <a:rPr lang="en-US" sz="1200" u="sng" kern="1200">
                <a:solidFill>
                  <a:schemeClr val="tx1"/>
                </a:solidFill>
                <a:effectLst/>
                <a:latin typeface="+mn-lt"/>
                <a:ea typeface="+mn-ea"/>
                <a:cs typeface="+mn-cs"/>
                <a:hlinkClick r:id="rId6"/>
              </a:rPr>
              <a:t>https://www.microsoft.com/en-us/learning/course.aspx?cid=MS-101T01</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Microsoft 365 Compliance Management: </a:t>
            </a:r>
            <a:r>
              <a:rPr lang="en-US" sz="1200" u="sng" kern="1200">
                <a:solidFill>
                  <a:schemeClr val="tx1"/>
                </a:solidFill>
                <a:effectLst/>
                <a:latin typeface="+mn-lt"/>
                <a:ea typeface="+mn-ea"/>
                <a:cs typeface="+mn-cs"/>
                <a:hlinkClick r:id="rId7"/>
              </a:rPr>
              <a:t>https://www.microsoft.com/en-us/learning/course.aspx?cid=MS-101T02</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Microsoft 365 Device Management: </a:t>
            </a:r>
            <a:r>
              <a:rPr lang="en-US" sz="1200" u="sng" kern="1200">
                <a:solidFill>
                  <a:schemeClr val="tx1"/>
                </a:solidFill>
                <a:effectLst/>
                <a:latin typeface="+mn-lt"/>
                <a:ea typeface="+mn-ea"/>
                <a:cs typeface="+mn-cs"/>
                <a:hlinkClick r:id="rId8"/>
              </a:rPr>
              <a:t>https://www.microsoft.com/en-us/learning/course.aspx?cid=MS-101T03</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DCE55-843B-4CF1-B85E-AD5DB287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9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3209601-0614-4E10-9769-C02B051FE8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142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02E8B-7637-4E5F-ACA6-41119C29134D}" type="slidenum">
              <a:rPr lang="en-US" smtClean="0"/>
              <a:t>59</a:t>
            </a:fld>
            <a:endParaRPr lang="en-US"/>
          </a:p>
        </p:txBody>
      </p:sp>
    </p:spTree>
    <p:extLst>
      <p:ext uri="{BB962C8B-B14F-4D97-AF65-F5344CB8AC3E}">
        <p14:creationId xmlns:p14="http://schemas.microsoft.com/office/powerpoint/2010/main" val="3744848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7675A-E376-445A-ABF4-C846E34B7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09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source of truth for content</a:t>
            </a:r>
          </a:p>
          <a:p>
            <a:r>
              <a:rPr lang="en-US"/>
              <a:t>JTA is the best way to understand what is required for the role</a:t>
            </a:r>
          </a:p>
          <a:p>
            <a:r>
              <a:rPr lang="en-US"/>
              <a:t>We’ll use the output of that to drive the different modalities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gradFill>
                  <a:gsLst>
                    <a:gs pos="2917">
                      <a:schemeClr val="tx1"/>
                    </a:gs>
                    <a:gs pos="100000">
                      <a:schemeClr val="tx1"/>
                    </a:gs>
                  </a:gsLst>
                  <a:lin ang="5400000" scaled="0"/>
                </a:gradFill>
                <a:latin typeface="Segoe UI"/>
              </a:rPr>
              <a:t>F</a:t>
            </a:r>
            <a:r>
              <a:rPr kumimoji="0" lang="en-US" sz="1200" b="0" i="0" u="none" strike="noStrike" kern="1200" cap="none" spc="0" normalizeH="0" baseline="0" noProof="0">
                <a:ln>
                  <a:noFill/>
                </a:ln>
                <a:gradFill>
                  <a:gsLst>
                    <a:gs pos="2917">
                      <a:schemeClr val="tx1"/>
                    </a:gs>
                    <a:gs pos="100000">
                      <a:schemeClr val="tx1"/>
                    </a:gs>
                  </a:gsLst>
                  <a:lin ang="5400000" scaled="0"/>
                </a:gradFill>
                <a:effectLst/>
                <a:uLnTx/>
                <a:uFillTx/>
                <a:latin typeface="Segoe UI"/>
                <a:ea typeface="+mn-ea"/>
                <a:cs typeface="+mn-cs"/>
              </a:rPr>
              <a:t>amily of connected Learning products </a:t>
            </a:r>
            <a:endParaRPr lang="en-US" i="0"/>
          </a:p>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4/29/2019 1:55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6891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Attendee offer details</a:t>
            </a:r>
          </a:p>
          <a:p>
            <a:endParaRPr lang="en-US" sz="1200" dirty="0"/>
          </a:p>
          <a:p>
            <a:pPr marL="342900" indent="-342900" algn="l">
              <a:buFont typeface="Arial" panose="020B0604020202020204" pitchFamily="34" charset="0"/>
              <a:buChar char="•"/>
            </a:pPr>
            <a:r>
              <a:rPr lang="en-US" dirty="0"/>
              <a:t>Offer registration is exclusively made at Ignite booth with a Microsoft Learning Partner</a:t>
            </a:r>
          </a:p>
          <a:p>
            <a:pPr marL="342900" lvl="0" indent="-342900" algn="l">
              <a:buFont typeface="Arial" panose="020B0604020202020204" pitchFamily="34" charset="0"/>
              <a:buChar char="•"/>
            </a:pPr>
            <a:r>
              <a:rPr lang="en-US" dirty="0"/>
              <a:t>A Learning Partner will contact you to explain how to purchase the exam voucher after your Ignite event</a:t>
            </a:r>
          </a:p>
          <a:p>
            <a:pPr marL="342900" indent="-342900" algn="l">
              <a:buFont typeface="Arial" panose="020B0604020202020204" pitchFamily="34" charset="0"/>
              <a:buChar char="•"/>
            </a:pPr>
            <a:r>
              <a:rPr lang="en-US" dirty="0"/>
              <a:t>Take your exam at the Learning Partner location or any Pearson VUE testing center in your country</a:t>
            </a:r>
          </a:p>
          <a:p>
            <a:pPr marL="342900" indent="-342900" algn="l">
              <a:buFont typeface="Arial" panose="020B0604020202020204" pitchFamily="34" charset="0"/>
              <a:buChar char="•"/>
            </a:pPr>
            <a:r>
              <a:rPr lang="en-US" dirty="0"/>
              <a:t>Offer is a 40% discount on any MCP Certification exam voucher purchased within 90 days or the Ignite event you attended</a:t>
            </a:r>
          </a:p>
          <a:p>
            <a:pPr marL="342900" indent="-342900" algn="l">
              <a:buFont typeface="Arial" panose="020B0604020202020204" pitchFamily="34" charset="0"/>
              <a:buChar char="•"/>
            </a:pPr>
            <a:r>
              <a:rPr lang="en-US" dirty="0"/>
              <a:t>Offer valid for all Microsoft Certification exams delivered by Pearson VUE or the Learning Partner except Microsoft Office Specialist (MOS) exams and Microsoft Technology Associate (MTA) exams</a:t>
            </a:r>
          </a:p>
          <a:p>
            <a:pPr marL="342900" indent="-342900" algn="l">
              <a:buFont typeface="Arial" panose="020B0604020202020204" pitchFamily="34" charset="0"/>
              <a:buChar char="•"/>
            </a:pPr>
            <a:r>
              <a:rPr lang="en-US" dirty="0"/>
              <a:t>See complete terms and conditions at  </a:t>
            </a:r>
            <a:r>
              <a:rPr lang="en-US" u="sng" dirty="0">
                <a:hlinkClick r:id="rId3"/>
              </a:rPr>
              <a:t>https://aka.ms/ExamPoliciesFAQs</a:t>
            </a:r>
            <a:endParaRPr lang="en-US"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CFBFF-73B8-4012-923E-5A7CE0ED52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79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FFFF"/>
                </a:solidFill>
              </a:rPr>
              <a:t>Goals with our Learning Partners</a:t>
            </a:r>
            <a:endParaRPr lang="en-US"/>
          </a:p>
          <a:p>
            <a:endParaRPr lang="en-US" sz="1200">
              <a:solidFill>
                <a:srgbClr val="FFFFFF"/>
              </a:solidFill>
            </a:endParaRPr>
          </a:p>
          <a:p>
            <a:pPr marL="285750" indent="-285750" defTabSz="676922">
              <a:spcAft>
                <a:spcPts val="600"/>
              </a:spcAft>
              <a:buFont typeface="Wingdings" panose="05000000000000000000" pitchFamily="2" charset="2"/>
              <a:buChar char="ü"/>
              <a:defRPr/>
            </a:pPr>
            <a:r>
              <a:rPr lang="en-US">
                <a:solidFill>
                  <a:schemeClr val="bg1"/>
                </a:solidFill>
                <a:latin typeface="Segoe UI"/>
              </a:rPr>
              <a:t>Build customer and partner capability</a:t>
            </a:r>
          </a:p>
          <a:p>
            <a:pPr marL="285750" indent="-285750" defTabSz="676922">
              <a:spcAft>
                <a:spcPts val="600"/>
              </a:spcAft>
              <a:buFont typeface="Wingdings" panose="05000000000000000000" pitchFamily="2" charset="2"/>
              <a:buChar char="ü"/>
              <a:defRPr/>
            </a:pPr>
            <a:r>
              <a:rPr lang="en-US">
                <a:solidFill>
                  <a:schemeClr val="bg1"/>
                </a:solidFill>
                <a:latin typeface="Segoe UI"/>
              </a:rPr>
              <a:t>Validate and track skills</a:t>
            </a:r>
          </a:p>
          <a:p>
            <a:pPr marL="285750" indent="-285750" defTabSz="676922">
              <a:spcAft>
                <a:spcPts val="600"/>
              </a:spcAft>
              <a:buFont typeface="Wingdings" panose="05000000000000000000" pitchFamily="2" charset="2"/>
              <a:buChar char="ü"/>
              <a:defRPr/>
            </a:pPr>
            <a:r>
              <a:rPr lang="en-US">
                <a:solidFill>
                  <a:schemeClr val="bg1"/>
                </a:solidFill>
                <a:latin typeface="Segoe UI"/>
              </a:rPr>
              <a:t>Close skills gap</a:t>
            </a:r>
          </a:p>
          <a:p>
            <a:pPr marL="285750" indent="-285750" defTabSz="676922">
              <a:spcAft>
                <a:spcPts val="600"/>
              </a:spcAft>
              <a:buFont typeface="Wingdings" panose="05000000000000000000" pitchFamily="2" charset="2"/>
              <a:buChar char="ü"/>
              <a:defRPr/>
            </a:pPr>
            <a:r>
              <a:rPr lang="en-US">
                <a:solidFill>
                  <a:schemeClr val="bg1"/>
                </a:solidFill>
                <a:latin typeface="Segoe UI"/>
              </a:rPr>
              <a:t>Drive Internal readiness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9DBE8-8507-4F3A-88C7-9E07C46F67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50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We are introducing performance-based testing because you asked for it!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Performance Based Labs will be introduced after the exam comes out of beta</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Demonstrate skills rather than just answering questions about them</a:t>
            </a:r>
          </a:p>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76134C8-AC9E-49DD-B3D6-722B1A93F18D}"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4/29/2019 1:55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4520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3209601-0614-4E10-9769-C02B051FE8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30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7675A-E376-445A-ABF4-C846E34B7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498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AZ-203, the new consolidated exam, pulls approximately 70% of its objectives from AZ-200 and 30% from AZ-201. Because the new exam is simply a refinement of the two original developer exams, it will not go through beta when it launches, and anyone who takes it will be scored immediately. </a:t>
            </a:r>
          </a:p>
          <a:p>
            <a:r>
              <a:rPr lang="en-US" sz="1200" kern="1200" dirty="0">
                <a:solidFill>
                  <a:schemeClr val="tx1"/>
                </a:solidFill>
                <a:effectLst/>
                <a:latin typeface="+mn-lt"/>
                <a:ea typeface="+mn-ea"/>
                <a:cs typeface="+mn-cs"/>
              </a:rPr>
              <a:t>What was removed?</a:t>
            </a:r>
          </a:p>
          <a:p>
            <a:r>
              <a:rPr lang="en-US" sz="1200" kern="1200" dirty="0">
                <a:solidFill>
                  <a:schemeClr val="tx1"/>
                </a:solidFill>
                <a:effectLst/>
                <a:latin typeface="+mn-lt"/>
                <a:ea typeface="+mn-ea"/>
                <a:cs typeface="+mn-cs"/>
              </a:rPr>
              <a:t>Select the appropriate cloud technology solution (AZ-200 FG 1)</a:t>
            </a:r>
          </a:p>
          <a:p>
            <a:r>
              <a:rPr lang="en-US" sz="1200" kern="1200" dirty="0">
                <a:solidFill>
                  <a:schemeClr val="tx1"/>
                </a:solidFill>
                <a:effectLst/>
                <a:latin typeface="+mn-lt"/>
                <a:ea typeface="+mn-ea"/>
                <a:cs typeface="+mn-cs"/>
              </a:rPr>
              <a:t>Design and develop applications that use media services (AZ-200 objective 3.8)</a:t>
            </a:r>
          </a:p>
          <a:p>
            <a:r>
              <a:rPr lang="en-US" sz="1200" kern="1200" dirty="0">
                <a:solidFill>
                  <a:schemeClr val="tx1"/>
                </a:solidFill>
                <a:effectLst/>
                <a:latin typeface="+mn-lt"/>
                <a:ea typeface="+mn-ea"/>
                <a:cs typeface="+mn-cs"/>
              </a:rPr>
              <a:t>Develop for asynchronous processing (AZ-201 objective 1.1)</a:t>
            </a:r>
          </a:p>
          <a:p>
            <a:r>
              <a:rPr lang="en-US" sz="1200" kern="1200" dirty="0">
                <a:solidFill>
                  <a:schemeClr val="tx1"/>
                </a:solidFill>
                <a:effectLst/>
                <a:latin typeface="+mn-lt"/>
                <a:ea typeface="+mn-ea"/>
                <a:cs typeface="+mn-cs"/>
              </a:rPr>
              <a:t>Develop long-running tasks (AZ-201 objective 1.3)</a:t>
            </a:r>
          </a:p>
          <a:p>
            <a:r>
              <a:rPr lang="en-US" sz="1200" kern="1200" dirty="0">
                <a:solidFill>
                  <a:schemeClr val="tx1"/>
                </a:solidFill>
                <a:effectLst/>
                <a:latin typeface="+mn-lt"/>
                <a:ea typeface="+mn-ea"/>
                <a:cs typeface="+mn-cs"/>
              </a:rPr>
              <a:t>Implement distributed transactions (AZ-201 objective 1.4)</a:t>
            </a:r>
          </a:p>
          <a:p>
            <a:r>
              <a:rPr lang="en-US" sz="1200" kern="1200" dirty="0">
                <a:solidFill>
                  <a:schemeClr val="tx1"/>
                </a:solidFill>
                <a:effectLst/>
                <a:latin typeface="+mn-lt"/>
                <a:ea typeface="+mn-ea"/>
                <a:cs typeface="+mn-cs"/>
              </a:rPr>
              <a:t>Develop Azure Cognitive Services, Bot, and IoT solutions (AZ-201 FG 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the appropriate Azure technology development solution: </a:t>
            </a:r>
            <a:r>
              <a:rPr lang="en-US" sz="1200" u="sng" kern="1200" dirty="0">
                <a:solidFill>
                  <a:schemeClr val="tx1"/>
                </a:solidFill>
                <a:effectLst/>
                <a:latin typeface="+mn-lt"/>
                <a:ea typeface="+mn-ea"/>
                <a:cs typeface="+mn-cs"/>
                <a:hlinkClick r:id="rId3"/>
              </a:rPr>
              <a:t>https://www.microsoft.com/en-us/learning/course.aspx?cid=AZ-200T01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 for Azure storage: </a:t>
            </a:r>
            <a:r>
              <a:rPr lang="en-US" sz="1200" u="sng" kern="1200" dirty="0">
                <a:solidFill>
                  <a:schemeClr val="tx1"/>
                </a:solidFill>
                <a:effectLst/>
                <a:latin typeface="+mn-lt"/>
                <a:ea typeface="+mn-ea"/>
                <a:cs typeface="+mn-cs"/>
                <a:hlinkClick r:id="rId4"/>
              </a:rPr>
              <a:t>https://www.microsoft.com/en-us/learning/course.aspx?cid=AZ-200T02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 Azure Platform as a Service solutions: </a:t>
            </a:r>
            <a:r>
              <a:rPr lang="en-US" sz="1200" u="sng" kern="1200" dirty="0">
                <a:solidFill>
                  <a:schemeClr val="tx1"/>
                </a:solidFill>
                <a:effectLst/>
                <a:latin typeface="+mn-lt"/>
                <a:ea typeface="+mn-ea"/>
                <a:cs typeface="+mn-cs"/>
                <a:hlinkClick r:id="rId5"/>
              </a:rPr>
              <a:t>https://www.microsoft.com/en-us/learning/course.aspx?cid=AZ-200T03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 security in Azure development solutions: </a:t>
            </a:r>
            <a:r>
              <a:rPr lang="en-US" sz="1200" u="sng" kern="1200" dirty="0">
                <a:solidFill>
                  <a:schemeClr val="tx1"/>
                </a:solidFill>
                <a:effectLst/>
                <a:latin typeface="+mn-lt"/>
                <a:ea typeface="+mn-ea"/>
                <a:cs typeface="+mn-cs"/>
                <a:hlinkClick r:id="rId6"/>
              </a:rPr>
              <a:t>https://www.microsoft.com/en-us/learning/course.aspx?cid=AZ-200T04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 for an Azure Cloud Model: </a:t>
            </a:r>
            <a:r>
              <a:rPr lang="en-US" sz="1200" u="sng" kern="1200" dirty="0">
                <a:solidFill>
                  <a:schemeClr val="tx1"/>
                </a:solidFill>
                <a:effectLst/>
                <a:latin typeface="+mn-lt"/>
                <a:ea typeface="+mn-ea"/>
                <a:cs typeface="+mn-cs"/>
                <a:hlinkClick r:id="rId7"/>
              </a:rPr>
              <a:t>https://www.microsoft.com/en-us/learning/course.aspx?cid=AZ-201T01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 Azure development integration Solutions: </a:t>
            </a:r>
            <a:r>
              <a:rPr lang="en-US" sz="1200" u="sng" kern="1200" dirty="0">
                <a:solidFill>
                  <a:schemeClr val="tx1"/>
                </a:solidFill>
                <a:effectLst/>
                <a:latin typeface="+mn-lt"/>
                <a:ea typeface="+mn-ea"/>
                <a:cs typeface="+mn-cs"/>
                <a:hlinkClick r:id="rId8"/>
              </a:rPr>
              <a:t>https://www.microsoft.com/en-us/learning/course.aspx?cid=AZ-201T02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 Azure Cognitive Services, Bot, and IoT solutions: </a:t>
            </a:r>
            <a:r>
              <a:rPr lang="en-US" sz="1200" u="sng" kern="1200" dirty="0">
                <a:solidFill>
                  <a:schemeClr val="tx1"/>
                </a:solidFill>
                <a:effectLst/>
                <a:latin typeface="+mn-lt"/>
                <a:ea typeface="+mn-ea"/>
                <a:cs typeface="+mn-cs"/>
                <a:hlinkClick r:id="rId9"/>
              </a:rPr>
              <a:t>https://www.microsoft.com/en-us/learning/course.aspx?cid=AZ-201T03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DCE55-843B-4CF1-B85E-AD5DB287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431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25F41-9CDA-4962-9EC1-F3400A3C6D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21382B-19B1-4116-BE91-EB57DDB59A92}"/>
              </a:ext>
            </a:extLst>
          </p:cNvPr>
          <p:cNvSpPr>
            <a:spLocks noGrp="1"/>
          </p:cNvSpPr>
          <p:nvPr>
            <p:ph type="title" hasCustomPrompt="1"/>
          </p:nvPr>
        </p:nvSpPr>
        <p:spPr>
          <a:xfrm>
            <a:off x="609983" y="1105052"/>
            <a:ext cx="6498509" cy="3725096"/>
          </a:xfrm>
        </p:spPr>
        <p:txBody>
          <a:bodyPr vert="horz" lIns="0" tIns="0" rIns="0" bIns="0" rtlCol="0" anchor="ctr" anchorCtr="0">
            <a:noAutofit/>
          </a:bodyPr>
          <a:lstStyle>
            <a:lvl1pPr>
              <a:defRPr lang="en-US" sz="6470">
                <a:gradFill>
                  <a:gsLst>
                    <a:gs pos="0">
                      <a:schemeClr val="bg1"/>
                    </a:gs>
                    <a:gs pos="100000">
                      <a:schemeClr val="bg1"/>
                    </a:gs>
                  </a:gsLst>
                  <a:lin ang="5400000" scaled="1"/>
                </a:gradFill>
              </a:defRPr>
            </a:lvl1pPr>
          </a:lstStyle>
          <a:p>
            <a:pPr lvl="0">
              <a:buClrTx/>
            </a:pPr>
            <a:r>
              <a:rPr lang="en-US" dirty="0"/>
              <a:t>Headline here</a:t>
            </a:r>
          </a:p>
        </p:txBody>
      </p:sp>
      <p:sp>
        <p:nvSpPr>
          <p:cNvPr id="19" name="Text Placeholder 2"/>
          <p:cNvSpPr>
            <a:spLocks noGrp="1"/>
          </p:cNvSpPr>
          <p:nvPr userDrawn="1">
            <p:ph type="body" sz="quarter" idx="12" hasCustomPrompt="1"/>
          </p:nvPr>
        </p:nvSpPr>
        <p:spPr>
          <a:xfrm>
            <a:off x="609982" y="5591574"/>
            <a:ext cx="8077956" cy="341441"/>
          </a:xfrm>
        </p:spPr>
        <p:txBody>
          <a:bodyPr lIns="0" tIns="0" rIns="0" bIns="0">
            <a:noAutofit/>
          </a:bodyPr>
          <a:lstStyle>
            <a:lvl1pPr marL="0" indent="0" algn="l" defTabSz="498603" rtl="0" eaLnBrk="1" latinLnBrk="0" hangingPunct="1">
              <a:lnSpc>
                <a:spcPct val="114000"/>
              </a:lnSpc>
              <a:spcBef>
                <a:spcPts val="0"/>
              </a:spcBef>
              <a:spcAft>
                <a:spcPts val="0"/>
              </a:spcAft>
              <a:buNone/>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Speaker Name</a:t>
            </a:r>
          </a:p>
          <a:p>
            <a:pPr lvl="0"/>
            <a:r>
              <a:rPr lang="en-US" dirty="0"/>
              <a:t>Speaker Title</a:t>
            </a:r>
          </a:p>
        </p:txBody>
      </p:sp>
      <p:sp>
        <p:nvSpPr>
          <p:cNvPr id="21" name="Text Placeholder 2"/>
          <p:cNvSpPr>
            <a:spLocks noGrp="1"/>
          </p:cNvSpPr>
          <p:nvPr userDrawn="1">
            <p:ph type="body" sz="quarter" idx="10" hasCustomPrompt="1"/>
          </p:nvPr>
        </p:nvSpPr>
        <p:spPr>
          <a:xfrm>
            <a:off x="609982" y="5145499"/>
            <a:ext cx="8077958" cy="267312"/>
          </a:xfrm>
        </p:spPr>
        <p:txBody>
          <a:bodyPr lIns="0" tIns="0" rIns="0" bIns="0">
            <a:noAutofit/>
          </a:bodyPr>
          <a:lstStyle>
            <a:lvl1pPr marL="0" indent="0" algn="l" defTabSz="498603" rtl="0" eaLnBrk="1" latinLnBrk="0" hangingPunct="1">
              <a:lnSpc>
                <a:spcPct val="90000"/>
              </a:lnSpc>
              <a:spcBef>
                <a:spcPts val="1636"/>
              </a:spcBef>
              <a:spcAft>
                <a:spcPts val="0"/>
              </a:spcAft>
              <a:buNone/>
              <a:defRPr lang="en-US" sz="2157" b="0" kern="1200" cap="all" spc="98"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Date</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388" y="22709"/>
            <a:ext cx="2134708" cy="956768"/>
          </a:xfrm>
          <a:prstGeom prst="rect">
            <a:avLst/>
          </a:prstGeom>
        </p:spPr>
      </p:pic>
    </p:spTree>
    <p:extLst>
      <p:ext uri="{BB962C8B-B14F-4D97-AF65-F5344CB8AC3E}">
        <p14:creationId xmlns:p14="http://schemas.microsoft.com/office/powerpoint/2010/main" val="391289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DARK">
    <p:bg>
      <p:bgPr>
        <a:solidFill>
          <a:schemeClr val="accent1"/>
        </a:solidFill>
        <a:effectLst/>
      </p:bgPr>
    </p:bg>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387338" y="344175"/>
            <a:ext cx="10819785" cy="1147587"/>
          </a:xfrm>
        </p:spPr>
        <p:txBody>
          <a:bodyPr lIns="0" tIns="0" rIns="0" bIns="0" anchor="t" anchorCtr="0">
            <a:noAutofit/>
          </a:bodyPr>
          <a:lstStyle>
            <a:lvl1pPr marL="0" indent="0" algn="l" defTabSz="498603" rtl="0" eaLnBrk="1" latinLnBrk="0" hangingPunct="1">
              <a:lnSpc>
                <a:spcPct val="90000"/>
              </a:lnSpc>
              <a:spcBef>
                <a:spcPts val="0"/>
              </a:spcBef>
              <a:spcAft>
                <a:spcPts val="0"/>
              </a:spcAft>
              <a:buFont typeface="Arial"/>
              <a:buNone/>
              <a:defRPr lang="en-US" sz="3529" b="0" kern="1200" cap="none" spc="-98" baseline="0" dirty="0">
                <a:gradFill>
                  <a:gsLst>
                    <a:gs pos="56637">
                      <a:schemeClr val="tx1"/>
                    </a:gs>
                    <a:gs pos="33000">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Headline</a:t>
            </a:r>
          </a:p>
        </p:txBody>
      </p:sp>
      <p:sp>
        <p:nvSpPr>
          <p:cNvPr id="7" name="Text Placeholder 2"/>
          <p:cNvSpPr>
            <a:spLocks noGrp="1"/>
          </p:cNvSpPr>
          <p:nvPr>
            <p:ph type="body" sz="quarter" idx="16" hasCustomPrompt="1"/>
          </p:nvPr>
        </p:nvSpPr>
        <p:spPr>
          <a:xfrm>
            <a:off x="427364" y="2137830"/>
            <a:ext cx="7027273"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gradFill>
                  <a:gsLst>
                    <a:gs pos="56637">
                      <a:schemeClr val="tx1"/>
                    </a:gs>
                    <a:gs pos="33000">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0" name="Text Placeholder 2"/>
          <p:cNvSpPr>
            <a:spLocks noGrp="1"/>
          </p:cNvSpPr>
          <p:nvPr>
            <p:ph type="body" sz="quarter" idx="17" hasCustomPrompt="1"/>
          </p:nvPr>
        </p:nvSpPr>
        <p:spPr>
          <a:xfrm>
            <a:off x="427830" y="1640770"/>
            <a:ext cx="7029141"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gradFill>
                  <a:gsLst>
                    <a:gs pos="56637">
                      <a:schemeClr val="tx1"/>
                    </a:gs>
                    <a:gs pos="33000">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B4FE91A8-EE5F-4B2E-9B71-B46C168BA36E}"/>
              </a:ext>
            </a:extLst>
          </p:cNvPr>
          <p:cNvSpPr>
            <a:spLocks noGrp="1"/>
          </p:cNvSpPr>
          <p:nvPr>
            <p:ph type="sldNum" sz="quarter" idx="18"/>
          </p:nvPr>
        </p:nvSpPr>
        <p:spPr/>
        <p:txBody>
          <a:bodyPr/>
          <a:lstStyle>
            <a:lvl1pPr>
              <a:defRPr>
                <a:solidFill>
                  <a:schemeClr val="tx1"/>
                </a:solidFill>
              </a:defRPr>
            </a:lvl1pPr>
          </a:lstStyle>
          <a:p>
            <a:fld id="{6917C22C-C5D7-4539-A137-217872CE6377}" type="slidenum">
              <a:rPr lang="en-US" smtClean="0"/>
              <a:pPr/>
              <a:t>‹#›</a:t>
            </a:fld>
            <a:endParaRPr lang="en-US"/>
          </a:p>
        </p:txBody>
      </p:sp>
    </p:spTree>
    <p:extLst>
      <p:ext uri="{BB962C8B-B14F-4D97-AF65-F5344CB8AC3E}">
        <p14:creationId xmlns:p14="http://schemas.microsoft.com/office/powerpoint/2010/main" val="24811647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ULLETED LIS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393095" y="341175"/>
            <a:ext cx="10819785" cy="1147587"/>
          </a:xfrm>
        </p:spPr>
        <p:txBody>
          <a:bodyPr vert="horz" lIns="0" tIns="0" rIns="0" bIns="0" rtlCol="0" anchor="t" anchorCtr="0">
            <a:noAutofit/>
          </a:bodyPr>
          <a:lstStyle>
            <a:lvl1pPr>
              <a:defRPr lang="en-US" sz="3529" spc="-98" dirty="0">
                <a:gradFill>
                  <a:gsLst>
                    <a:gs pos="56637">
                      <a:schemeClr val="tx1"/>
                    </a:gs>
                    <a:gs pos="33000">
                      <a:schemeClr val="tx1"/>
                    </a:gs>
                  </a:gsLst>
                  <a:lin ang="5400000" scaled="1"/>
                </a:gradFill>
                <a:latin typeface="Segoe UI Semibold" panose="020B0702040204020203" pitchFamily="34" charset="0"/>
                <a:cs typeface="Segoe UI Semibold" panose="020B0702040204020203" pitchFamily="34" charset="0"/>
              </a:defRPr>
            </a:lvl1pPr>
          </a:lstStyle>
          <a:p>
            <a:pPr marL="0" lvl="0" indent="0">
              <a:lnSpc>
                <a:spcPct val="90000"/>
              </a:lnSpc>
              <a:spcBef>
                <a:spcPts val="0"/>
              </a:spcBef>
              <a:spcAft>
                <a:spcPts val="0"/>
              </a:spcAft>
              <a:buFont typeface="Arial"/>
              <a:buNone/>
            </a:pPr>
            <a:r>
              <a:rPr lang="en-US" dirty="0"/>
              <a:t>Headline</a:t>
            </a:r>
          </a:p>
        </p:txBody>
      </p:sp>
      <p:sp>
        <p:nvSpPr>
          <p:cNvPr id="7" name="Text Placeholder 2"/>
          <p:cNvSpPr>
            <a:spLocks noGrp="1"/>
          </p:cNvSpPr>
          <p:nvPr>
            <p:ph type="body" sz="quarter" idx="16" hasCustomPrompt="1"/>
          </p:nvPr>
        </p:nvSpPr>
        <p:spPr>
          <a:xfrm>
            <a:off x="437789" y="1696423"/>
            <a:ext cx="10773080" cy="2984830"/>
          </a:xfrm>
        </p:spPr>
        <p:txBody>
          <a:bodyPr lIns="0" tIns="0" rIns="0" bIns="0">
            <a:noAutofit/>
          </a:bodyPr>
          <a:lstStyle>
            <a:lvl1pPr marL="166514" marR="0" indent="-166514" algn="l" defTabSz="498603" rtl="0" eaLnBrk="1" fontAlgn="auto" latinLnBrk="0" hangingPunct="1">
              <a:lnSpc>
                <a:spcPct val="114000"/>
              </a:lnSpc>
              <a:spcBef>
                <a:spcPts val="1176"/>
              </a:spcBef>
              <a:spcAft>
                <a:spcPts val="0"/>
              </a:spcAft>
              <a:buClr>
                <a:schemeClr val="accent4"/>
              </a:buClr>
              <a:buSzTx/>
              <a:buFont typeface="Arial" panose="020B0604020202020204" pitchFamily="34" charset="0"/>
              <a:buChar char="•"/>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443519" indent="-280118" algn="l" defTabSz="498603" rtl="0" eaLnBrk="1" latinLnBrk="0" hangingPunct="1">
              <a:lnSpc>
                <a:spcPct val="114000"/>
              </a:lnSpc>
              <a:spcBef>
                <a:spcPts val="1176"/>
              </a:spcBef>
              <a:spcAft>
                <a:spcPts val="0"/>
              </a:spcAft>
              <a:buFont typeface="Arial" panose="020B0604020202020204" pitchFamily="34" charset="0"/>
              <a:buChar char="•"/>
              <a:defRPr lang="en-US" sz="1961" kern="1200" dirty="0" smtClean="0">
                <a:solidFill>
                  <a:schemeClr val="tx1"/>
                </a:solidFill>
                <a:latin typeface="Segoe UI" panose="020B0502040204020203" pitchFamily="34" charset="0"/>
                <a:ea typeface="+mn-ea"/>
                <a:cs typeface="Segoe UI" panose="020B0502040204020203" pitchFamily="34" charset="0"/>
              </a:defRPr>
            </a:lvl2pPr>
            <a:lvl3pPr marL="606919" indent="-280118" algn="l" defTabSz="498603" rtl="0" eaLnBrk="1" latinLnBrk="0" hangingPunct="1">
              <a:lnSpc>
                <a:spcPct val="114000"/>
              </a:lnSpc>
              <a:spcBef>
                <a:spcPts val="1176"/>
              </a:spcBef>
              <a:spcAft>
                <a:spcPts val="0"/>
              </a:spcAft>
              <a:buClr>
                <a:schemeClr val="accent4"/>
              </a:buClr>
              <a:buFont typeface="Arial" panose="020B0604020202020204" pitchFamily="34" charset="0"/>
              <a:buChar char="•"/>
              <a:defRPr lang="en-US" sz="1961" kern="1200" baseline="0" dirty="0" smtClean="0">
                <a:solidFill>
                  <a:schemeClr val="tx1"/>
                </a:solidFill>
                <a:latin typeface="Segoe UI" panose="020B0502040204020203" pitchFamily="34" charset="0"/>
                <a:ea typeface="+mn-ea"/>
                <a:cs typeface="Segoe UI" panose="020B0502040204020203" pitchFamily="34" charset="0"/>
              </a:defRPr>
            </a:lvl3pPr>
            <a:lvl4pPr marL="771879" indent="-280118" algn="l" defTabSz="498603" rtl="0" eaLnBrk="1" latinLnBrk="0" hangingPunct="1">
              <a:lnSpc>
                <a:spcPct val="114000"/>
              </a:lnSpc>
              <a:spcBef>
                <a:spcPts val="1176"/>
              </a:spcBef>
              <a:spcAft>
                <a:spcPts val="0"/>
              </a:spcAft>
              <a:buNone/>
              <a:defRPr lang="en-US" sz="1961" kern="1200" dirty="0">
                <a:solidFill>
                  <a:schemeClr val="tx1"/>
                </a:soli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marL="166514" lvl="0" indent="-166514" algn="l" defTabSz="498603" rtl="0" eaLnBrk="1" latinLnBrk="0" hangingPunct="1">
              <a:lnSpc>
                <a:spcPct val="114000"/>
              </a:lnSpc>
              <a:spcBef>
                <a:spcPct val="20000"/>
              </a:spcBef>
              <a:buClr>
                <a:schemeClr val="accent4"/>
              </a:buClr>
              <a:buFont typeface="Arial" panose="020B0604020202020204" pitchFamily="34" charset="0"/>
              <a:buChar char="•"/>
            </a:pPr>
            <a:r>
              <a:rPr lang="en-US" dirty="0"/>
              <a:t>Level 1</a:t>
            </a:r>
          </a:p>
          <a:p>
            <a:pPr marL="334586" lvl="1" indent="-171182" algn="l" defTabSz="498603" rtl="0" eaLnBrk="1" latinLnBrk="0" hangingPunct="1">
              <a:spcBef>
                <a:spcPct val="20000"/>
              </a:spcBef>
              <a:buClr>
                <a:schemeClr val="accent4"/>
              </a:buClr>
              <a:buFont typeface="Arial" panose="020B0604020202020204" pitchFamily="34" charset="0"/>
              <a:buChar char="•"/>
            </a:pPr>
            <a:r>
              <a:rPr lang="en-US" dirty="0"/>
              <a:t>Level 2</a:t>
            </a:r>
          </a:p>
          <a:p>
            <a:pPr marL="501099" lvl="2" indent="-174294" algn="l" defTabSz="498603" rtl="0" eaLnBrk="1" latinLnBrk="0" hangingPunct="1">
              <a:spcBef>
                <a:spcPct val="20000"/>
              </a:spcBef>
              <a:buClr>
                <a:schemeClr val="accent4"/>
              </a:buClr>
              <a:buFont typeface="Arial" panose="020B0604020202020204" pitchFamily="34" charset="0"/>
              <a:buChar char="•"/>
            </a:pPr>
            <a:r>
              <a:rPr lang="en-US" dirty="0"/>
              <a:t>Level 3</a:t>
            </a:r>
          </a:p>
          <a:p>
            <a:pPr marL="622483" lvl="3" indent="-130721" algn="l" defTabSz="498603" rtl="0" eaLnBrk="1" latinLnBrk="0" hangingPunct="1">
              <a:spcBef>
                <a:spcPct val="20000"/>
              </a:spcBef>
              <a:buClr>
                <a:schemeClr val="accent4"/>
              </a:buClr>
              <a:buFont typeface="Arial" panose="020B0604020202020204" pitchFamily="34" charset="0"/>
              <a:buChar char="•"/>
            </a:pPr>
            <a:r>
              <a:rPr lang="en-US" dirty="0"/>
              <a:t>Level 4</a:t>
            </a:r>
          </a:p>
        </p:txBody>
      </p:sp>
      <p:sp>
        <p:nvSpPr>
          <p:cNvPr id="2" name="Slide Number Placeholder 1">
            <a:extLst>
              <a:ext uri="{FF2B5EF4-FFF2-40B4-BE49-F238E27FC236}">
                <a16:creationId xmlns:a16="http://schemas.microsoft.com/office/drawing/2014/main" id="{EE028ACF-45A5-4601-98A6-C9061760ABAF}"/>
              </a:ext>
            </a:extLst>
          </p:cNvPr>
          <p:cNvSpPr>
            <a:spLocks noGrp="1"/>
          </p:cNvSpPr>
          <p:nvPr>
            <p:ph type="sldNum" sz="quarter" idx="17"/>
          </p:nvPr>
        </p:nvSpPr>
        <p:spPr/>
        <p:txBody>
          <a:bodyPr/>
          <a:lstStyle/>
          <a:p>
            <a:fld id="{6917C22C-C5D7-4539-A137-217872CE6377}" type="slidenum">
              <a:rPr lang="en-US" smtClean="0"/>
              <a:pPr/>
              <a:t>‹#›</a:t>
            </a:fld>
            <a:endParaRPr lang="en-US"/>
          </a:p>
        </p:txBody>
      </p:sp>
    </p:spTree>
    <p:extLst>
      <p:ext uri="{BB962C8B-B14F-4D97-AF65-F5344CB8AC3E}">
        <p14:creationId xmlns:p14="http://schemas.microsoft.com/office/powerpoint/2010/main" val="11898154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LIST">
    <p:bg>
      <p:bgPr>
        <a:solidFill>
          <a:schemeClr val="accent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7" hasCustomPrompt="1"/>
          </p:nvPr>
        </p:nvSpPr>
        <p:spPr>
          <a:xfrm>
            <a:off x="437789" y="1695878"/>
            <a:ext cx="10773081" cy="2984830"/>
          </a:xfrm>
        </p:spPr>
        <p:txBody>
          <a:bodyPr lIns="0" tIns="0" rIns="0" bIns="0">
            <a:noAutofit/>
          </a:bodyPr>
          <a:lstStyle>
            <a:lvl1pPr marL="0" marR="0" indent="0" algn="l" defTabSz="498603" rtl="0" eaLnBrk="1" fontAlgn="auto" latinLnBrk="0" hangingPunct="1">
              <a:lnSpc>
                <a:spcPct val="114000"/>
              </a:lnSpc>
              <a:spcBef>
                <a:spcPts val="1765"/>
              </a:spcBef>
              <a:spcAft>
                <a:spcPts val="0"/>
              </a:spcAft>
              <a:buClrTx/>
              <a:buSzTx/>
              <a:buFont typeface="Arial"/>
              <a:buNone/>
              <a:tabLst/>
              <a:defRPr lang="en-US" sz="1961" b="0" kern="1200" cap="none" spc="0" baseline="0" dirty="0" smtClean="0">
                <a:gradFill>
                  <a:gsLst>
                    <a:gs pos="56637">
                      <a:schemeClr val="tx1"/>
                    </a:gs>
                    <a:gs pos="33000">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Level 1</a:t>
            </a:r>
          </a:p>
          <a:p>
            <a:pPr lvl="0"/>
            <a:r>
              <a:rPr lang="en-US" dirty="0"/>
              <a:t>Level 2</a:t>
            </a:r>
          </a:p>
          <a:p>
            <a:pPr lvl="0"/>
            <a:r>
              <a:rPr lang="en-US" dirty="0"/>
              <a:t>Level 3</a:t>
            </a:r>
          </a:p>
          <a:p>
            <a:pPr lvl="0"/>
            <a:r>
              <a:rPr lang="en-US" dirty="0"/>
              <a:t>Level 4</a:t>
            </a:r>
          </a:p>
        </p:txBody>
      </p:sp>
      <p:sp>
        <p:nvSpPr>
          <p:cNvPr id="2" name="Slide Number Placeholder 1">
            <a:extLst>
              <a:ext uri="{FF2B5EF4-FFF2-40B4-BE49-F238E27FC236}">
                <a16:creationId xmlns:a16="http://schemas.microsoft.com/office/drawing/2014/main" id="{5AE09BD4-27AC-4F8D-ABE5-C67B33FF1E45}"/>
              </a:ext>
            </a:extLst>
          </p:cNvPr>
          <p:cNvSpPr>
            <a:spLocks noGrp="1"/>
          </p:cNvSpPr>
          <p:nvPr>
            <p:ph type="sldNum" sz="quarter" idx="18"/>
          </p:nvPr>
        </p:nvSpPr>
        <p:spPr/>
        <p:txBody>
          <a:bodyPr/>
          <a:lstStyle>
            <a:lvl1pPr>
              <a:defRPr>
                <a:solidFill>
                  <a:schemeClr val="tx1"/>
                </a:solidFill>
              </a:defRPr>
            </a:lvl1p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6B43A59A-F4F7-4558-A2B3-3EC5A934C356}"/>
              </a:ext>
            </a:extLst>
          </p:cNvPr>
          <p:cNvSpPr>
            <a:spLocks noGrp="1"/>
          </p:cNvSpPr>
          <p:nvPr>
            <p:ph type="title" hasCustomPrompt="1"/>
          </p:nvPr>
        </p:nvSpPr>
        <p:spPr>
          <a:xfrm>
            <a:off x="391085" y="340278"/>
            <a:ext cx="10773081" cy="1147587"/>
          </a:xfrm>
        </p:spPr>
        <p:txBody>
          <a:bodyPr vert="horz" lIns="0" tIns="0" rIns="0" bIns="0" rtlCol="0" anchor="t" anchorCtr="0">
            <a:noAutofit/>
          </a:bodyPr>
          <a:lstStyle>
            <a:lvl1pPr>
              <a:defRPr lang="en-US" b="0">
                <a:gradFill>
                  <a:gsLst>
                    <a:gs pos="56637">
                      <a:schemeClr val="tx1"/>
                    </a:gs>
                    <a:gs pos="33000">
                      <a:schemeClr val="tx1"/>
                    </a:gs>
                  </a:gsLst>
                  <a:lin ang="5400000" scaled="1"/>
                </a:gradFill>
              </a:defRPr>
            </a:lvl1pPr>
          </a:lstStyle>
          <a:p>
            <a:pPr lvl="0">
              <a:buClrTx/>
            </a:pPr>
            <a:r>
              <a:rPr lang="en-US" dirty="0"/>
              <a:t>Headline</a:t>
            </a:r>
          </a:p>
        </p:txBody>
      </p:sp>
    </p:spTree>
    <p:extLst>
      <p:ext uri="{BB962C8B-B14F-4D97-AF65-F5344CB8AC3E}">
        <p14:creationId xmlns:p14="http://schemas.microsoft.com/office/powerpoint/2010/main" val="32664137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WO COLUMN">
    <p:spTree>
      <p:nvGrpSpPr>
        <p:cNvPr id="1" name=""/>
        <p:cNvGrpSpPr/>
        <p:nvPr/>
      </p:nvGrpSpPr>
      <p:grpSpPr>
        <a:xfrm>
          <a:off x="0" y="0"/>
          <a:ext cx="0" cy="0"/>
          <a:chOff x="0" y="0"/>
          <a:chExt cx="0" cy="0"/>
        </a:xfrm>
      </p:grpSpPr>
      <p:sp>
        <p:nvSpPr>
          <p:cNvPr id="8" name="Text Placeholder 2"/>
          <p:cNvSpPr>
            <a:spLocks noGrp="1"/>
          </p:cNvSpPr>
          <p:nvPr userDrawn="1">
            <p:ph type="body" sz="quarter" idx="11" hasCustomPrompt="1"/>
          </p:nvPr>
        </p:nvSpPr>
        <p:spPr>
          <a:xfrm>
            <a:off x="427079" y="2139234"/>
            <a:ext cx="5426108"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9" name="Text Placeholder 2"/>
          <p:cNvSpPr>
            <a:spLocks noGrp="1"/>
          </p:cNvSpPr>
          <p:nvPr>
            <p:ph type="body" sz="quarter" idx="15" hasCustomPrompt="1"/>
          </p:nvPr>
        </p:nvSpPr>
        <p:spPr>
          <a:xfrm>
            <a:off x="427550" y="1642174"/>
            <a:ext cx="5427399"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8" name="Text Placeholder 2"/>
          <p:cNvSpPr>
            <a:spLocks noGrp="1"/>
          </p:cNvSpPr>
          <p:nvPr>
            <p:ph type="body" sz="quarter" idx="16" hasCustomPrompt="1"/>
          </p:nvPr>
        </p:nvSpPr>
        <p:spPr>
          <a:xfrm>
            <a:off x="6309899" y="2139234"/>
            <a:ext cx="5426108"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9" name="Text Placeholder 2"/>
          <p:cNvSpPr>
            <a:spLocks noGrp="1"/>
          </p:cNvSpPr>
          <p:nvPr>
            <p:ph type="body" sz="quarter" idx="17" hasCustomPrompt="1"/>
          </p:nvPr>
        </p:nvSpPr>
        <p:spPr>
          <a:xfrm>
            <a:off x="6308037" y="1642174"/>
            <a:ext cx="5427399"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36AF597D-6BB7-40E2-A1E3-588C2DE51289}"/>
              </a:ext>
            </a:extLst>
          </p:cNvPr>
          <p:cNvSpPr>
            <a:spLocks noGrp="1"/>
          </p:cNvSpPr>
          <p:nvPr>
            <p:ph type="sldNum" sz="quarter" idx="18"/>
          </p:nvPr>
        </p:nvSpPr>
        <p:spPr/>
        <p:txBody>
          <a:body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8D0396DE-A26A-4B21-A522-2B116DA3B34F}"/>
              </a:ext>
            </a:extLst>
          </p:cNvPr>
          <p:cNvSpPr>
            <a:spLocks noGrp="1"/>
          </p:cNvSpPr>
          <p:nvPr>
            <p:ph type="title" hasCustomPrompt="1"/>
          </p:nvPr>
        </p:nvSpPr>
        <p:spPr>
          <a:xfrm>
            <a:off x="387060" y="335066"/>
            <a:ext cx="10428440" cy="1147587"/>
          </a:xfrm>
        </p:spPr>
        <p:txBody>
          <a:bodyPr vert="horz" lIns="0" tIns="0" rIns="0" bIns="0" rtlCol="0" anchor="t" anchorCtr="0">
            <a:noAutofit/>
          </a:bodyPr>
          <a:lstStyle>
            <a:lvl1pPr>
              <a:defRPr lang="en-US" b="0" dirty="0">
                <a:gradFill>
                  <a:gsLst>
                    <a:gs pos="56637">
                      <a:schemeClr val="tx1"/>
                    </a:gs>
                    <a:gs pos="33000">
                      <a:schemeClr val="tx1"/>
                    </a:gs>
                  </a:gsLst>
                  <a:lin ang="5400000" scaled="1"/>
                </a:gradFill>
              </a:defRPr>
            </a:lvl1pPr>
          </a:lstStyle>
          <a:p>
            <a:pPr lvl="0">
              <a:buClrTx/>
            </a:pPr>
            <a:r>
              <a:rPr lang="en-US" dirty="0"/>
              <a:t>Headline</a:t>
            </a:r>
          </a:p>
        </p:txBody>
      </p:sp>
    </p:spTree>
    <p:extLst>
      <p:ext uri="{BB962C8B-B14F-4D97-AF65-F5344CB8AC3E}">
        <p14:creationId xmlns:p14="http://schemas.microsoft.com/office/powerpoint/2010/main" val="177674008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970">
          <p15:clr>
            <a:srgbClr val="FBAE40"/>
          </p15:clr>
        </p15:guide>
        <p15:guide id="2" pos="2570">
          <p15:clr>
            <a:srgbClr val="FBAE40"/>
          </p15:clr>
        </p15:guide>
        <p15:guide id="3" pos="2864">
          <p15:clr>
            <a:srgbClr val="FBAE40"/>
          </p15:clr>
        </p15:guide>
        <p15:guide id="4" pos="5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O COLUMN DARK">
    <p:bg>
      <p:bgPr>
        <a:solidFill>
          <a:schemeClr val="accent1"/>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type="body" sz="quarter" idx="11" hasCustomPrompt="1"/>
          </p:nvPr>
        </p:nvSpPr>
        <p:spPr>
          <a:xfrm>
            <a:off x="427365" y="2142010"/>
            <a:ext cx="5426108"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gradFill>
                  <a:gsLst>
                    <a:gs pos="91150">
                      <a:schemeClr val="tx1"/>
                    </a:gs>
                    <a:gs pos="74000">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6" name="Text Placeholder 2"/>
          <p:cNvSpPr>
            <a:spLocks noGrp="1"/>
          </p:cNvSpPr>
          <p:nvPr>
            <p:ph type="body" sz="quarter" idx="14" hasCustomPrompt="1"/>
          </p:nvPr>
        </p:nvSpPr>
        <p:spPr>
          <a:xfrm>
            <a:off x="391964" y="340279"/>
            <a:ext cx="10819785" cy="1147587"/>
          </a:xfrm>
        </p:spPr>
        <p:txBody>
          <a:bodyPr lIns="0" tIns="0" rIns="0" bIns="0" anchor="t" anchorCtr="0">
            <a:noAutofit/>
          </a:bodyPr>
          <a:lstStyle>
            <a:lvl1pPr marL="0" indent="0" algn="l" defTabSz="498603" rtl="0" eaLnBrk="1" latinLnBrk="0" hangingPunct="1">
              <a:lnSpc>
                <a:spcPct val="90000"/>
              </a:lnSpc>
              <a:spcBef>
                <a:spcPts val="0"/>
              </a:spcBef>
              <a:spcAft>
                <a:spcPts val="0"/>
              </a:spcAft>
              <a:buFont typeface="Arial"/>
              <a:buNone/>
              <a:defRPr lang="en-US" sz="3529" b="0" kern="1200" cap="none" spc="-98" baseline="0" dirty="0">
                <a:gradFill>
                  <a:gsLst>
                    <a:gs pos="40075">
                      <a:srgbClr val="FFFFFF"/>
                    </a:gs>
                    <a:gs pos="30000">
                      <a:srgbClr val="FFFFFF"/>
                    </a:gs>
                  </a:gsLst>
                  <a:lin ang="5400000" scaled="0"/>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Headline</a:t>
            </a:r>
          </a:p>
        </p:txBody>
      </p:sp>
      <p:sp>
        <p:nvSpPr>
          <p:cNvPr id="9" name="Text Placeholder 2"/>
          <p:cNvSpPr>
            <a:spLocks noGrp="1"/>
          </p:cNvSpPr>
          <p:nvPr>
            <p:ph type="body" sz="quarter" idx="15" hasCustomPrompt="1"/>
          </p:nvPr>
        </p:nvSpPr>
        <p:spPr>
          <a:xfrm>
            <a:off x="427836" y="1644951"/>
            <a:ext cx="5427399"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gradFill>
                  <a:gsLst>
                    <a:gs pos="91150">
                      <a:schemeClr val="tx1"/>
                    </a:gs>
                    <a:gs pos="74000">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8" name="Text Placeholder 2"/>
          <p:cNvSpPr>
            <a:spLocks noGrp="1"/>
          </p:cNvSpPr>
          <p:nvPr>
            <p:ph type="body" sz="quarter" idx="16" hasCustomPrompt="1"/>
          </p:nvPr>
        </p:nvSpPr>
        <p:spPr>
          <a:xfrm>
            <a:off x="6309899" y="2142010"/>
            <a:ext cx="5426108"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gradFill>
                  <a:gsLst>
                    <a:gs pos="91150">
                      <a:schemeClr val="tx1"/>
                    </a:gs>
                    <a:gs pos="74000">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9" name="Text Placeholder 2"/>
          <p:cNvSpPr>
            <a:spLocks noGrp="1"/>
          </p:cNvSpPr>
          <p:nvPr>
            <p:ph type="body" sz="quarter" idx="17" hasCustomPrompt="1"/>
          </p:nvPr>
        </p:nvSpPr>
        <p:spPr>
          <a:xfrm>
            <a:off x="6308037" y="1644951"/>
            <a:ext cx="5427399"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gradFill>
                  <a:gsLst>
                    <a:gs pos="91150">
                      <a:schemeClr val="tx1"/>
                    </a:gs>
                    <a:gs pos="74000">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76FAD10C-95AC-426C-B3F9-77E7B4F7B112}"/>
              </a:ext>
            </a:extLst>
          </p:cNvPr>
          <p:cNvSpPr>
            <a:spLocks noGrp="1"/>
          </p:cNvSpPr>
          <p:nvPr>
            <p:ph type="sldNum" sz="quarter" idx="18"/>
          </p:nvPr>
        </p:nvSpPr>
        <p:spPr/>
        <p:txBody>
          <a:bodyPr/>
          <a:lstStyle>
            <a:lvl1pPr>
              <a:defRPr>
                <a:solidFill>
                  <a:schemeClr val="tx1"/>
                </a:solidFill>
              </a:defRPr>
            </a:lvl1pPr>
          </a:lstStyle>
          <a:p>
            <a:fld id="{6917C22C-C5D7-4539-A137-217872CE6377}" type="slidenum">
              <a:rPr lang="en-US" smtClean="0"/>
              <a:pPr/>
              <a:t>‹#›</a:t>
            </a:fld>
            <a:endParaRPr lang="en-US"/>
          </a:p>
        </p:txBody>
      </p:sp>
    </p:spTree>
    <p:extLst>
      <p:ext uri="{BB962C8B-B14F-4D97-AF65-F5344CB8AC3E}">
        <p14:creationId xmlns:p14="http://schemas.microsoft.com/office/powerpoint/2010/main" val="846044699"/>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970">
          <p15:clr>
            <a:srgbClr val="FBAE40"/>
          </p15:clr>
        </p15:guide>
        <p15:guide id="2" pos="2570">
          <p15:clr>
            <a:srgbClr val="FBAE40"/>
          </p15:clr>
        </p15:guide>
        <p15:guide id="3" pos="2864">
          <p15:clr>
            <a:srgbClr val="FBAE40"/>
          </p15:clr>
        </p15:guide>
        <p15:guide id="4" pos="52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HREE COLUMN">
    <p:spTree>
      <p:nvGrpSpPr>
        <p:cNvPr id="1" name=""/>
        <p:cNvGrpSpPr/>
        <p:nvPr/>
      </p:nvGrpSpPr>
      <p:grpSpPr>
        <a:xfrm>
          <a:off x="0" y="0"/>
          <a:ext cx="0" cy="0"/>
          <a:chOff x="0" y="0"/>
          <a:chExt cx="0" cy="0"/>
        </a:xfrm>
      </p:grpSpPr>
      <p:sp>
        <p:nvSpPr>
          <p:cNvPr id="8" name="Text Placeholder 2"/>
          <p:cNvSpPr>
            <a:spLocks noGrp="1"/>
          </p:cNvSpPr>
          <p:nvPr userDrawn="1">
            <p:ph type="body" sz="quarter" idx="11" hasCustomPrompt="1"/>
          </p:nvPr>
        </p:nvSpPr>
        <p:spPr>
          <a:xfrm>
            <a:off x="427079" y="2142443"/>
            <a:ext cx="3451995"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9" name="Text Placeholder 2"/>
          <p:cNvSpPr>
            <a:spLocks noGrp="1"/>
          </p:cNvSpPr>
          <p:nvPr>
            <p:ph type="body" sz="quarter" idx="15" hasCustomPrompt="1"/>
          </p:nvPr>
        </p:nvSpPr>
        <p:spPr>
          <a:xfrm>
            <a:off x="427550" y="1645383"/>
            <a:ext cx="345281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8" name="Text Placeholder 2"/>
          <p:cNvSpPr>
            <a:spLocks noGrp="1"/>
          </p:cNvSpPr>
          <p:nvPr>
            <p:ph type="body" sz="quarter" idx="16" hasCustomPrompt="1"/>
          </p:nvPr>
        </p:nvSpPr>
        <p:spPr>
          <a:xfrm>
            <a:off x="4370003" y="2142443"/>
            <a:ext cx="3451995"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9" name="Text Placeholder 2"/>
          <p:cNvSpPr>
            <a:spLocks noGrp="1"/>
          </p:cNvSpPr>
          <p:nvPr>
            <p:ph type="body" sz="quarter" idx="17" hasCustomPrompt="1"/>
          </p:nvPr>
        </p:nvSpPr>
        <p:spPr>
          <a:xfrm>
            <a:off x="4369592" y="1645383"/>
            <a:ext cx="345281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0" name="Text Placeholder 2"/>
          <p:cNvSpPr>
            <a:spLocks noGrp="1"/>
          </p:cNvSpPr>
          <p:nvPr>
            <p:ph type="body" sz="quarter" idx="18" hasCustomPrompt="1"/>
          </p:nvPr>
        </p:nvSpPr>
        <p:spPr>
          <a:xfrm>
            <a:off x="8301061" y="2142443"/>
            <a:ext cx="3451995"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1" name="Text Placeholder 2"/>
          <p:cNvSpPr>
            <a:spLocks noGrp="1"/>
          </p:cNvSpPr>
          <p:nvPr>
            <p:ph type="body" sz="quarter" idx="19" hasCustomPrompt="1"/>
          </p:nvPr>
        </p:nvSpPr>
        <p:spPr>
          <a:xfrm>
            <a:off x="8299183" y="1645383"/>
            <a:ext cx="345281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F9173BEB-7CAB-4AC8-81B7-253C6EC8A45B}"/>
              </a:ext>
            </a:extLst>
          </p:cNvPr>
          <p:cNvSpPr>
            <a:spLocks noGrp="1"/>
          </p:cNvSpPr>
          <p:nvPr>
            <p:ph type="sldNum" sz="quarter" idx="20"/>
          </p:nvPr>
        </p:nvSpPr>
        <p:spPr/>
        <p:txBody>
          <a:body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054D5C07-12D3-4F51-AE67-ECCFC3A66D17}"/>
              </a:ext>
            </a:extLst>
          </p:cNvPr>
          <p:cNvSpPr>
            <a:spLocks noGrp="1"/>
          </p:cNvSpPr>
          <p:nvPr>
            <p:ph type="title" hasCustomPrompt="1"/>
          </p:nvPr>
        </p:nvSpPr>
        <p:spPr>
          <a:xfrm>
            <a:off x="387058" y="335067"/>
            <a:ext cx="10428441" cy="1143000"/>
          </a:xfrm>
        </p:spPr>
        <p:txBody>
          <a:bodyPr vert="horz" lIns="0" tIns="0" rIns="0" bIns="0" rtlCol="0" anchor="t" anchorCtr="0">
            <a:noAutofit/>
          </a:bodyPr>
          <a:lstStyle>
            <a:lvl1pPr>
              <a:defRPr lang="en-US" b="0">
                <a:gradFill>
                  <a:gsLst>
                    <a:gs pos="40075">
                      <a:schemeClr val="tx1"/>
                    </a:gs>
                    <a:gs pos="30000">
                      <a:schemeClr val="tx1"/>
                    </a:gs>
                  </a:gsLst>
                  <a:lin ang="5400000" scaled="0"/>
                </a:gradFill>
              </a:defRPr>
            </a:lvl1pPr>
          </a:lstStyle>
          <a:p>
            <a:pPr lvl="0">
              <a:buClrTx/>
            </a:pPr>
            <a:r>
              <a:rPr lang="en-US" dirty="0"/>
              <a:t>Headline</a:t>
            </a:r>
          </a:p>
        </p:txBody>
      </p:sp>
    </p:spTree>
    <p:extLst>
      <p:ext uri="{BB962C8B-B14F-4D97-AF65-F5344CB8AC3E}">
        <p14:creationId xmlns:p14="http://schemas.microsoft.com/office/powerpoint/2010/main" val="1714931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5045">
          <p15:clr>
            <a:srgbClr val="FBAE40"/>
          </p15:clr>
        </p15:guide>
        <p15:guide id="2" pos="2501">
          <p15:clr>
            <a:srgbClr val="FBAE40"/>
          </p15:clr>
        </p15:guide>
        <p15:guide id="3" pos="2789">
          <p15:clr>
            <a:srgbClr val="FBAE40"/>
          </p15:clr>
        </p15:guide>
        <p15:guide id="4" pos="53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HREE COLUMN DARK">
    <p:bg>
      <p:bgPr>
        <a:solidFill>
          <a:schemeClr val="accent1"/>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type="body" sz="quarter" idx="11" hasCustomPrompt="1"/>
          </p:nvPr>
        </p:nvSpPr>
        <p:spPr>
          <a:xfrm>
            <a:off x="427079" y="2142443"/>
            <a:ext cx="3451995"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gradFill>
                  <a:gsLst>
                    <a:gs pos="16763">
                      <a:schemeClr val="tx1"/>
                    </a:gs>
                    <a:gs pos="38728">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9" name="Text Placeholder 2"/>
          <p:cNvSpPr>
            <a:spLocks noGrp="1"/>
          </p:cNvSpPr>
          <p:nvPr>
            <p:ph type="body" sz="quarter" idx="15" hasCustomPrompt="1"/>
          </p:nvPr>
        </p:nvSpPr>
        <p:spPr>
          <a:xfrm>
            <a:off x="427550" y="1645383"/>
            <a:ext cx="345281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gradFill>
                  <a:gsLst>
                    <a:gs pos="16763">
                      <a:schemeClr val="tx1"/>
                    </a:gs>
                    <a:gs pos="38728">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8" name="Text Placeholder 2"/>
          <p:cNvSpPr>
            <a:spLocks noGrp="1"/>
          </p:cNvSpPr>
          <p:nvPr>
            <p:ph type="body" sz="quarter" idx="16" hasCustomPrompt="1"/>
          </p:nvPr>
        </p:nvSpPr>
        <p:spPr>
          <a:xfrm>
            <a:off x="4370003" y="2142443"/>
            <a:ext cx="3451995"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gradFill>
                  <a:gsLst>
                    <a:gs pos="16763">
                      <a:schemeClr val="tx1"/>
                    </a:gs>
                    <a:gs pos="38728">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9" name="Text Placeholder 2"/>
          <p:cNvSpPr>
            <a:spLocks noGrp="1"/>
          </p:cNvSpPr>
          <p:nvPr>
            <p:ph type="body" sz="quarter" idx="17" hasCustomPrompt="1"/>
          </p:nvPr>
        </p:nvSpPr>
        <p:spPr>
          <a:xfrm>
            <a:off x="4369592" y="1645383"/>
            <a:ext cx="345281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gradFill>
                  <a:gsLst>
                    <a:gs pos="16763">
                      <a:schemeClr val="tx1"/>
                    </a:gs>
                    <a:gs pos="38728">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0" name="Text Placeholder 2"/>
          <p:cNvSpPr>
            <a:spLocks noGrp="1"/>
          </p:cNvSpPr>
          <p:nvPr>
            <p:ph type="body" sz="quarter" idx="18" hasCustomPrompt="1"/>
          </p:nvPr>
        </p:nvSpPr>
        <p:spPr>
          <a:xfrm>
            <a:off x="8301061" y="2142443"/>
            <a:ext cx="3451995"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gradFill>
                  <a:gsLst>
                    <a:gs pos="16763">
                      <a:schemeClr val="tx1"/>
                    </a:gs>
                    <a:gs pos="38728">
                      <a:schemeClr val="tx1"/>
                    </a:gs>
                  </a:gsLst>
                  <a:lin ang="5400000" scaled="1"/>
                </a:gra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1" name="Text Placeholder 2"/>
          <p:cNvSpPr>
            <a:spLocks noGrp="1"/>
          </p:cNvSpPr>
          <p:nvPr>
            <p:ph type="body" sz="quarter" idx="19" hasCustomPrompt="1"/>
          </p:nvPr>
        </p:nvSpPr>
        <p:spPr>
          <a:xfrm>
            <a:off x="8299183" y="1645383"/>
            <a:ext cx="345281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gradFill>
                  <a:gsLst>
                    <a:gs pos="16763">
                      <a:schemeClr val="tx1"/>
                    </a:gs>
                    <a:gs pos="38728">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25D436F5-0371-4119-A5FA-CD62B74B6FA9}"/>
              </a:ext>
            </a:extLst>
          </p:cNvPr>
          <p:cNvSpPr>
            <a:spLocks noGrp="1"/>
          </p:cNvSpPr>
          <p:nvPr>
            <p:ph type="sldNum" sz="quarter" idx="20"/>
          </p:nvPr>
        </p:nvSpPr>
        <p:spPr/>
        <p:txBody>
          <a:bodyPr/>
          <a:lstStyle>
            <a:lvl1pPr>
              <a:defRPr>
                <a:solidFill>
                  <a:schemeClr val="tx1"/>
                </a:solidFill>
              </a:defRPr>
            </a:lvl1p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A6008AD0-9AD9-4B1C-95B8-64EF14F4B92F}"/>
              </a:ext>
            </a:extLst>
          </p:cNvPr>
          <p:cNvSpPr>
            <a:spLocks noGrp="1"/>
          </p:cNvSpPr>
          <p:nvPr>
            <p:ph type="title" hasCustomPrompt="1"/>
          </p:nvPr>
        </p:nvSpPr>
        <p:spPr>
          <a:xfrm>
            <a:off x="387058" y="335067"/>
            <a:ext cx="10428441" cy="1143000"/>
          </a:xfrm>
        </p:spPr>
        <p:txBody>
          <a:bodyPr vert="horz" lIns="0" tIns="0" rIns="0" bIns="0" rtlCol="0" anchor="t" anchorCtr="0">
            <a:noAutofit/>
          </a:bodyPr>
          <a:lstStyle>
            <a:lvl1pPr>
              <a:defRPr lang="en-US" b="0">
                <a:gradFill>
                  <a:gsLst>
                    <a:gs pos="40075">
                      <a:schemeClr val="tx1"/>
                    </a:gs>
                    <a:gs pos="30000">
                      <a:schemeClr val="tx1"/>
                    </a:gs>
                  </a:gsLst>
                  <a:lin ang="5400000" scaled="0"/>
                </a:gradFill>
              </a:defRPr>
            </a:lvl1pPr>
          </a:lstStyle>
          <a:p>
            <a:pPr lvl="0">
              <a:buClrTx/>
            </a:pPr>
            <a:r>
              <a:rPr lang="en-US" dirty="0"/>
              <a:t>Headline</a:t>
            </a:r>
          </a:p>
        </p:txBody>
      </p:sp>
    </p:spTree>
    <p:extLst>
      <p:ext uri="{BB962C8B-B14F-4D97-AF65-F5344CB8AC3E}">
        <p14:creationId xmlns:p14="http://schemas.microsoft.com/office/powerpoint/2010/main" val="2801264959"/>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5045">
          <p15:clr>
            <a:srgbClr val="FBAE40"/>
          </p15:clr>
        </p15:guide>
        <p15:guide id="2" pos="2501">
          <p15:clr>
            <a:srgbClr val="FBAE40"/>
          </p15:clr>
        </p15:guide>
        <p15:guide id="3" pos="2789">
          <p15:clr>
            <a:srgbClr val="FBAE40"/>
          </p15:clr>
        </p15:guide>
        <p15:guide id="4" pos="53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F9CC-BC90-4C47-A9C6-5A45D6F34755}"/>
              </a:ext>
            </a:extLst>
          </p:cNvPr>
          <p:cNvSpPr>
            <a:spLocks noGrp="1"/>
          </p:cNvSpPr>
          <p:nvPr>
            <p:ph type="title" hasCustomPrompt="1"/>
          </p:nvPr>
        </p:nvSpPr>
        <p:spPr>
          <a:xfrm>
            <a:off x="405745" y="672415"/>
            <a:ext cx="8371821" cy="4767679"/>
          </a:xfrm>
        </p:spPr>
        <p:txBody>
          <a:bodyPr vert="horz" lIns="0" tIns="0" rIns="0" bIns="0" rtlCol="0" anchor="ctr" anchorCtr="0">
            <a:noAutofit/>
          </a:bodyPr>
          <a:lstStyle>
            <a:lvl1pPr>
              <a:defRPr lang="en-US" sz="4705" b="0">
                <a:gradFill>
                  <a:gsLst>
                    <a:gs pos="79646">
                      <a:schemeClr val="tx1"/>
                    </a:gs>
                    <a:gs pos="63000">
                      <a:schemeClr val="tx1"/>
                    </a:gs>
                  </a:gsLst>
                  <a:lin ang="5400000" scaled="1"/>
                </a:gradFill>
              </a:defRPr>
            </a:lvl1pPr>
          </a:lstStyle>
          <a:p>
            <a:pPr lvl="0">
              <a:buClrTx/>
            </a:pPr>
            <a:r>
              <a:rPr lang="en-US" dirty="0"/>
              <a:t>Statement</a:t>
            </a:r>
          </a:p>
        </p:txBody>
      </p:sp>
    </p:spTree>
    <p:extLst>
      <p:ext uri="{BB962C8B-B14F-4D97-AF65-F5344CB8AC3E}">
        <p14:creationId xmlns:p14="http://schemas.microsoft.com/office/powerpoint/2010/main" val="3350028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STATEM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8BB4-6CB4-4A2B-9061-7CAD419B9AEB}"/>
              </a:ext>
            </a:extLst>
          </p:cNvPr>
          <p:cNvSpPr>
            <a:spLocks noGrp="1"/>
          </p:cNvSpPr>
          <p:nvPr>
            <p:ph type="title" hasCustomPrompt="1"/>
          </p:nvPr>
        </p:nvSpPr>
        <p:spPr>
          <a:xfrm>
            <a:off x="407772" y="672414"/>
            <a:ext cx="8371820" cy="4767680"/>
          </a:xfrm>
        </p:spPr>
        <p:txBody>
          <a:bodyPr vert="horz" lIns="0" tIns="0" rIns="0" bIns="0" rtlCol="0" anchor="ctr" anchorCtr="0">
            <a:noAutofit/>
          </a:bodyPr>
          <a:lstStyle>
            <a:lvl1pPr>
              <a:defRPr lang="en-US" sz="4705" b="0">
                <a:gradFill>
                  <a:gsLst>
                    <a:gs pos="79646">
                      <a:schemeClr val="tx1"/>
                    </a:gs>
                    <a:gs pos="63000">
                      <a:schemeClr val="tx1"/>
                    </a:gs>
                  </a:gsLst>
                  <a:lin ang="5400000" scaled="1"/>
                </a:gradFill>
              </a:defRPr>
            </a:lvl1pPr>
          </a:lstStyle>
          <a:p>
            <a:pPr lvl="0">
              <a:buClrTx/>
            </a:pPr>
            <a:r>
              <a:rPr lang="en-US" dirty="0"/>
              <a:t>Statement</a:t>
            </a:r>
          </a:p>
        </p:txBody>
      </p:sp>
    </p:spTree>
    <p:extLst>
      <p:ext uri="{BB962C8B-B14F-4D97-AF65-F5344CB8AC3E}">
        <p14:creationId xmlns:p14="http://schemas.microsoft.com/office/powerpoint/2010/main" val="22869695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STATEM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7134-ECBB-44CA-8098-854F87BC65C3}"/>
              </a:ext>
            </a:extLst>
          </p:cNvPr>
          <p:cNvSpPr>
            <a:spLocks noGrp="1"/>
          </p:cNvSpPr>
          <p:nvPr>
            <p:ph type="title" hasCustomPrompt="1"/>
          </p:nvPr>
        </p:nvSpPr>
        <p:spPr>
          <a:xfrm>
            <a:off x="407772" y="672414"/>
            <a:ext cx="8371820" cy="4767680"/>
          </a:xfrm>
        </p:spPr>
        <p:txBody>
          <a:bodyPr vert="horz" lIns="0" tIns="0" rIns="0" bIns="0" rtlCol="0" anchor="ctr" anchorCtr="0">
            <a:noAutofit/>
          </a:bodyPr>
          <a:lstStyle>
            <a:lvl1pPr>
              <a:defRPr lang="en-US" sz="4705" b="0">
                <a:gradFill>
                  <a:gsLst>
                    <a:gs pos="40075">
                      <a:schemeClr val="accent4"/>
                    </a:gs>
                    <a:gs pos="30000">
                      <a:schemeClr val="accent4"/>
                    </a:gs>
                  </a:gsLst>
                  <a:lin ang="5400000" scaled="0"/>
                </a:gradFill>
              </a:defRPr>
            </a:lvl1pPr>
          </a:lstStyle>
          <a:p>
            <a:pPr lvl="0">
              <a:buClrTx/>
            </a:pPr>
            <a:r>
              <a:rPr lang="en-US" dirty="0"/>
              <a:t>Statement</a:t>
            </a:r>
          </a:p>
        </p:txBody>
      </p:sp>
    </p:spTree>
    <p:extLst>
      <p:ext uri="{BB962C8B-B14F-4D97-AF65-F5344CB8AC3E}">
        <p14:creationId xmlns:p14="http://schemas.microsoft.com/office/powerpoint/2010/main" val="37811791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18572A-549C-4F34-849C-DEB63EA047A1}"/>
              </a:ext>
            </a:extLst>
          </p:cNvPr>
          <p:cNvPicPr>
            <a:picLocks noChangeAspect="1"/>
          </p:cNvPicPr>
          <p:nvPr userDrawn="1"/>
        </p:nvPicPr>
        <p:blipFill>
          <a:blip r:embed="rId2"/>
          <a:stretch>
            <a:fillRect/>
          </a:stretch>
        </p:blipFill>
        <p:spPr>
          <a:xfrm>
            <a:off x="3520" y="0"/>
            <a:ext cx="12184961" cy="6858000"/>
          </a:xfrm>
          <a:prstGeom prst="rect">
            <a:avLst/>
          </a:prstGeom>
        </p:spPr>
      </p:pic>
      <p:sp>
        <p:nvSpPr>
          <p:cNvPr id="2" name="Title 1">
            <a:extLst>
              <a:ext uri="{FF2B5EF4-FFF2-40B4-BE49-F238E27FC236}">
                <a16:creationId xmlns:a16="http://schemas.microsoft.com/office/drawing/2014/main" id="{B5970D28-6DCF-4F1B-AE4C-895362702501}"/>
              </a:ext>
            </a:extLst>
          </p:cNvPr>
          <p:cNvSpPr>
            <a:spLocks noGrp="1"/>
          </p:cNvSpPr>
          <p:nvPr>
            <p:ph type="title" hasCustomPrompt="1"/>
          </p:nvPr>
        </p:nvSpPr>
        <p:spPr>
          <a:xfrm>
            <a:off x="609982" y="1105053"/>
            <a:ext cx="6498508" cy="3725096"/>
          </a:xfrm>
        </p:spPr>
        <p:txBody>
          <a:bodyPr vert="horz" lIns="0" tIns="0" rIns="0" bIns="0" rtlCol="0" anchor="ctr" anchorCtr="0">
            <a:noAutofit/>
          </a:bodyPr>
          <a:lstStyle>
            <a:lvl1pPr>
              <a:defRPr lang="en-US" sz="6470" b="0">
                <a:gradFill>
                  <a:gsLst>
                    <a:gs pos="0">
                      <a:schemeClr val="tx1"/>
                    </a:gs>
                    <a:gs pos="100000">
                      <a:schemeClr val="tx1"/>
                    </a:gs>
                  </a:gsLst>
                  <a:lin ang="5400000" scaled="1"/>
                </a:gradFill>
              </a:defRPr>
            </a:lvl1pPr>
          </a:lstStyle>
          <a:p>
            <a:pPr lvl="0">
              <a:buClrTx/>
            </a:pPr>
            <a:r>
              <a:rPr lang="en-US" dirty="0"/>
              <a:t>Headline here</a:t>
            </a:r>
          </a:p>
        </p:txBody>
      </p:sp>
      <p:sp>
        <p:nvSpPr>
          <p:cNvPr id="12" name="Text Placeholder 2"/>
          <p:cNvSpPr>
            <a:spLocks noGrp="1"/>
          </p:cNvSpPr>
          <p:nvPr>
            <p:ph type="body" sz="quarter" idx="12" hasCustomPrompt="1"/>
          </p:nvPr>
        </p:nvSpPr>
        <p:spPr>
          <a:xfrm>
            <a:off x="609982" y="5591574"/>
            <a:ext cx="8077956" cy="341441"/>
          </a:xfrm>
        </p:spPr>
        <p:txBody>
          <a:bodyPr lIns="0" tIns="0" rIns="0" bIns="0">
            <a:noAutofit/>
          </a:bodyPr>
          <a:lstStyle>
            <a:lvl1pPr marL="0" indent="0" algn="l" defTabSz="498603" rtl="0" eaLnBrk="1" latinLnBrk="0" hangingPunct="1">
              <a:lnSpc>
                <a:spcPct val="114000"/>
              </a:lnSpc>
              <a:spcBef>
                <a:spcPts val="0"/>
              </a:spcBef>
              <a:spcAft>
                <a:spcPts val="0"/>
              </a:spcAft>
              <a:buNone/>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Speaker Name</a:t>
            </a:r>
          </a:p>
          <a:p>
            <a:pPr lvl="0"/>
            <a:r>
              <a:rPr lang="en-US" dirty="0"/>
              <a:t>Speaker Title</a:t>
            </a:r>
          </a:p>
        </p:txBody>
      </p:sp>
      <p:sp>
        <p:nvSpPr>
          <p:cNvPr id="13" name="Text Placeholder 2"/>
          <p:cNvSpPr>
            <a:spLocks noGrp="1"/>
          </p:cNvSpPr>
          <p:nvPr>
            <p:ph type="body" sz="quarter" idx="10" hasCustomPrompt="1"/>
          </p:nvPr>
        </p:nvSpPr>
        <p:spPr>
          <a:xfrm>
            <a:off x="609982" y="5145499"/>
            <a:ext cx="8077958" cy="267312"/>
          </a:xfrm>
        </p:spPr>
        <p:txBody>
          <a:bodyPr lIns="0" tIns="0" rIns="0" bIns="0">
            <a:noAutofit/>
          </a:bodyPr>
          <a:lstStyle>
            <a:lvl1pPr marL="0" indent="0" algn="l" defTabSz="498603" rtl="0" eaLnBrk="1" latinLnBrk="0" hangingPunct="1">
              <a:lnSpc>
                <a:spcPct val="90000"/>
              </a:lnSpc>
              <a:spcBef>
                <a:spcPts val="1636"/>
              </a:spcBef>
              <a:spcAft>
                <a:spcPts val="0"/>
              </a:spcAft>
              <a:buNone/>
              <a:defRPr lang="en-US" sz="2157" b="0" kern="1200" cap="all" spc="98"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Date</a:t>
            </a:r>
          </a:p>
        </p:txBody>
      </p:sp>
      <p:cxnSp>
        <p:nvCxnSpPr>
          <p:cNvPr id="16" name="Straight Connector 15"/>
          <p:cNvCxnSpPr/>
          <p:nvPr userDrawn="1"/>
        </p:nvCxnSpPr>
        <p:spPr>
          <a:xfrm>
            <a:off x="609982" y="5187659"/>
            <a:ext cx="0" cy="997227"/>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04309FD-2996-4C44-9E49-F9B56946401A}"/>
              </a:ext>
            </a:extLst>
          </p:cNvPr>
          <p:cNvGrpSpPr/>
          <p:nvPr userDrawn="1"/>
        </p:nvGrpSpPr>
        <p:grpSpPr>
          <a:xfrm>
            <a:off x="30388" y="22709"/>
            <a:ext cx="2134708" cy="956768"/>
            <a:chOff x="30997" y="23160"/>
            <a:chExt cx="2177513" cy="975815"/>
          </a:xfrm>
        </p:grpSpPr>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r="67327"/>
            <a:stretch/>
          </p:blipFill>
          <p:spPr>
            <a:xfrm>
              <a:off x="30997" y="23160"/>
              <a:ext cx="711465" cy="975815"/>
            </a:xfrm>
            <a:prstGeom prst="rect">
              <a:avLst/>
            </a:prstGeom>
          </p:spPr>
        </p:pic>
        <p:pic>
          <p:nvPicPr>
            <p:cNvPr id="11" name="Picture 10">
              <a:extLst>
                <a:ext uri="{FF2B5EF4-FFF2-40B4-BE49-F238E27FC236}">
                  <a16:creationId xmlns:a16="http://schemas.microsoft.com/office/drawing/2014/main" id="{FF702643-824C-42A4-836E-776913858FF4}"/>
                </a:ext>
              </a:extLst>
            </p:cNvPr>
            <p:cNvPicPr>
              <a:picLocks noChangeAspect="1"/>
            </p:cNvPicPr>
            <p:nvPr userDrawn="1"/>
          </p:nvPicPr>
          <p:blipFill rotWithShape="1">
            <a:blip r:embed="rId3" cstate="email">
              <a:lum bright="100000"/>
              <a:extLst>
                <a:ext uri="{28A0092B-C50C-407E-A947-70E740481C1C}">
                  <a14:useLocalDpi xmlns:a14="http://schemas.microsoft.com/office/drawing/2010/main"/>
                </a:ext>
              </a:extLst>
            </a:blip>
            <a:srcRect l="31098"/>
            <a:stretch/>
          </p:blipFill>
          <p:spPr>
            <a:xfrm>
              <a:off x="708172" y="23160"/>
              <a:ext cx="1500338" cy="975815"/>
            </a:xfrm>
            <a:prstGeom prst="rect">
              <a:avLst/>
            </a:prstGeom>
          </p:spPr>
        </p:pic>
      </p:grpSp>
    </p:spTree>
    <p:extLst>
      <p:ext uri="{BB962C8B-B14F-4D97-AF65-F5344CB8AC3E}">
        <p14:creationId xmlns:p14="http://schemas.microsoft.com/office/powerpoint/2010/main" val="2437042313"/>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2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STATEM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8592-3E69-48EC-AC27-9078CCB0A2ED}"/>
              </a:ext>
            </a:extLst>
          </p:cNvPr>
          <p:cNvSpPr>
            <a:spLocks noGrp="1"/>
          </p:cNvSpPr>
          <p:nvPr>
            <p:ph type="title" hasCustomPrompt="1"/>
          </p:nvPr>
        </p:nvSpPr>
        <p:spPr>
          <a:xfrm>
            <a:off x="407772" y="672414"/>
            <a:ext cx="8371820" cy="4767680"/>
          </a:xfrm>
        </p:spPr>
        <p:txBody>
          <a:bodyPr vert="horz" lIns="0" tIns="0" rIns="0" bIns="0" rtlCol="0" anchor="ctr" anchorCtr="0">
            <a:noAutofit/>
          </a:bodyPr>
          <a:lstStyle>
            <a:lvl1pPr>
              <a:defRPr lang="en-US" sz="4705" b="0">
                <a:gradFill>
                  <a:gsLst>
                    <a:gs pos="40075">
                      <a:schemeClr val="tx1"/>
                    </a:gs>
                    <a:gs pos="30000">
                      <a:schemeClr val="tx1"/>
                    </a:gs>
                  </a:gsLst>
                  <a:lin ang="5400000" scaled="0"/>
                </a:gradFill>
              </a:defRPr>
            </a:lvl1pPr>
          </a:lstStyle>
          <a:p>
            <a:pPr lvl="0">
              <a:buClrTx/>
            </a:pPr>
            <a:r>
              <a:rPr lang="en-US" dirty="0"/>
              <a:t>Statement</a:t>
            </a:r>
          </a:p>
        </p:txBody>
      </p:sp>
    </p:spTree>
    <p:extLst>
      <p:ext uri="{BB962C8B-B14F-4D97-AF65-F5344CB8AC3E}">
        <p14:creationId xmlns:p14="http://schemas.microsoft.com/office/powerpoint/2010/main" val="23322714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ONTENTS">
    <p:spTree>
      <p:nvGrpSpPr>
        <p:cNvPr id="1" name=""/>
        <p:cNvGrpSpPr/>
        <p:nvPr/>
      </p:nvGrpSpPr>
      <p:grpSpPr>
        <a:xfrm>
          <a:off x="0" y="0"/>
          <a:ext cx="0" cy="0"/>
          <a:chOff x="0" y="0"/>
          <a:chExt cx="0" cy="0"/>
        </a:xfrm>
      </p:grpSpPr>
      <p:sp>
        <p:nvSpPr>
          <p:cNvPr id="9" name="Text Placeholder 2"/>
          <p:cNvSpPr>
            <a:spLocks noGrp="1"/>
          </p:cNvSpPr>
          <p:nvPr>
            <p:ph type="body" sz="quarter" idx="11" hasCustomPrompt="1"/>
          </p:nvPr>
        </p:nvSpPr>
        <p:spPr>
          <a:xfrm>
            <a:off x="429105" y="2137755"/>
            <a:ext cx="5313783"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0" name="Text Placeholder 2"/>
          <p:cNvSpPr>
            <a:spLocks noGrp="1"/>
          </p:cNvSpPr>
          <p:nvPr>
            <p:ph type="body" sz="quarter" idx="15" hasCustomPrompt="1"/>
          </p:nvPr>
        </p:nvSpPr>
        <p:spPr>
          <a:xfrm>
            <a:off x="429577" y="1640681"/>
            <a:ext cx="531504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1" name="Text Placeholder 2"/>
          <p:cNvSpPr>
            <a:spLocks noGrp="1"/>
          </p:cNvSpPr>
          <p:nvPr>
            <p:ph type="body" sz="quarter" idx="16" hasCustomPrompt="1"/>
          </p:nvPr>
        </p:nvSpPr>
        <p:spPr>
          <a:xfrm>
            <a:off x="6085792" y="2137755"/>
            <a:ext cx="5313783"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3" name="Text Placeholder 2"/>
          <p:cNvSpPr>
            <a:spLocks noGrp="1"/>
          </p:cNvSpPr>
          <p:nvPr>
            <p:ph type="body" sz="quarter" idx="17" hasCustomPrompt="1"/>
          </p:nvPr>
        </p:nvSpPr>
        <p:spPr>
          <a:xfrm>
            <a:off x="6083931" y="1640681"/>
            <a:ext cx="531504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7" name="Text Placeholder 2"/>
          <p:cNvSpPr>
            <a:spLocks noGrp="1"/>
          </p:cNvSpPr>
          <p:nvPr>
            <p:ph type="body" sz="quarter" idx="18" hasCustomPrompt="1"/>
          </p:nvPr>
        </p:nvSpPr>
        <p:spPr>
          <a:xfrm>
            <a:off x="429105" y="3123495"/>
            <a:ext cx="5313783"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19" name="Text Placeholder 2"/>
          <p:cNvSpPr>
            <a:spLocks noGrp="1"/>
          </p:cNvSpPr>
          <p:nvPr>
            <p:ph type="body" sz="quarter" idx="19" hasCustomPrompt="1"/>
          </p:nvPr>
        </p:nvSpPr>
        <p:spPr>
          <a:xfrm>
            <a:off x="429577" y="2626413"/>
            <a:ext cx="531504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0" name="Text Placeholder 2"/>
          <p:cNvSpPr>
            <a:spLocks noGrp="1"/>
          </p:cNvSpPr>
          <p:nvPr>
            <p:ph type="body" sz="quarter" idx="20" hasCustomPrompt="1"/>
          </p:nvPr>
        </p:nvSpPr>
        <p:spPr>
          <a:xfrm>
            <a:off x="6085792" y="3123495"/>
            <a:ext cx="5313783"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1" name="Text Placeholder 2"/>
          <p:cNvSpPr>
            <a:spLocks noGrp="1"/>
          </p:cNvSpPr>
          <p:nvPr>
            <p:ph type="body" sz="quarter" idx="21" hasCustomPrompt="1"/>
          </p:nvPr>
        </p:nvSpPr>
        <p:spPr>
          <a:xfrm>
            <a:off x="6083931" y="2626413"/>
            <a:ext cx="531504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2" name="Text Placeholder 2"/>
          <p:cNvSpPr>
            <a:spLocks noGrp="1"/>
          </p:cNvSpPr>
          <p:nvPr>
            <p:ph type="body" sz="quarter" idx="22" hasCustomPrompt="1"/>
          </p:nvPr>
        </p:nvSpPr>
        <p:spPr>
          <a:xfrm>
            <a:off x="429105" y="4124422"/>
            <a:ext cx="5313783"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4" name="Text Placeholder 2"/>
          <p:cNvSpPr>
            <a:spLocks noGrp="1"/>
          </p:cNvSpPr>
          <p:nvPr>
            <p:ph type="body" sz="quarter" idx="23" hasCustomPrompt="1"/>
          </p:nvPr>
        </p:nvSpPr>
        <p:spPr>
          <a:xfrm>
            <a:off x="429577" y="3627348"/>
            <a:ext cx="531504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5" name="Text Placeholder 2"/>
          <p:cNvSpPr>
            <a:spLocks noGrp="1"/>
          </p:cNvSpPr>
          <p:nvPr>
            <p:ph type="body" sz="quarter" idx="24" hasCustomPrompt="1"/>
          </p:nvPr>
        </p:nvSpPr>
        <p:spPr>
          <a:xfrm>
            <a:off x="6085792" y="4124422"/>
            <a:ext cx="5313783"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6" name="Text Placeholder 2"/>
          <p:cNvSpPr>
            <a:spLocks noGrp="1"/>
          </p:cNvSpPr>
          <p:nvPr>
            <p:ph type="body" sz="quarter" idx="25" hasCustomPrompt="1"/>
          </p:nvPr>
        </p:nvSpPr>
        <p:spPr>
          <a:xfrm>
            <a:off x="6083931" y="3627348"/>
            <a:ext cx="5315047"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CAC003B2-28CC-43B5-ABA7-6B2B84BCF05D}"/>
              </a:ext>
            </a:extLst>
          </p:cNvPr>
          <p:cNvSpPr>
            <a:spLocks noGrp="1"/>
          </p:cNvSpPr>
          <p:nvPr>
            <p:ph type="sldNum" sz="quarter" idx="26"/>
          </p:nvPr>
        </p:nvSpPr>
        <p:spPr/>
        <p:txBody>
          <a:body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9DBACA98-2B15-4585-BD26-31A40BE3949E}"/>
              </a:ext>
            </a:extLst>
          </p:cNvPr>
          <p:cNvSpPr>
            <a:spLocks noGrp="1"/>
          </p:cNvSpPr>
          <p:nvPr>
            <p:ph type="title" hasCustomPrompt="1"/>
          </p:nvPr>
        </p:nvSpPr>
        <p:spPr>
          <a:xfrm>
            <a:off x="387060" y="335067"/>
            <a:ext cx="10428440" cy="1143000"/>
          </a:xfrm>
        </p:spPr>
        <p:txBody>
          <a:bodyPr vert="horz" lIns="0" tIns="0" rIns="0" bIns="0" rtlCol="0" anchor="t" anchorCtr="0">
            <a:noAutofit/>
          </a:bodyPr>
          <a:lstStyle>
            <a:lvl1pPr>
              <a:defRPr lang="en-US" b="0">
                <a:gradFill>
                  <a:gsLst>
                    <a:gs pos="40075">
                      <a:schemeClr val="tx1"/>
                    </a:gs>
                    <a:gs pos="30000">
                      <a:schemeClr val="tx1"/>
                    </a:gs>
                  </a:gsLst>
                  <a:lin ang="5400000" scaled="0"/>
                </a:gradFill>
              </a:defRPr>
            </a:lvl1pPr>
          </a:lstStyle>
          <a:p>
            <a:pPr lvl="0">
              <a:buClrTx/>
            </a:pPr>
            <a:r>
              <a:rPr lang="en-US" dirty="0"/>
              <a:t>Headline</a:t>
            </a:r>
          </a:p>
        </p:txBody>
      </p:sp>
    </p:spTree>
    <p:extLst>
      <p:ext uri="{BB962C8B-B14F-4D97-AF65-F5344CB8AC3E}">
        <p14:creationId xmlns:p14="http://schemas.microsoft.com/office/powerpoint/2010/main" val="35940039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AGENDA">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425338" y="1722887"/>
            <a:ext cx="1426382" cy="379494"/>
          </a:xfrm>
        </p:spPr>
        <p:txBody>
          <a:bodyPr lIns="0" tIns="0" rIns="0" bIns="0" anchor="t"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rgbClr val="505050"/>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11" name="Text Placeholder 2"/>
          <p:cNvSpPr>
            <a:spLocks noGrp="1"/>
          </p:cNvSpPr>
          <p:nvPr>
            <p:ph type="body" sz="quarter" idx="16" hasCustomPrompt="1"/>
          </p:nvPr>
        </p:nvSpPr>
        <p:spPr>
          <a:xfrm>
            <a:off x="2221031" y="1722887"/>
            <a:ext cx="9514976"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30" name="Text Placeholder 2"/>
          <p:cNvSpPr>
            <a:spLocks noGrp="1"/>
          </p:cNvSpPr>
          <p:nvPr>
            <p:ph type="body" sz="quarter" idx="17" hasCustomPrompt="1"/>
          </p:nvPr>
        </p:nvSpPr>
        <p:spPr>
          <a:xfrm>
            <a:off x="425338" y="2187869"/>
            <a:ext cx="1426382" cy="379494"/>
          </a:xfrm>
        </p:spPr>
        <p:txBody>
          <a:bodyPr lIns="0" tIns="0" rIns="0" bIns="0" anchor="t"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31" name="Text Placeholder 2"/>
          <p:cNvSpPr>
            <a:spLocks noGrp="1"/>
          </p:cNvSpPr>
          <p:nvPr>
            <p:ph type="body" sz="quarter" idx="18" hasCustomPrompt="1"/>
          </p:nvPr>
        </p:nvSpPr>
        <p:spPr>
          <a:xfrm>
            <a:off x="2221031" y="2187867"/>
            <a:ext cx="9514976"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32" name="Text Placeholder 2"/>
          <p:cNvSpPr>
            <a:spLocks noGrp="1"/>
          </p:cNvSpPr>
          <p:nvPr>
            <p:ph type="body" sz="quarter" idx="19" hasCustomPrompt="1"/>
          </p:nvPr>
        </p:nvSpPr>
        <p:spPr>
          <a:xfrm>
            <a:off x="425338" y="2652859"/>
            <a:ext cx="1426382" cy="379494"/>
          </a:xfrm>
        </p:spPr>
        <p:txBody>
          <a:bodyPr lIns="0" tIns="0" rIns="0" bIns="0" anchor="t"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33" name="Text Placeholder 2"/>
          <p:cNvSpPr>
            <a:spLocks noGrp="1"/>
          </p:cNvSpPr>
          <p:nvPr>
            <p:ph type="body" sz="quarter" idx="20" hasCustomPrompt="1"/>
          </p:nvPr>
        </p:nvSpPr>
        <p:spPr>
          <a:xfrm>
            <a:off x="2221031" y="2652857"/>
            <a:ext cx="9514976"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34" name="Text Placeholder 2"/>
          <p:cNvSpPr>
            <a:spLocks noGrp="1"/>
          </p:cNvSpPr>
          <p:nvPr>
            <p:ph type="body" sz="quarter" idx="21" hasCustomPrompt="1"/>
          </p:nvPr>
        </p:nvSpPr>
        <p:spPr>
          <a:xfrm>
            <a:off x="425338" y="3117861"/>
            <a:ext cx="1426382" cy="379494"/>
          </a:xfrm>
        </p:spPr>
        <p:txBody>
          <a:bodyPr lIns="0" tIns="0" rIns="0" bIns="0" anchor="t"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35" name="Text Placeholder 2"/>
          <p:cNvSpPr>
            <a:spLocks noGrp="1"/>
          </p:cNvSpPr>
          <p:nvPr>
            <p:ph type="body" sz="quarter" idx="22" hasCustomPrompt="1"/>
          </p:nvPr>
        </p:nvSpPr>
        <p:spPr>
          <a:xfrm>
            <a:off x="2221031" y="3117861"/>
            <a:ext cx="9514976"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40" name="Text Placeholder 2"/>
          <p:cNvSpPr>
            <a:spLocks noGrp="1"/>
          </p:cNvSpPr>
          <p:nvPr>
            <p:ph type="body" sz="quarter" idx="23" hasCustomPrompt="1"/>
          </p:nvPr>
        </p:nvSpPr>
        <p:spPr>
          <a:xfrm>
            <a:off x="425338" y="3582852"/>
            <a:ext cx="1426382" cy="379494"/>
          </a:xfrm>
        </p:spPr>
        <p:txBody>
          <a:bodyPr lIns="0" tIns="0" rIns="0" bIns="0" anchor="t"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41" name="Text Placeholder 2"/>
          <p:cNvSpPr>
            <a:spLocks noGrp="1"/>
          </p:cNvSpPr>
          <p:nvPr>
            <p:ph type="body" sz="quarter" idx="24" hasCustomPrompt="1"/>
          </p:nvPr>
        </p:nvSpPr>
        <p:spPr>
          <a:xfrm>
            <a:off x="2221031" y="3582852"/>
            <a:ext cx="9514976"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42" name="Text Placeholder 2"/>
          <p:cNvSpPr>
            <a:spLocks noGrp="1"/>
          </p:cNvSpPr>
          <p:nvPr>
            <p:ph type="body" sz="quarter" idx="25" hasCustomPrompt="1"/>
          </p:nvPr>
        </p:nvSpPr>
        <p:spPr>
          <a:xfrm>
            <a:off x="425338" y="4047846"/>
            <a:ext cx="1426382" cy="379494"/>
          </a:xfrm>
        </p:spPr>
        <p:txBody>
          <a:bodyPr lIns="0" tIns="0" rIns="0" bIns="0" anchor="t"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43" name="Text Placeholder 2"/>
          <p:cNvSpPr>
            <a:spLocks noGrp="1"/>
          </p:cNvSpPr>
          <p:nvPr>
            <p:ph type="body" sz="quarter" idx="26" hasCustomPrompt="1"/>
          </p:nvPr>
        </p:nvSpPr>
        <p:spPr>
          <a:xfrm>
            <a:off x="2221031" y="4047845"/>
            <a:ext cx="9514976" cy="349007"/>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 name="Slide Number Placeholder 1">
            <a:extLst>
              <a:ext uri="{FF2B5EF4-FFF2-40B4-BE49-F238E27FC236}">
                <a16:creationId xmlns:a16="http://schemas.microsoft.com/office/drawing/2014/main" id="{D2DE30A5-FA8F-4B16-9389-23C4716754F5}"/>
              </a:ext>
            </a:extLst>
          </p:cNvPr>
          <p:cNvSpPr>
            <a:spLocks noGrp="1"/>
          </p:cNvSpPr>
          <p:nvPr>
            <p:ph type="sldNum" sz="quarter" idx="27"/>
          </p:nvPr>
        </p:nvSpPr>
        <p:spPr/>
        <p:txBody>
          <a:body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ED417C28-0C83-4215-87EC-A86D9B635FE6}"/>
              </a:ext>
            </a:extLst>
          </p:cNvPr>
          <p:cNvSpPr>
            <a:spLocks noGrp="1"/>
          </p:cNvSpPr>
          <p:nvPr>
            <p:ph type="title" hasCustomPrompt="1"/>
          </p:nvPr>
        </p:nvSpPr>
        <p:spPr>
          <a:xfrm>
            <a:off x="387058" y="335067"/>
            <a:ext cx="10428441" cy="1143000"/>
          </a:xfrm>
        </p:spPr>
        <p:txBody>
          <a:bodyPr vert="horz" lIns="0" tIns="0" rIns="0" bIns="0" rtlCol="0" anchor="t" anchorCtr="0">
            <a:noAutofit/>
          </a:bodyPr>
          <a:lstStyle>
            <a:lvl1pPr>
              <a:defRPr lang="en-US" b="0">
                <a:gradFill>
                  <a:gsLst>
                    <a:gs pos="88496">
                      <a:schemeClr val="accent4"/>
                    </a:gs>
                    <a:gs pos="53097">
                      <a:schemeClr val="accent4"/>
                    </a:gs>
                  </a:gsLst>
                  <a:lin ang="5400000" scaled="1"/>
                </a:gradFill>
              </a:defRPr>
            </a:lvl1pPr>
          </a:lstStyle>
          <a:p>
            <a:pPr lvl="0">
              <a:buClrTx/>
            </a:pPr>
            <a:r>
              <a:rPr lang="en-US" dirty="0"/>
              <a:t>Headline</a:t>
            </a:r>
          </a:p>
        </p:txBody>
      </p:sp>
    </p:spTree>
    <p:extLst>
      <p:ext uri="{BB962C8B-B14F-4D97-AF65-F5344CB8AC3E}">
        <p14:creationId xmlns:p14="http://schemas.microsoft.com/office/powerpoint/2010/main" val="9861015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SEC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5E8A5-48D6-4944-B4C0-1ADAA2D89E65}"/>
              </a:ext>
            </a:extLst>
          </p:cNvPr>
          <p:cNvPicPr>
            <a:picLocks/>
          </p:cNvPicPr>
          <p:nvPr userDrawn="1"/>
        </p:nvPicPr>
        <p:blipFill>
          <a:blip r:embed="rId2"/>
          <a:stretch>
            <a:fillRect/>
          </a:stretch>
        </p:blipFill>
        <p:spPr>
          <a:xfrm>
            <a:off x="5468814" y="-623"/>
            <a:ext cx="6723186" cy="6858623"/>
          </a:xfrm>
          <a:prstGeom prst="rect">
            <a:avLst/>
          </a:prstGeom>
        </p:spPr>
      </p:pic>
      <p:sp>
        <p:nvSpPr>
          <p:cNvPr id="27" name="Freeform 26"/>
          <p:cNvSpPr>
            <a:spLocks/>
          </p:cNvSpPr>
          <p:nvPr userDrawn="1"/>
        </p:nvSpPr>
        <p:spPr bwMode="white">
          <a:xfrm>
            <a:off x="1" y="-1188"/>
            <a:ext cx="5858776" cy="6860381"/>
          </a:xfrm>
          <a:prstGeom prst="rect">
            <a:avLst/>
          </a:prstGeom>
          <a:solidFill>
            <a:schemeClr val="accent1"/>
          </a:solidFill>
          <a:ln>
            <a:noFill/>
          </a:ln>
        </p:spPr>
        <p:txBody>
          <a:bodyPr vert="horz" wrap="square" lIns="89642" tIns="44821" rIns="89642" bIns="44821" numCol="1" anchor="t" anchorCtr="0" compatLnSpc="1">
            <a:prstTxWarp prst="textNoShape">
              <a:avLst/>
            </a:prstTxWarp>
            <a:noAutofit/>
          </a:bodyPr>
          <a:lstStyle/>
          <a:p>
            <a:endParaRPr lang="en-US" sz="2130" dirty="0"/>
          </a:p>
        </p:txBody>
      </p:sp>
      <p:sp>
        <p:nvSpPr>
          <p:cNvPr id="2" name="Title 1">
            <a:extLst>
              <a:ext uri="{FF2B5EF4-FFF2-40B4-BE49-F238E27FC236}">
                <a16:creationId xmlns:a16="http://schemas.microsoft.com/office/drawing/2014/main" id="{1C2AF892-1140-4CFE-84BB-66538C9E97D2}"/>
              </a:ext>
            </a:extLst>
          </p:cNvPr>
          <p:cNvSpPr>
            <a:spLocks noGrp="1"/>
          </p:cNvSpPr>
          <p:nvPr>
            <p:ph type="title" hasCustomPrompt="1"/>
          </p:nvPr>
        </p:nvSpPr>
        <p:spPr>
          <a:xfrm>
            <a:off x="397212" y="3405056"/>
            <a:ext cx="5195087" cy="771035"/>
          </a:xfrm>
        </p:spPr>
        <p:txBody>
          <a:bodyPr vert="horz" lIns="0" tIns="0" rIns="0" bIns="0" rtlCol="0" anchor="b" anchorCtr="0">
            <a:noAutofit/>
          </a:bodyPr>
          <a:lstStyle>
            <a:lvl1pPr>
              <a:defRPr lang="en-US" sz="4705" b="0" dirty="0">
                <a:gradFill>
                  <a:gsLst>
                    <a:gs pos="88496">
                      <a:schemeClr val="tx1"/>
                    </a:gs>
                    <a:gs pos="53097">
                      <a:schemeClr val="tx1"/>
                    </a:gs>
                  </a:gsLst>
                  <a:lin ang="5400000" scaled="1"/>
                </a:gradFill>
              </a:defRPr>
            </a:lvl1pPr>
          </a:lstStyle>
          <a:p>
            <a:pPr lvl="0">
              <a:buClrTx/>
            </a:pPr>
            <a:r>
              <a:rPr lang="en-US" dirty="0"/>
              <a:t>Section title</a:t>
            </a:r>
          </a:p>
        </p:txBody>
      </p:sp>
      <p:sp>
        <p:nvSpPr>
          <p:cNvPr id="28" name="Text Placeholder 2"/>
          <p:cNvSpPr>
            <a:spLocks noGrp="1"/>
          </p:cNvSpPr>
          <p:nvPr>
            <p:ph type="body" sz="quarter" idx="14" hasCustomPrompt="1"/>
          </p:nvPr>
        </p:nvSpPr>
        <p:spPr>
          <a:xfrm>
            <a:off x="427364" y="2427150"/>
            <a:ext cx="4541535" cy="766329"/>
          </a:xfrm>
        </p:spPr>
        <p:txBody>
          <a:bodyPr lIns="0" tIns="0" rIns="0" bIns="0" anchor="b" anchorCtr="0">
            <a:noAutofit/>
          </a:bodyPr>
          <a:lstStyle>
            <a:lvl1pPr marL="0" indent="0" algn="l" defTabSz="498603" rtl="0" eaLnBrk="1" latinLnBrk="0" hangingPunct="1">
              <a:lnSpc>
                <a:spcPct val="90000"/>
              </a:lnSpc>
              <a:spcBef>
                <a:spcPts val="0"/>
              </a:spcBef>
              <a:spcAft>
                <a:spcPts val="0"/>
              </a:spcAft>
              <a:buFont typeface="Arial"/>
              <a:buNone/>
              <a:defRPr lang="en-US" sz="1961" b="0" kern="1200" cap="none" spc="0" baseline="0" dirty="0">
                <a:gradFill>
                  <a:gsLst>
                    <a:gs pos="88496">
                      <a:schemeClr val="tx1"/>
                    </a:gs>
                    <a:gs pos="53097">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Section header</a:t>
            </a:r>
          </a:p>
        </p:txBody>
      </p:sp>
    </p:spTree>
    <p:extLst>
      <p:ext uri="{BB962C8B-B14F-4D97-AF65-F5344CB8AC3E}">
        <p14:creationId xmlns:p14="http://schemas.microsoft.com/office/powerpoint/2010/main" val="21080478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SEC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FA6C6-C59D-46B6-8E26-7486DE76517D}"/>
              </a:ext>
            </a:extLst>
          </p:cNvPr>
          <p:cNvPicPr>
            <a:picLocks noChangeAspect="1"/>
          </p:cNvPicPr>
          <p:nvPr userDrawn="1"/>
        </p:nvPicPr>
        <p:blipFill>
          <a:blip r:embed="rId2"/>
          <a:stretch>
            <a:fillRect/>
          </a:stretch>
        </p:blipFill>
        <p:spPr>
          <a:xfrm>
            <a:off x="5280565" y="-623"/>
            <a:ext cx="6911435" cy="6858623"/>
          </a:xfrm>
          <a:prstGeom prst="rect">
            <a:avLst/>
          </a:prstGeom>
        </p:spPr>
      </p:pic>
      <p:sp>
        <p:nvSpPr>
          <p:cNvPr id="27" name="Freeform 26"/>
          <p:cNvSpPr>
            <a:spLocks/>
          </p:cNvSpPr>
          <p:nvPr userDrawn="1"/>
        </p:nvSpPr>
        <p:spPr bwMode="white">
          <a:xfrm>
            <a:off x="1" y="-1188"/>
            <a:ext cx="5858776" cy="6860381"/>
          </a:xfrm>
          <a:prstGeom prst="rect">
            <a:avLst/>
          </a:prstGeom>
          <a:solidFill>
            <a:schemeClr val="accent1"/>
          </a:solidFill>
          <a:ln>
            <a:noFill/>
          </a:ln>
        </p:spPr>
        <p:txBody>
          <a:bodyPr vert="horz" wrap="square" lIns="89642" tIns="44821" rIns="89642" bIns="44821" numCol="1" anchor="t" anchorCtr="0" compatLnSpc="1">
            <a:prstTxWarp prst="textNoShape">
              <a:avLst/>
            </a:prstTxWarp>
            <a:noAutofit/>
          </a:bodyPr>
          <a:lstStyle/>
          <a:p>
            <a:endParaRPr lang="en-US" sz="2130" dirty="0"/>
          </a:p>
        </p:txBody>
      </p:sp>
      <p:sp>
        <p:nvSpPr>
          <p:cNvPr id="2" name="Title 1">
            <a:extLst>
              <a:ext uri="{FF2B5EF4-FFF2-40B4-BE49-F238E27FC236}">
                <a16:creationId xmlns:a16="http://schemas.microsoft.com/office/drawing/2014/main" id="{31575D26-CBD6-4BC4-AF78-79E15ECD06B0}"/>
              </a:ext>
            </a:extLst>
          </p:cNvPr>
          <p:cNvSpPr>
            <a:spLocks noGrp="1"/>
          </p:cNvSpPr>
          <p:nvPr>
            <p:ph type="title" hasCustomPrompt="1"/>
          </p:nvPr>
        </p:nvSpPr>
        <p:spPr>
          <a:xfrm>
            <a:off x="397212" y="3405056"/>
            <a:ext cx="5067762" cy="771035"/>
          </a:xfrm>
        </p:spPr>
        <p:txBody>
          <a:bodyPr vert="horz" lIns="0" tIns="0" rIns="0" bIns="0" rtlCol="0" anchor="b" anchorCtr="0">
            <a:noAutofit/>
          </a:bodyPr>
          <a:lstStyle>
            <a:lvl1pPr>
              <a:defRPr lang="en-US" sz="4705" b="0">
                <a:gradFill>
                  <a:gsLst>
                    <a:gs pos="88496">
                      <a:schemeClr val="tx1"/>
                    </a:gs>
                    <a:gs pos="53097">
                      <a:schemeClr val="tx1"/>
                    </a:gs>
                  </a:gsLst>
                  <a:lin ang="5400000" scaled="1"/>
                </a:gradFill>
              </a:defRPr>
            </a:lvl1pPr>
          </a:lstStyle>
          <a:p>
            <a:pPr lvl="0">
              <a:buClrTx/>
            </a:pPr>
            <a:r>
              <a:rPr lang="en-US" dirty="0"/>
              <a:t>Section title</a:t>
            </a:r>
          </a:p>
        </p:txBody>
      </p:sp>
      <p:sp>
        <p:nvSpPr>
          <p:cNvPr id="28" name="Text Placeholder 2"/>
          <p:cNvSpPr>
            <a:spLocks noGrp="1"/>
          </p:cNvSpPr>
          <p:nvPr>
            <p:ph type="body" sz="quarter" idx="14" hasCustomPrompt="1"/>
          </p:nvPr>
        </p:nvSpPr>
        <p:spPr>
          <a:xfrm>
            <a:off x="427364" y="2427150"/>
            <a:ext cx="4541535" cy="766329"/>
          </a:xfrm>
        </p:spPr>
        <p:txBody>
          <a:bodyPr lIns="0" tIns="0" rIns="0" bIns="0" anchor="b" anchorCtr="0">
            <a:noAutofit/>
          </a:bodyPr>
          <a:lstStyle>
            <a:lvl1pPr marL="0" indent="0" algn="l" defTabSz="498603" rtl="0" eaLnBrk="1" latinLnBrk="0" hangingPunct="1">
              <a:lnSpc>
                <a:spcPct val="90000"/>
              </a:lnSpc>
              <a:spcBef>
                <a:spcPts val="0"/>
              </a:spcBef>
              <a:spcAft>
                <a:spcPts val="0"/>
              </a:spcAft>
              <a:buFont typeface="Arial"/>
              <a:buNone/>
              <a:defRPr lang="en-US" sz="1961" b="0" kern="1200" cap="none" spc="0" baseline="0" dirty="0">
                <a:gradFill>
                  <a:gsLst>
                    <a:gs pos="88496">
                      <a:schemeClr val="tx1"/>
                    </a:gs>
                    <a:gs pos="53097">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Section header</a:t>
            </a:r>
          </a:p>
        </p:txBody>
      </p:sp>
    </p:spTree>
    <p:extLst>
      <p:ext uri="{BB962C8B-B14F-4D97-AF65-F5344CB8AC3E}">
        <p14:creationId xmlns:p14="http://schemas.microsoft.com/office/powerpoint/2010/main" val="27076125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SECTION A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EDAD86-4456-4CED-8023-577C5EC62A46}"/>
              </a:ext>
            </a:extLst>
          </p:cNvPr>
          <p:cNvPicPr>
            <a:picLocks/>
          </p:cNvPicPr>
          <p:nvPr userDrawn="1"/>
        </p:nvPicPr>
        <p:blipFill>
          <a:blip r:embed="rId2"/>
          <a:stretch>
            <a:fillRect/>
          </a:stretch>
        </p:blipFill>
        <p:spPr>
          <a:xfrm>
            <a:off x="0" y="0"/>
            <a:ext cx="7072792" cy="6858623"/>
          </a:xfrm>
          <a:prstGeom prst="rect">
            <a:avLst/>
          </a:prstGeom>
        </p:spPr>
      </p:pic>
      <p:sp>
        <p:nvSpPr>
          <p:cNvPr id="11" name="Freeform 10"/>
          <p:cNvSpPr>
            <a:spLocks/>
          </p:cNvSpPr>
          <p:nvPr userDrawn="1"/>
        </p:nvSpPr>
        <p:spPr bwMode="white">
          <a:xfrm rot="10800000">
            <a:off x="6329390" y="5"/>
            <a:ext cx="5862618" cy="6860381"/>
          </a:xfrm>
          <a:prstGeom prst="rect">
            <a:avLst/>
          </a:prstGeom>
          <a:solidFill>
            <a:srgbClr val="0078D4"/>
          </a:solidFill>
          <a:ln>
            <a:noFill/>
          </a:ln>
        </p:spPr>
        <p:txBody>
          <a:bodyPr vert="horz" wrap="square" lIns="89642" tIns="44821" rIns="89642" bIns="44821" numCol="1" anchor="t" anchorCtr="0" compatLnSpc="1">
            <a:prstTxWarp prst="textNoShape">
              <a:avLst/>
            </a:prstTxWarp>
            <a:noAutofit/>
          </a:bodyPr>
          <a:lstStyle/>
          <a:p>
            <a:endParaRPr lang="en-US" sz="2130" dirty="0"/>
          </a:p>
        </p:txBody>
      </p:sp>
      <p:sp>
        <p:nvSpPr>
          <p:cNvPr id="2" name="Title 1">
            <a:extLst>
              <a:ext uri="{FF2B5EF4-FFF2-40B4-BE49-F238E27FC236}">
                <a16:creationId xmlns:a16="http://schemas.microsoft.com/office/drawing/2014/main" id="{7E3FBF42-5F00-48EE-AC64-2615302D8882}"/>
              </a:ext>
            </a:extLst>
          </p:cNvPr>
          <p:cNvSpPr>
            <a:spLocks noGrp="1"/>
          </p:cNvSpPr>
          <p:nvPr>
            <p:ph type="title" hasCustomPrompt="1"/>
          </p:nvPr>
        </p:nvSpPr>
        <p:spPr>
          <a:xfrm>
            <a:off x="6672580" y="3321652"/>
            <a:ext cx="5067762" cy="771035"/>
          </a:xfrm>
        </p:spPr>
        <p:txBody>
          <a:bodyPr vert="horz" lIns="0" tIns="0" rIns="0" bIns="0" rtlCol="0" anchor="t" anchorCtr="0">
            <a:noAutofit/>
          </a:bodyPr>
          <a:lstStyle>
            <a:lvl1pPr>
              <a:defRPr lang="en-US" sz="4705" b="0" spc="-147">
                <a:gradFill>
                  <a:gsLst>
                    <a:gs pos="88496">
                      <a:schemeClr val="tx1"/>
                    </a:gs>
                    <a:gs pos="53097">
                      <a:schemeClr val="tx1"/>
                    </a:gs>
                  </a:gsLst>
                  <a:lin ang="5400000" scaled="1"/>
                </a:gradFill>
              </a:defRPr>
            </a:lvl1pPr>
          </a:lstStyle>
          <a:p>
            <a:pPr lvl="0" algn="r">
              <a:buClrTx/>
            </a:pPr>
            <a:r>
              <a:rPr lang="en-US" dirty="0"/>
              <a:t>Section title</a:t>
            </a:r>
          </a:p>
        </p:txBody>
      </p:sp>
      <p:sp>
        <p:nvSpPr>
          <p:cNvPr id="13" name="Text Placeholder 2"/>
          <p:cNvSpPr>
            <a:spLocks noGrp="1"/>
          </p:cNvSpPr>
          <p:nvPr>
            <p:ph type="body" sz="quarter" idx="14" hasCustomPrompt="1"/>
          </p:nvPr>
        </p:nvSpPr>
        <p:spPr>
          <a:xfrm>
            <a:off x="7194472" y="2427150"/>
            <a:ext cx="4541535" cy="766329"/>
          </a:xfrm>
        </p:spPr>
        <p:txBody>
          <a:bodyPr lIns="0" tIns="0" rIns="0" bIns="0" anchor="b" anchorCtr="0">
            <a:noAutofit/>
          </a:bodyPr>
          <a:lstStyle>
            <a:lvl1pPr marL="0" indent="0" algn="r" defTabSz="498603" rtl="0" eaLnBrk="1" latinLnBrk="0" hangingPunct="1">
              <a:lnSpc>
                <a:spcPct val="90000"/>
              </a:lnSpc>
              <a:spcBef>
                <a:spcPts val="0"/>
              </a:spcBef>
              <a:spcAft>
                <a:spcPts val="0"/>
              </a:spcAft>
              <a:buFont typeface="Arial"/>
              <a:buNone/>
              <a:defRPr lang="en-US" sz="1961" b="0" kern="1200" cap="none" spc="0" baseline="0" dirty="0">
                <a:gradFill>
                  <a:gsLst>
                    <a:gs pos="88496">
                      <a:schemeClr val="tx1"/>
                    </a:gs>
                    <a:gs pos="53097">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Section header</a:t>
            </a:r>
          </a:p>
        </p:txBody>
      </p:sp>
    </p:spTree>
    <p:extLst>
      <p:ext uri="{BB962C8B-B14F-4D97-AF65-F5344CB8AC3E}">
        <p14:creationId xmlns:p14="http://schemas.microsoft.com/office/powerpoint/2010/main" val="24026153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SECTION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25C17-8B97-4C75-BE00-39F31C094794}"/>
              </a:ext>
            </a:extLst>
          </p:cNvPr>
          <p:cNvPicPr>
            <a:picLocks noChangeAspect="1"/>
          </p:cNvPicPr>
          <p:nvPr userDrawn="1"/>
        </p:nvPicPr>
        <p:blipFill>
          <a:blip r:embed="rId2"/>
          <a:stretch>
            <a:fillRect/>
          </a:stretch>
        </p:blipFill>
        <p:spPr>
          <a:xfrm>
            <a:off x="0" y="0"/>
            <a:ext cx="6956257" cy="6858623"/>
          </a:xfrm>
          <a:prstGeom prst="rect">
            <a:avLst/>
          </a:prstGeom>
        </p:spPr>
      </p:pic>
      <p:sp>
        <p:nvSpPr>
          <p:cNvPr id="11" name="Freeform 10"/>
          <p:cNvSpPr>
            <a:spLocks/>
          </p:cNvSpPr>
          <p:nvPr userDrawn="1"/>
        </p:nvSpPr>
        <p:spPr bwMode="white">
          <a:xfrm rot="10800000">
            <a:off x="6329390" y="5"/>
            <a:ext cx="5862618" cy="6860381"/>
          </a:xfrm>
          <a:prstGeom prst="rect">
            <a:avLst/>
          </a:prstGeom>
          <a:solidFill>
            <a:srgbClr val="0078D4"/>
          </a:solidFill>
          <a:ln>
            <a:noFill/>
          </a:ln>
        </p:spPr>
        <p:txBody>
          <a:bodyPr vert="horz" wrap="square" lIns="89642" tIns="44821" rIns="89642" bIns="44821" numCol="1" anchor="t" anchorCtr="0" compatLnSpc="1">
            <a:prstTxWarp prst="textNoShape">
              <a:avLst/>
            </a:prstTxWarp>
            <a:noAutofit/>
          </a:bodyPr>
          <a:lstStyle/>
          <a:p>
            <a:endParaRPr lang="en-US" sz="2130" dirty="0"/>
          </a:p>
        </p:txBody>
      </p:sp>
      <p:sp>
        <p:nvSpPr>
          <p:cNvPr id="2" name="Title 1">
            <a:extLst>
              <a:ext uri="{FF2B5EF4-FFF2-40B4-BE49-F238E27FC236}">
                <a16:creationId xmlns:a16="http://schemas.microsoft.com/office/drawing/2014/main" id="{FFE88F63-4901-4C55-8C17-6448058B32AE}"/>
              </a:ext>
            </a:extLst>
          </p:cNvPr>
          <p:cNvSpPr>
            <a:spLocks noGrp="1"/>
          </p:cNvSpPr>
          <p:nvPr>
            <p:ph type="title" hasCustomPrompt="1"/>
          </p:nvPr>
        </p:nvSpPr>
        <p:spPr>
          <a:xfrm>
            <a:off x="6672580" y="3321652"/>
            <a:ext cx="5067762" cy="771035"/>
          </a:xfrm>
        </p:spPr>
        <p:txBody>
          <a:bodyPr vert="horz" lIns="0" tIns="0" rIns="0" bIns="0" rtlCol="0" anchor="t" anchorCtr="0">
            <a:noAutofit/>
          </a:bodyPr>
          <a:lstStyle>
            <a:lvl1pPr>
              <a:defRPr lang="en-US" sz="4705" b="0" spc="-147">
                <a:gradFill>
                  <a:gsLst>
                    <a:gs pos="88496">
                      <a:schemeClr val="tx1"/>
                    </a:gs>
                    <a:gs pos="53097">
                      <a:schemeClr val="tx1"/>
                    </a:gs>
                  </a:gsLst>
                  <a:lin ang="5400000" scaled="1"/>
                </a:gradFill>
              </a:defRPr>
            </a:lvl1pPr>
          </a:lstStyle>
          <a:p>
            <a:pPr lvl="0" algn="r">
              <a:buClrTx/>
            </a:pPr>
            <a:r>
              <a:rPr lang="en-US" dirty="0"/>
              <a:t>Section title</a:t>
            </a:r>
          </a:p>
        </p:txBody>
      </p:sp>
      <p:sp>
        <p:nvSpPr>
          <p:cNvPr id="13" name="Text Placeholder 2"/>
          <p:cNvSpPr>
            <a:spLocks noGrp="1"/>
          </p:cNvSpPr>
          <p:nvPr>
            <p:ph type="body" sz="quarter" idx="14" hasCustomPrompt="1"/>
          </p:nvPr>
        </p:nvSpPr>
        <p:spPr>
          <a:xfrm>
            <a:off x="7194472" y="2427150"/>
            <a:ext cx="4541535" cy="766329"/>
          </a:xfrm>
        </p:spPr>
        <p:txBody>
          <a:bodyPr lIns="0" tIns="0" rIns="0" bIns="0" anchor="b" anchorCtr="0">
            <a:noAutofit/>
          </a:bodyPr>
          <a:lstStyle>
            <a:lvl1pPr marL="0" indent="0" algn="r" defTabSz="498603" rtl="0" eaLnBrk="1" latinLnBrk="0" hangingPunct="1">
              <a:lnSpc>
                <a:spcPct val="90000"/>
              </a:lnSpc>
              <a:spcBef>
                <a:spcPts val="0"/>
              </a:spcBef>
              <a:spcAft>
                <a:spcPts val="0"/>
              </a:spcAft>
              <a:buFont typeface="Arial"/>
              <a:buNone/>
              <a:defRPr lang="en-US" sz="1961" b="0" kern="1200" cap="none" spc="0" baseline="0" dirty="0">
                <a:gradFill>
                  <a:gsLst>
                    <a:gs pos="88496">
                      <a:schemeClr val="tx1"/>
                    </a:gs>
                    <a:gs pos="53097">
                      <a:schemeClr val="tx1"/>
                    </a:gs>
                  </a:gsLst>
                  <a:lin ang="5400000" scaled="1"/>
                </a:gra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Section header</a:t>
            </a:r>
          </a:p>
        </p:txBody>
      </p:sp>
    </p:spTree>
    <p:extLst>
      <p:ext uri="{BB962C8B-B14F-4D97-AF65-F5344CB8AC3E}">
        <p14:creationId xmlns:p14="http://schemas.microsoft.com/office/powerpoint/2010/main" val="6280605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DIVIDER AL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21FB-92C9-4E07-982A-6E24864935DB}"/>
              </a:ext>
            </a:extLst>
          </p:cNvPr>
          <p:cNvSpPr>
            <a:spLocks noGrp="1"/>
          </p:cNvSpPr>
          <p:nvPr>
            <p:ph type="title" hasCustomPrompt="1"/>
          </p:nvPr>
        </p:nvSpPr>
        <p:spPr>
          <a:xfrm>
            <a:off x="396093" y="2852532"/>
            <a:ext cx="5067762" cy="771035"/>
          </a:xfrm>
        </p:spPr>
        <p:txBody>
          <a:bodyPr vert="horz" lIns="0" tIns="0" rIns="0" bIns="0" rtlCol="0" anchor="b" anchorCtr="0">
            <a:noAutofit/>
          </a:bodyPr>
          <a:lstStyle>
            <a:lvl1pPr>
              <a:defRPr lang="en-US" sz="4705" b="0" dirty="0">
                <a:gradFill>
                  <a:gsLst>
                    <a:gs pos="88496">
                      <a:schemeClr val="tx1"/>
                    </a:gs>
                    <a:gs pos="53097">
                      <a:schemeClr val="tx1"/>
                    </a:gs>
                  </a:gsLst>
                  <a:lin ang="5400000" scaled="1"/>
                </a:gradFill>
              </a:defRPr>
            </a:lvl1pPr>
          </a:lstStyle>
          <a:p>
            <a:pPr lvl="0">
              <a:buClrTx/>
            </a:pPr>
            <a:r>
              <a:rPr lang="en-US" dirty="0"/>
              <a:t>Section title</a:t>
            </a:r>
          </a:p>
        </p:txBody>
      </p:sp>
    </p:spTree>
    <p:extLst>
      <p:ext uri="{BB962C8B-B14F-4D97-AF65-F5344CB8AC3E}">
        <p14:creationId xmlns:p14="http://schemas.microsoft.com/office/powerpoint/2010/main" val="25101161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250E-6E10-47B7-BA53-F3CCE31B5DB6}"/>
              </a:ext>
            </a:extLst>
          </p:cNvPr>
          <p:cNvSpPr>
            <a:spLocks noGrp="1"/>
          </p:cNvSpPr>
          <p:nvPr>
            <p:ph type="title" hasCustomPrompt="1"/>
          </p:nvPr>
        </p:nvSpPr>
        <p:spPr>
          <a:xfrm>
            <a:off x="396093" y="2852529"/>
            <a:ext cx="5067762" cy="771035"/>
          </a:xfrm>
        </p:spPr>
        <p:txBody>
          <a:bodyPr vert="horz" lIns="0" tIns="0" rIns="0" bIns="0" rtlCol="0" anchor="b" anchorCtr="0">
            <a:noAutofit/>
          </a:bodyPr>
          <a:lstStyle>
            <a:lvl1pPr>
              <a:defRPr lang="en-US" sz="4705" b="0">
                <a:gradFill>
                  <a:gsLst>
                    <a:gs pos="88496">
                      <a:schemeClr val="tx1"/>
                    </a:gs>
                    <a:gs pos="53097">
                      <a:schemeClr val="tx1"/>
                    </a:gs>
                  </a:gsLst>
                  <a:lin ang="5400000" scaled="1"/>
                </a:gradFill>
              </a:defRPr>
            </a:lvl1pPr>
          </a:lstStyle>
          <a:p>
            <a:pPr lvl="0">
              <a:buClrTx/>
            </a:pPr>
            <a:r>
              <a:rPr lang="en-US" dirty="0"/>
              <a:t>Section title</a:t>
            </a:r>
          </a:p>
        </p:txBody>
      </p:sp>
    </p:spTree>
    <p:extLst>
      <p:ext uri="{BB962C8B-B14F-4D97-AF65-F5344CB8AC3E}">
        <p14:creationId xmlns:p14="http://schemas.microsoft.com/office/powerpoint/2010/main" val="1768131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DIVIDER AL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D575-C860-4AB5-99C6-F7E2F629FBD1}"/>
              </a:ext>
            </a:extLst>
          </p:cNvPr>
          <p:cNvSpPr>
            <a:spLocks noGrp="1"/>
          </p:cNvSpPr>
          <p:nvPr>
            <p:ph type="title" hasCustomPrompt="1"/>
          </p:nvPr>
        </p:nvSpPr>
        <p:spPr>
          <a:xfrm>
            <a:off x="395305" y="2852529"/>
            <a:ext cx="5067762" cy="771035"/>
          </a:xfrm>
        </p:spPr>
        <p:txBody>
          <a:bodyPr vert="horz" lIns="0" tIns="0" rIns="0" bIns="0" rtlCol="0" anchor="b" anchorCtr="0">
            <a:noAutofit/>
          </a:bodyPr>
          <a:lstStyle>
            <a:lvl1pPr>
              <a:defRPr lang="en-US" sz="4705" b="0">
                <a:gradFill>
                  <a:gsLst>
                    <a:gs pos="40075">
                      <a:schemeClr val="accent4"/>
                    </a:gs>
                    <a:gs pos="30000">
                      <a:schemeClr val="accent4"/>
                    </a:gs>
                  </a:gsLst>
                  <a:lin ang="5400000" scaled="0"/>
                </a:gradFill>
              </a:defRPr>
            </a:lvl1pPr>
          </a:lstStyle>
          <a:p>
            <a:pPr lvl="0">
              <a:buClrTx/>
            </a:pPr>
            <a:r>
              <a:rPr lang="en-US" dirty="0"/>
              <a:t>Section title</a:t>
            </a:r>
          </a:p>
        </p:txBody>
      </p:sp>
    </p:spTree>
    <p:extLst>
      <p:ext uri="{BB962C8B-B14F-4D97-AF65-F5344CB8AC3E}">
        <p14:creationId xmlns:p14="http://schemas.microsoft.com/office/powerpoint/2010/main" val="41256027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87BCB-FF98-43C5-8CFB-1ED80664B8D4}"/>
              </a:ext>
            </a:extLst>
          </p:cNvPr>
          <p:cNvPicPr>
            <a:picLocks/>
          </p:cNvPicPr>
          <p:nvPr userDrawn="1"/>
        </p:nvPicPr>
        <p:blipFill>
          <a:blip r:embed="rId2"/>
          <a:stretch>
            <a:fillRect/>
          </a:stretch>
        </p:blipFill>
        <p:spPr>
          <a:xfrm>
            <a:off x="0" y="0"/>
            <a:ext cx="12182413" cy="6858623"/>
          </a:xfrm>
          <a:prstGeom prst="rect">
            <a:avLst/>
          </a:prstGeom>
        </p:spPr>
      </p:pic>
      <p:sp>
        <p:nvSpPr>
          <p:cNvPr id="7" name="Rectangle 6">
            <a:extLst>
              <a:ext uri="{FF2B5EF4-FFF2-40B4-BE49-F238E27FC236}">
                <a16:creationId xmlns:a16="http://schemas.microsoft.com/office/drawing/2014/main" id="{79C42D24-BD77-48BC-A78F-D51CF83BF635}"/>
              </a:ext>
            </a:extLst>
          </p:cNvPr>
          <p:cNvSpPr/>
          <p:nvPr userDrawn="1"/>
        </p:nvSpPr>
        <p:spPr>
          <a:xfrm flipH="1">
            <a:off x="0" y="-2"/>
            <a:ext cx="8331948" cy="6858623"/>
          </a:xfrm>
          <a:prstGeom prst="rect">
            <a:avLst/>
          </a:prstGeom>
          <a:gradFill>
            <a:gsLst>
              <a:gs pos="0">
                <a:srgbClr val="000000">
                  <a:alpha val="40000"/>
                </a:srgbClr>
              </a:gs>
              <a:gs pos="100000">
                <a:srgbClr val="000000">
                  <a:alpha val="0"/>
                </a:srgb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a:endParaRPr lang="en-US" sz="1765">
              <a:gradFill>
                <a:gsLst>
                  <a:gs pos="53097">
                    <a:schemeClr val="tx1"/>
                  </a:gs>
                  <a:gs pos="29000">
                    <a:schemeClr val="tx1"/>
                  </a:gs>
                </a:gsLst>
                <a:lin ang="5400000" scaled="1"/>
              </a:gradFill>
            </a:endParaRPr>
          </a:p>
        </p:txBody>
      </p:sp>
      <p:sp>
        <p:nvSpPr>
          <p:cNvPr id="2" name="Title 1">
            <a:extLst>
              <a:ext uri="{FF2B5EF4-FFF2-40B4-BE49-F238E27FC236}">
                <a16:creationId xmlns:a16="http://schemas.microsoft.com/office/drawing/2014/main" id="{B42968C6-25B9-48E4-8929-E820ED106F72}"/>
              </a:ext>
            </a:extLst>
          </p:cNvPr>
          <p:cNvSpPr>
            <a:spLocks noGrp="1"/>
          </p:cNvSpPr>
          <p:nvPr>
            <p:ph type="title" hasCustomPrompt="1"/>
          </p:nvPr>
        </p:nvSpPr>
        <p:spPr>
          <a:xfrm>
            <a:off x="609982" y="1105052"/>
            <a:ext cx="6498510" cy="3725096"/>
          </a:xfrm>
        </p:spPr>
        <p:txBody>
          <a:bodyPr vert="horz" lIns="0" tIns="0" rIns="0" bIns="0" rtlCol="0" anchor="ctr" anchorCtr="0">
            <a:noAutofit/>
          </a:bodyPr>
          <a:lstStyle>
            <a:lvl1pPr>
              <a:defRPr lang="en-US" sz="6470" b="0" dirty="0">
                <a:gradFill>
                  <a:gsLst>
                    <a:gs pos="0">
                      <a:schemeClr val="tx1"/>
                    </a:gs>
                    <a:gs pos="100000">
                      <a:schemeClr val="tx1"/>
                    </a:gs>
                  </a:gsLst>
                  <a:lin ang="5400000" scaled="1"/>
                </a:gradFill>
              </a:defRPr>
            </a:lvl1pPr>
          </a:lstStyle>
          <a:p>
            <a:pPr lvl="0">
              <a:buClrTx/>
            </a:pPr>
            <a:r>
              <a:rPr lang="en-US" dirty="0"/>
              <a:t>Headline here</a:t>
            </a:r>
          </a:p>
        </p:txBody>
      </p:sp>
      <p:sp>
        <p:nvSpPr>
          <p:cNvPr id="12" name="Text Placeholder 2"/>
          <p:cNvSpPr>
            <a:spLocks noGrp="1"/>
          </p:cNvSpPr>
          <p:nvPr>
            <p:ph type="body" sz="quarter" idx="12" hasCustomPrompt="1"/>
          </p:nvPr>
        </p:nvSpPr>
        <p:spPr>
          <a:xfrm>
            <a:off x="609982" y="5591574"/>
            <a:ext cx="8077956" cy="341441"/>
          </a:xfrm>
        </p:spPr>
        <p:txBody>
          <a:bodyPr lIns="0" tIns="0" rIns="0" bIns="0">
            <a:noAutofit/>
          </a:bodyPr>
          <a:lstStyle>
            <a:lvl1pPr marL="0" indent="0" algn="l" defTabSz="498603" rtl="0" eaLnBrk="1" latinLnBrk="0" hangingPunct="1">
              <a:lnSpc>
                <a:spcPct val="114000"/>
              </a:lnSpc>
              <a:spcBef>
                <a:spcPts val="0"/>
              </a:spcBef>
              <a:spcAft>
                <a:spcPts val="0"/>
              </a:spcAft>
              <a:buNone/>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Speaker Name</a:t>
            </a:r>
          </a:p>
          <a:p>
            <a:pPr lvl="0"/>
            <a:r>
              <a:rPr lang="en-US" dirty="0"/>
              <a:t>Speaker Title</a:t>
            </a:r>
          </a:p>
        </p:txBody>
      </p:sp>
      <p:sp>
        <p:nvSpPr>
          <p:cNvPr id="13" name="Text Placeholder 2"/>
          <p:cNvSpPr>
            <a:spLocks noGrp="1"/>
          </p:cNvSpPr>
          <p:nvPr>
            <p:ph type="body" sz="quarter" idx="10" hasCustomPrompt="1"/>
          </p:nvPr>
        </p:nvSpPr>
        <p:spPr>
          <a:xfrm>
            <a:off x="609982" y="5145499"/>
            <a:ext cx="8077958" cy="267312"/>
          </a:xfrm>
        </p:spPr>
        <p:txBody>
          <a:bodyPr lIns="0" tIns="0" rIns="0" bIns="0">
            <a:noAutofit/>
          </a:bodyPr>
          <a:lstStyle>
            <a:lvl1pPr marL="0" indent="0" algn="l" defTabSz="498603" rtl="0" eaLnBrk="1" latinLnBrk="0" hangingPunct="1">
              <a:lnSpc>
                <a:spcPct val="90000"/>
              </a:lnSpc>
              <a:spcBef>
                <a:spcPts val="1636"/>
              </a:spcBef>
              <a:spcAft>
                <a:spcPts val="0"/>
              </a:spcAft>
              <a:buNone/>
              <a:defRPr lang="en-US" sz="2157" b="0" kern="1200" cap="all" spc="98"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Date</a:t>
            </a:r>
          </a:p>
        </p:txBody>
      </p:sp>
      <p:grpSp>
        <p:nvGrpSpPr>
          <p:cNvPr id="4" name="Group 3">
            <a:extLst>
              <a:ext uri="{FF2B5EF4-FFF2-40B4-BE49-F238E27FC236}">
                <a16:creationId xmlns:a16="http://schemas.microsoft.com/office/drawing/2014/main" id="{E04309FD-2996-4C44-9E49-F9B56946401A}"/>
              </a:ext>
            </a:extLst>
          </p:cNvPr>
          <p:cNvGrpSpPr/>
          <p:nvPr userDrawn="1"/>
        </p:nvGrpSpPr>
        <p:grpSpPr>
          <a:xfrm>
            <a:off x="30388" y="22709"/>
            <a:ext cx="2134708" cy="956768"/>
            <a:chOff x="30997" y="23160"/>
            <a:chExt cx="2177513" cy="975815"/>
          </a:xfrm>
        </p:grpSpPr>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r="67327"/>
            <a:stretch/>
          </p:blipFill>
          <p:spPr>
            <a:xfrm>
              <a:off x="30997" y="23160"/>
              <a:ext cx="711465" cy="975815"/>
            </a:xfrm>
            <a:prstGeom prst="rect">
              <a:avLst/>
            </a:prstGeom>
          </p:spPr>
        </p:pic>
        <p:pic>
          <p:nvPicPr>
            <p:cNvPr id="11" name="Picture 10">
              <a:extLst>
                <a:ext uri="{FF2B5EF4-FFF2-40B4-BE49-F238E27FC236}">
                  <a16:creationId xmlns:a16="http://schemas.microsoft.com/office/drawing/2014/main" id="{FF702643-824C-42A4-836E-776913858FF4}"/>
                </a:ext>
              </a:extLst>
            </p:cNvPr>
            <p:cNvPicPr>
              <a:picLocks noChangeAspect="1"/>
            </p:cNvPicPr>
            <p:nvPr userDrawn="1"/>
          </p:nvPicPr>
          <p:blipFill rotWithShape="1">
            <a:blip r:embed="rId3" cstate="email">
              <a:lum bright="100000"/>
              <a:extLst>
                <a:ext uri="{28A0092B-C50C-407E-A947-70E740481C1C}">
                  <a14:useLocalDpi xmlns:a14="http://schemas.microsoft.com/office/drawing/2010/main"/>
                </a:ext>
              </a:extLst>
            </a:blip>
            <a:srcRect l="31098"/>
            <a:stretch/>
          </p:blipFill>
          <p:spPr>
            <a:xfrm>
              <a:off x="708172" y="23160"/>
              <a:ext cx="1500338" cy="975815"/>
            </a:xfrm>
            <a:prstGeom prst="rect">
              <a:avLst/>
            </a:prstGeom>
          </p:spPr>
        </p:pic>
      </p:grpSp>
    </p:spTree>
    <p:extLst>
      <p:ext uri="{BB962C8B-B14F-4D97-AF65-F5344CB8AC3E}">
        <p14:creationId xmlns:p14="http://schemas.microsoft.com/office/powerpoint/2010/main" val="2909511649"/>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20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DIVIDER AL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E519-C630-44B0-9423-BA5C54258417}"/>
              </a:ext>
            </a:extLst>
          </p:cNvPr>
          <p:cNvSpPr>
            <a:spLocks noGrp="1"/>
          </p:cNvSpPr>
          <p:nvPr>
            <p:ph type="title" hasCustomPrompt="1"/>
          </p:nvPr>
        </p:nvSpPr>
        <p:spPr>
          <a:xfrm>
            <a:off x="395305" y="2852529"/>
            <a:ext cx="5067762" cy="771035"/>
          </a:xfrm>
        </p:spPr>
        <p:txBody>
          <a:bodyPr vert="horz" lIns="0" tIns="0" rIns="0" bIns="0" rtlCol="0" anchor="b" anchorCtr="0">
            <a:noAutofit/>
          </a:bodyPr>
          <a:lstStyle>
            <a:lvl1pPr>
              <a:defRPr lang="en-US" sz="4705" b="0">
                <a:gradFill>
                  <a:gsLst>
                    <a:gs pos="40075">
                      <a:schemeClr val="tx1"/>
                    </a:gs>
                    <a:gs pos="30000">
                      <a:schemeClr val="tx1"/>
                    </a:gs>
                  </a:gsLst>
                  <a:lin ang="5400000" scaled="0"/>
                </a:gradFill>
              </a:defRPr>
            </a:lvl1pPr>
          </a:lstStyle>
          <a:p>
            <a:pPr lvl="0">
              <a:buClrTx/>
            </a:pPr>
            <a:r>
              <a:rPr lang="en-US" dirty="0"/>
              <a:t>Section title</a:t>
            </a:r>
          </a:p>
        </p:txBody>
      </p:sp>
    </p:spTree>
    <p:extLst>
      <p:ext uri="{BB962C8B-B14F-4D97-AF65-F5344CB8AC3E}">
        <p14:creationId xmlns:p14="http://schemas.microsoft.com/office/powerpoint/2010/main" val="39792349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chemeClr val="accent2"/>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A3B4F686-9D74-4088-B61A-F3B5E542082F}"/>
              </a:ext>
            </a:extLst>
          </p:cNvPr>
          <p:cNvGrpSpPr>
            <a:grpSpLocks noChangeAspect="1"/>
          </p:cNvGrpSpPr>
          <p:nvPr userDrawn="1"/>
        </p:nvGrpSpPr>
        <p:grpSpPr bwMode="auto">
          <a:xfrm>
            <a:off x="582613" y="585788"/>
            <a:ext cx="1368426" cy="292100"/>
            <a:chOff x="367" y="369"/>
            <a:chExt cx="862" cy="184"/>
          </a:xfrm>
        </p:grpSpPr>
        <p:sp>
          <p:nvSpPr>
            <p:cNvPr id="6" name="Freeform 5">
              <a:extLst>
                <a:ext uri="{FF2B5EF4-FFF2-40B4-BE49-F238E27FC236}">
                  <a16:creationId xmlns:a16="http://schemas.microsoft.com/office/drawing/2014/main" id="{220BA7B1-92AD-401F-A07F-4C9BE2FE0F30}"/>
                </a:ext>
              </a:extLst>
            </p:cNvPr>
            <p:cNvSpPr>
              <a:spLocks noEditPoints="1"/>
            </p:cNvSpPr>
            <p:nvPr userDrawn="1"/>
          </p:nvSpPr>
          <p:spPr bwMode="auto">
            <a:xfrm>
              <a:off x="606" y="398"/>
              <a:ext cx="623" cy="120"/>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82 w 1139"/>
                <a:gd name="T53" fmla="*/ 143 h 220"/>
                <a:gd name="T54" fmla="*/ 553 w 1139"/>
                <a:gd name="T55" fmla="*/ 200 h 220"/>
                <a:gd name="T56" fmla="*/ 610 w 1139"/>
                <a:gd name="T57" fmla="*/ 69 h 220"/>
                <a:gd name="T58" fmla="*/ 636 w 1139"/>
                <a:gd name="T59" fmla="*/ 109 h 220"/>
                <a:gd name="T60" fmla="*/ 568 w 1139"/>
                <a:gd name="T61" fmla="*/ 145 h 220"/>
                <a:gd name="T62" fmla="*/ 637 w 1139"/>
                <a:gd name="T63" fmla="*/ 180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885 w 1139"/>
                <a:gd name="T85" fmla="*/ 69 h 220"/>
                <a:gd name="T86" fmla="*/ 937 w 1139"/>
                <a:gd name="T87" fmla="*/ 199 h 220"/>
                <a:gd name="T88" fmla="*/ 809 w 1139"/>
                <a:gd name="T89" fmla="*/ 146 h 220"/>
                <a:gd name="T90" fmla="*/ 912 w 1139"/>
                <a:gd name="T91" fmla="*/ 180 h 220"/>
                <a:gd name="T92" fmla="*/ 884 w 1139"/>
                <a:gd name="T93" fmla="*/ 97 h 220"/>
                <a:gd name="T94" fmla="*/ 855 w 1139"/>
                <a:gd name="T95" fmla="*/ 180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171" y="15"/>
                    <a:pt x="171" y="15"/>
                    <a:pt x="218" y="15"/>
                  </a:cubicBezTo>
                  <a:cubicBezTo>
                    <a:pt x="218" y="15"/>
                    <a:pt x="218" y="15"/>
                    <a:pt x="218" y="217"/>
                  </a:cubicBezTo>
                  <a:cubicBezTo>
                    <a:pt x="218" y="217"/>
                    <a:pt x="218" y="217"/>
                    <a:pt x="184" y="217"/>
                  </a:cubicBezTo>
                  <a:cubicBezTo>
                    <a:pt x="184" y="217"/>
                    <a:pt x="184" y="217"/>
                    <a:pt x="184" y="89"/>
                  </a:cubicBezTo>
                  <a:cubicBezTo>
                    <a:pt x="184" y="80"/>
                    <a:pt x="184" y="67"/>
                    <a:pt x="185" y="52"/>
                  </a:cubicBezTo>
                  <a:cubicBezTo>
                    <a:pt x="185" y="52"/>
                    <a:pt x="185" y="52"/>
                    <a:pt x="185" y="52"/>
                  </a:cubicBezTo>
                  <a:cubicBezTo>
                    <a:pt x="183" y="58"/>
                    <a:pt x="182" y="65"/>
                    <a:pt x="180" y="68"/>
                  </a:cubicBezTo>
                  <a:cubicBezTo>
                    <a:pt x="180" y="68"/>
                    <a:pt x="180" y="68"/>
                    <a:pt x="120" y="217"/>
                  </a:cubicBezTo>
                  <a:cubicBezTo>
                    <a:pt x="120" y="217"/>
                    <a:pt x="120" y="217"/>
                    <a:pt x="97" y="217"/>
                  </a:cubicBezTo>
                  <a:cubicBezTo>
                    <a:pt x="97" y="217"/>
                    <a:pt x="97" y="217"/>
                    <a:pt x="37" y="70"/>
                  </a:cubicBezTo>
                  <a:cubicBezTo>
                    <a:pt x="36" y="66"/>
                    <a:pt x="34" y="60"/>
                    <a:pt x="32" y="52"/>
                  </a:cubicBezTo>
                  <a:cubicBezTo>
                    <a:pt x="32" y="52"/>
                    <a:pt x="32" y="52"/>
                    <a:pt x="31" y="52"/>
                  </a:cubicBezTo>
                  <a:cubicBezTo>
                    <a:pt x="32" y="56"/>
                    <a:pt x="32" y="60"/>
                    <a:pt x="32" y="65"/>
                  </a:cubicBezTo>
                  <a:cubicBezTo>
                    <a:pt x="33" y="76"/>
                    <a:pt x="33" y="85"/>
                    <a:pt x="33" y="93"/>
                  </a:cubicBezTo>
                  <a:cubicBezTo>
                    <a:pt x="33" y="93"/>
                    <a:pt x="33" y="93"/>
                    <a:pt x="33" y="217"/>
                  </a:cubicBezTo>
                  <a:cubicBezTo>
                    <a:pt x="33" y="217"/>
                    <a:pt x="33" y="217"/>
                    <a:pt x="0" y="217"/>
                  </a:cubicBezTo>
                  <a:cubicBezTo>
                    <a:pt x="0" y="217"/>
                    <a:pt x="0" y="217"/>
                    <a:pt x="0" y="15"/>
                  </a:cubicBezTo>
                  <a:cubicBezTo>
                    <a:pt x="0" y="15"/>
                    <a:pt x="0" y="15"/>
                    <a:pt x="50" y="15"/>
                  </a:cubicBezTo>
                  <a:cubicBezTo>
                    <a:pt x="50" y="15"/>
                    <a:pt x="50" y="15"/>
                    <a:pt x="100" y="142"/>
                  </a:cubicBezTo>
                  <a:cubicBezTo>
                    <a:pt x="105" y="153"/>
                    <a:pt x="108" y="162"/>
                    <a:pt x="109" y="168"/>
                  </a:cubicBezTo>
                  <a:cubicBezTo>
                    <a:pt x="109" y="168"/>
                    <a:pt x="109" y="168"/>
                    <a:pt x="110" y="168"/>
                  </a:cubicBezTo>
                  <a:cubicBezTo>
                    <a:pt x="110" y="168"/>
                    <a:pt x="110" y="168"/>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cubicBezTo>
                    <a:pt x="251" y="217"/>
                    <a:pt x="251" y="217"/>
                    <a:pt x="251" y="217"/>
                  </a:cubicBez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10" y="69"/>
                  </a:moveTo>
                  <a:cubicBezTo>
                    <a:pt x="632" y="69"/>
                    <a:pt x="650" y="75"/>
                    <a:pt x="663" y="89"/>
                  </a:cubicBez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lose/>
                  <a:moveTo>
                    <a:pt x="637" y="180"/>
                  </a:moveTo>
                  <a:cubicBezTo>
                    <a:pt x="643" y="172"/>
                    <a:pt x="646" y="160"/>
                    <a:pt x="646" y="144"/>
                  </a:cubicBez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885" y="69"/>
                  </a:moveTo>
                  <a:cubicBezTo>
                    <a:pt x="908" y="69"/>
                    <a:pt x="926" y="75"/>
                    <a:pt x="938" y="89"/>
                  </a:cubicBez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lose/>
                  <a:moveTo>
                    <a:pt x="912" y="180"/>
                  </a:moveTo>
                  <a:cubicBezTo>
                    <a:pt x="919" y="172"/>
                    <a:pt x="922" y="160"/>
                    <a:pt x="922" y="144"/>
                  </a:cubicBez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FB613D51-9AD4-486D-ADFE-6E5F245343E1}"/>
                </a:ext>
              </a:extLst>
            </p:cNvPr>
            <p:cNvSpPr>
              <a:spLocks/>
            </p:cNvSpPr>
            <p:nvPr userDrawn="1"/>
          </p:nvSpPr>
          <p:spPr bwMode="auto">
            <a:xfrm>
              <a:off x="367" y="369"/>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F25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314F072-D144-4FD8-90CA-7F2EBE3DBA26}"/>
                </a:ext>
              </a:extLst>
            </p:cNvPr>
            <p:cNvSpPr>
              <a:spLocks/>
            </p:cNvSpPr>
            <p:nvPr userDrawn="1"/>
          </p:nvSpPr>
          <p:spPr bwMode="auto">
            <a:xfrm>
              <a:off x="464" y="369"/>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EBEB5D06-4329-4E79-9D97-09199A501DD0}"/>
                </a:ext>
              </a:extLst>
            </p:cNvPr>
            <p:cNvSpPr>
              <a:spLocks/>
            </p:cNvSpPr>
            <p:nvPr userDrawn="1"/>
          </p:nvSpPr>
          <p:spPr bwMode="auto">
            <a:xfrm>
              <a:off x="367" y="465"/>
              <a:ext cx="88" cy="88"/>
            </a:xfrm>
            <a:custGeom>
              <a:avLst/>
              <a:gdLst>
                <a:gd name="T0" fmla="*/ 88 w 88"/>
                <a:gd name="T1" fmla="*/ 88 h 88"/>
                <a:gd name="T2" fmla="*/ 0 w 88"/>
                <a:gd name="T3" fmla="*/ 88 h 88"/>
                <a:gd name="T4" fmla="*/ 0 w 88"/>
                <a:gd name="T5" fmla="*/ 0 h 88"/>
                <a:gd name="T6" fmla="*/ 88 w 88"/>
                <a:gd name="T7" fmla="*/ 0 h 88"/>
                <a:gd name="T8" fmla="*/ 88 w 88"/>
                <a:gd name="T9" fmla="*/ 88 h 88"/>
                <a:gd name="T10" fmla="*/ 88 w 88"/>
                <a:gd name="T11" fmla="*/ 88 h 88"/>
              </a:gdLst>
              <a:ahLst/>
              <a:cxnLst>
                <a:cxn ang="0">
                  <a:pos x="T0" y="T1"/>
                </a:cxn>
                <a:cxn ang="0">
                  <a:pos x="T2" y="T3"/>
                </a:cxn>
                <a:cxn ang="0">
                  <a:pos x="T4" y="T5"/>
                </a:cxn>
                <a:cxn ang="0">
                  <a:pos x="T6" y="T7"/>
                </a:cxn>
                <a:cxn ang="0">
                  <a:pos x="T8" y="T9"/>
                </a:cxn>
                <a:cxn ang="0">
                  <a:pos x="T10" y="T11"/>
                </a:cxn>
              </a:cxnLst>
              <a:rect l="0" t="0" r="r" b="b"/>
              <a:pathLst>
                <a:path w="88" h="88">
                  <a:moveTo>
                    <a:pt x="88" y="88"/>
                  </a:moveTo>
                  <a:lnTo>
                    <a:pt x="0" y="88"/>
                  </a:lnTo>
                  <a:lnTo>
                    <a:pt x="0" y="0"/>
                  </a:lnTo>
                  <a:lnTo>
                    <a:pt x="88" y="0"/>
                  </a:lnTo>
                  <a:lnTo>
                    <a:pt x="88" y="88"/>
                  </a:lnTo>
                  <a:lnTo>
                    <a:pt x="88" y="88"/>
                  </a:lnTo>
                  <a:close/>
                </a:path>
              </a:pathLst>
            </a:custGeom>
            <a:solidFill>
              <a:srgbClr val="00A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7196AC97-B7B6-4DFC-8084-F5C3899BC5F1}"/>
                </a:ext>
              </a:extLst>
            </p:cNvPr>
            <p:cNvSpPr>
              <a:spLocks/>
            </p:cNvSpPr>
            <p:nvPr userDrawn="1"/>
          </p:nvSpPr>
          <p:spPr bwMode="auto">
            <a:xfrm>
              <a:off x="464" y="465"/>
              <a:ext cx="87" cy="88"/>
            </a:xfrm>
            <a:custGeom>
              <a:avLst/>
              <a:gdLst>
                <a:gd name="T0" fmla="*/ 87 w 87"/>
                <a:gd name="T1" fmla="*/ 88 h 88"/>
                <a:gd name="T2" fmla="*/ 0 w 87"/>
                <a:gd name="T3" fmla="*/ 88 h 88"/>
                <a:gd name="T4" fmla="*/ 0 w 87"/>
                <a:gd name="T5" fmla="*/ 0 h 88"/>
                <a:gd name="T6" fmla="*/ 87 w 87"/>
                <a:gd name="T7" fmla="*/ 0 h 88"/>
                <a:gd name="T8" fmla="*/ 87 w 87"/>
                <a:gd name="T9" fmla="*/ 88 h 88"/>
                <a:gd name="T10" fmla="*/ 87 w 87"/>
                <a:gd name="T11" fmla="*/ 88 h 88"/>
              </a:gdLst>
              <a:ahLst/>
              <a:cxnLst>
                <a:cxn ang="0">
                  <a:pos x="T0" y="T1"/>
                </a:cxn>
                <a:cxn ang="0">
                  <a:pos x="T2" y="T3"/>
                </a:cxn>
                <a:cxn ang="0">
                  <a:pos x="T4" y="T5"/>
                </a:cxn>
                <a:cxn ang="0">
                  <a:pos x="T6" y="T7"/>
                </a:cxn>
                <a:cxn ang="0">
                  <a:pos x="T8" y="T9"/>
                </a:cxn>
                <a:cxn ang="0">
                  <a:pos x="T10" y="T11"/>
                </a:cxn>
              </a:cxnLst>
              <a:rect l="0" t="0" r="r" b="b"/>
              <a:pathLst>
                <a:path w="87" h="88">
                  <a:moveTo>
                    <a:pt x="87" y="88"/>
                  </a:moveTo>
                  <a:lnTo>
                    <a:pt x="0" y="88"/>
                  </a:lnTo>
                  <a:lnTo>
                    <a:pt x="0" y="0"/>
                  </a:lnTo>
                  <a:lnTo>
                    <a:pt x="87" y="0"/>
                  </a:lnTo>
                  <a:lnTo>
                    <a:pt x="87" y="88"/>
                  </a:lnTo>
                  <a:lnTo>
                    <a:pt x="87" y="8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3">
            <a:extLst>
              <a:ext uri="{FF2B5EF4-FFF2-40B4-BE49-F238E27FC236}">
                <a16:creationId xmlns:a16="http://schemas.microsoft.com/office/drawing/2014/main" id="{B27320AE-64CC-4181-B305-6082AC649D75}"/>
              </a:ext>
            </a:extLst>
          </p:cNvPr>
          <p:cNvSpPr txBox="1">
            <a:spLocks noChangeArrowheads="1"/>
          </p:cNvSpPr>
          <p:nvPr userDrawn="1"/>
        </p:nvSpPr>
        <p:spPr bwMode="blackWhite">
          <a:xfrm>
            <a:off x="261322" y="6163612"/>
            <a:ext cx="11653522" cy="425495"/>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882" dirty="0">
                <a:gradFill>
                  <a:gsLst>
                    <a:gs pos="0">
                      <a:schemeClr val="bg1"/>
                    </a:gs>
                    <a:gs pos="100000">
                      <a:schemeClr val="bg1"/>
                    </a:gs>
                  </a:gsLst>
                  <a:lin ang="5400000" scaled="0"/>
                </a:gradFill>
                <a:cs typeface="Segoe UI" pitchFamily="34" charset="0"/>
              </a:rPr>
              <a:t>© 2018 Microsoft Corporation. All rights reserved. </a:t>
            </a:r>
          </a:p>
        </p:txBody>
      </p:sp>
      <p:sp>
        <p:nvSpPr>
          <p:cNvPr id="2" name="Title 1">
            <a:extLst>
              <a:ext uri="{FF2B5EF4-FFF2-40B4-BE49-F238E27FC236}">
                <a16:creationId xmlns:a16="http://schemas.microsoft.com/office/drawing/2014/main" id="{045C42CD-5998-4D3E-B11B-FFDC583C0614}"/>
              </a:ext>
            </a:extLst>
          </p:cNvPr>
          <p:cNvSpPr>
            <a:spLocks noGrp="1"/>
          </p:cNvSpPr>
          <p:nvPr>
            <p:ph type="title" hasCustomPrompt="1"/>
          </p:nvPr>
        </p:nvSpPr>
        <p:spPr>
          <a:xfrm>
            <a:off x="269887" y="2967335"/>
            <a:ext cx="10545612" cy="923330"/>
          </a:xfrm>
          <a:noFill/>
        </p:spPr>
        <p:txBody>
          <a:bodyPr wrap="square" lIns="0" tIns="0" rIns="0" bIns="0" rtlCol="0">
            <a:spAutoFit/>
          </a:bodyPr>
          <a:lstStyle>
            <a:lvl1pPr>
              <a:defRPr kumimoji="0" lang="en-US" sz="6000" b="0" i="0" u="none" strike="noStrike" spc="0" normalizeH="0">
                <a:ln>
                  <a:noFill/>
                </a:ln>
                <a:gradFill>
                  <a:gsLst>
                    <a:gs pos="2917">
                      <a:srgbClr val="FFFFFF"/>
                    </a:gs>
                    <a:gs pos="30000">
                      <a:srgbClr val="FFFFFF"/>
                    </a:gs>
                  </a:gsLst>
                  <a:lin ang="5400000" scaled="0"/>
                </a:gradFill>
                <a:effectLst/>
                <a:uLnTx/>
                <a:uFillTx/>
                <a:latin typeface="+mj-lt"/>
                <a:cs typeface="+mn-cs"/>
              </a:defRPr>
            </a:lvl1pPr>
          </a:lstStyle>
          <a:p>
            <a:pPr marR="0" lvl="0" defTabSz="914367" fontAlgn="auto">
              <a:lnSpc>
                <a:spcPct val="100000"/>
              </a:lnSpc>
              <a:buClrTx/>
              <a:buSzTx/>
              <a:buFontTx/>
              <a:tabLst/>
            </a:pPr>
            <a:r>
              <a:rPr lang="en-US" dirty="0"/>
              <a:t>Headline</a:t>
            </a:r>
          </a:p>
        </p:txBody>
      </p:sp>
    </p:spTree>
    <p:extLst>
      <p:ext uri="{BB962C8B-B14F-4D97-AF65-F5344CB8AC3E}">
        <p14:creationId xmlns:p14="http://schemas.microsoft.com/office/powerpoint/2010/main" val="7079702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1322" y="6163612"/>
            <a:ext cx="11653522" cy="425495"/>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882" dirty="0">
                <a:gradFill>
                  <a:gsLst>
                    <a:gs pos="0">
                      <a:schemeClr val="tx1"/>
                    </a:gs>
                    <a:gs pos="100000">
                      <a:schemeClr val="tx1"/>
                    </a:gs>
                  </a:gsLst>
                  <a:lin ang="5400000" scaled="0"/>
                </a:gradFill>
                <a:cs typeface="Segoe UI" pitchFamily="34" charset="0"/>
              </a:rPr>
              <a:t>© 2017 Microsoft Corporation. All rights reserved. </a:t>
            </a:r>
          </a:p>
        </p:txBody>
      </p:sp>
      <p:pic>
        <p:nvPicPr>
          <p:cNvPr id="6" name="Picture 5">
            <a:extLst>
              <a:ext uri="{FF2B5EF4-FFF2-40B4-BE49-F238E27FC236}">
                <a16:creationId xmlns:a16="http://schemas.microsoft.com/office/drawing/2014/main" id="{EF84F361-4BD3-44DC-9BED-A6ED52984B3B}"/>
              </a:ext>
            </a:extLst>
          </p:cNvPr>
          <p:cNvPicPr>
            <a:picLocks noChangeAspect="1"/>
          </p:cNvPicPr>
          <p:nvPr userDrawn="1"/>
        </p:nvPicPr>
        <p:blipFill rotWithShape="1">
          <a:blip r:embed="rId2"/>
          <a:srcRect l="7914"/>
          <a:stretch/>
        </p:blipFill>
        <p:spPr>
          <a:xfrm>
            <a:off x="112054" y="2296913"/>
            <a:ext cx="4880440" cy="2375795"/>
          </a:xfrm>
          <a:prstGeom prst="rect">
            <a:avLst/>
          </a:prstGeom>
        </p:spPr>
      </p:pic>
    </p:spTree>
    <p:extLst>
      <p:ext uri="{BB962C8B-B14F-4D97-AF65-F5344CB8AC3E}">
        <p14:creationId xmlns:p14="http://schemas.microsoft.com/office/powerpoint/2010/main" val="40684466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HEADLINE ONLY">
    <p:spTree>
      <p:nvGrpSpPr>
        <p:cNvPr id="1" name=""/>
        <p:cNvGrpSpPr/>
        <p:nvPr/>
      </p:nvGrpSpPr>
      <p:grpSpPr>
        <a:xfrm>
          <a:off x="0" y="0"/>
          <a:ext cx="0" cy="0"/>
          <a:chOff x="0" y="0"/>
          <a:chExt cx="0" cy="0"/>
        </a:xfrm>
      </p:grpSpPr>
      <p:sp>
        <p:nvSpPr>
          <p:cNvPr id="17" name="Text Placeholder 2"/>
          <p:cNvSpPr>
            <a:spLocks noGrp="1"/>
          </p:cNvSpPr>
          <p:nvPr>
            <p:ph type="body" sz="quarter" idx="14"/>
          </p:nvPr>
        </p:nvSpPr>
        <p:spPr>
          <a:xfrm>
            <a:off x="411480" y="484632"/>
            <a:ext cx="11413936" cy="766329"/>
          </a:xfrm>
        </p:spPr>
        <p:txBody>
          <a:bodyPr lIns="0" tIns="0" rIns="0" bIns="0" anchor="t" anchorCtr="0">
            <a:noAutofit/>
          </a:bodyPr>
          <a:lstStyle>
            <a:lvl1pPr marL="0" indent="0" algn="l" defTabSz="498603" rtl="0" eaLnBrk="1" latinLnBrk="0" hangingPunct="1">
              <a:lnSpc>
                <a:spcPct val="90000"/>
              </a:lnSpc>
              <a:spcBef>
                <a:spcPts val="0"/>
              </a:spcBef>
              <a:spcAft>
                <a:spcPts val="0"/>
              </a:spcAft>
              <a:buFont typeface="Arial"/>
              <a:buNone/>
              <a:defRPr lang="en-US" sz="3600" b="0" kern="1200" cap="none" spc="-98" baseline="0" dirty="0">
                <a:solidFill>
                  <a:schemeClr val="accent4"/>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endParaRPr lang="en-US" dirty="0"/>
          </a:p>
        </p:txBody>
      </p:sp>
      <p:sp>
        <p:nvSpPr>
          <p:cNvPr id="2" name="Slide Number Placeholder 1">
            <a:extLst>
              <a:ext uri="{FF2B5EF4-FFF2-40B4-BE49-F238E27FC236}">
                <a16:creationId xmlns:a16="http://schemas.microsoft.com/office/drawing/2014/main" id="{4695C438-517B-4132-8E1E-259A169A43C2}"/>
              </a:ext>
            </a:extLst>
          </p:cNvPr>
          <p:cNvSpPr>
            <a:spLocks noGrp="1"/>
          </p:cNvSpPr>
          <p:nvPr>
            <p:ph type="sldNum" sz="quarter" idx="15"/>
          </p:nvPr>
        </p:nvSpPr>
        <p:spPr/>
        <p:txBody>
          <a:bodyPr/>
          <a:lstStyle/>
          <a:p>
            <a:fld id="{6917C22C-C5D7-4539-A137-217872CE6377}" type="slidenum">
              <a:rPr lang="en-US" smtClean="0"/>
              <a:pPr/>
              <a:t>‹#›</a:t>
            </a:fld>
            <a:endParaRPr lang="en-US"/>
          </a:p>
        </p:txBody>
      </p:sp>
    </p:spTree>
    <p:extLst>
      <p:ext uri="{BB962C8B-B14F-4D97-AF65-F5344CB8AC3E}">
        <p14:creationId xmlns:p14="http://schemas.microsoft.com/office/powerpoint/2010/main" val="2982721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002292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OV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C16B-6D8C-476F-BD65-7C1696B8451A}"/>
              </a:ext>
            </a:extLst>
          </p:cNvPr>
          <p:cNvSpPr>
            <a:spLocks noGrp="1"/>
          </p:cNvSpPr>
          <p:nvPr>
            <p:ph type="title" hasCustomPrompt="1"/>
          </p:nvPr>
        </p:nvSpPr>
        <p:spPr>
          <a:xfrm>
            <a:off x="609982" y="1105052"/>
            <a:ext cx="6498510" cy="3725096"/>
          </a:xfrm>
        </p:spPr>
        <p:txBody>
          <a:bodyPr vert="horz" lIns="0" tIns="0" rIns="0" bIns="0" rtlCol="0" anchor="ctr" anchorCtr="0">
            <a:noAutofit/>
          </a:bodyPr>
          <a:lstStyle>
            <a:lvl1pPr>
              <a:defRPr lang="en-US" sz="6470" b="0">
                <a:gradFill>
                  <a:gsLst>
                    <a:gs pos="0">
                      <a:schemeClr val="tx1"/>
                    </a:gs>
                    <a:gs pos="100000">
                      <a:schemeClr val="tx1"/>
                    </a:gs>
                  </a:gsLst>
                  <a:lin ang="5400000" scaled="1"/>
                </a:gradFill>
              </a:defRPr>
            </a:lvl1pPr>
          </a:lstStyle>
          <a:p>
            <a:pPr lvl="0">
              <a:buClrTx/>
            </a:pPr>
            <a:r>
              <a:rPr lang="en-US" dirty="0"/>
              <a:t>Headline here</a:t>
            </a:r>
          </a:p>
        </p:txBody>
      </p:sp>
      <p:sp>
        <p:nvSpPr>
          <p:cNvPr id="12" name="Text Placeholder 2"/>
          <p:cNvSpPr>
            <a:spLocks noGrp="1"/>
          </p:cNvSpPr>
          <p:nvPr>
            <p:ph type="body" sz="quarter" idx="12" hasCustomPrompt="1"/>
          </p:nvPr>
        </p:nvSpPr>
        <p:spPr>
          <a:xfrm>
            <a:off x="609982" y="5591574"/>
            <a:ext cx="8077956" cy="341441"/>
          </a:xfrm>
        </p:spPr>
        <p:txBody>
          <a:bodyPr lIns="0" tIns="0" rIns="0" bIns="0">
            <a:noAutofit/>
          </a:bodyPr>
          <a:lstStyle>
            <a:lvl1pPr marL="0" indent="0" algn="l" defTabSz="498603" rtl="0" eaLnBrk="1" latinLnBrk="0" hangingPunct="1">
              <a:lnSpc>
                <a:spcPct val="114000"/>
              </a:lnSpc>
              <a:spcBef>
                <a:spcPts val="0"/>
              </a:spcBef>
              <a:spcAft>
                <a:spcPts val="0"/>
              </a:spcAft>
              <a:buNone/>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Speaker Name</a:t>
            </a:r>
          </a:p>
          <a:p>
            <a:pPr lvl="0"/>
            <a:r>
              <a:rPr lang="en-US" dirty="0"/>
              <a:t>Speaker Title</a:t>
            </a:r>
          </a:p>
        </p:txBody>
      </p:sp>
      <p:sp>
        <p:nvSpPr>
          <p:cNvPr id="13" name="Text Placeholder 2"/>
          <p:cNvSpPr>
            <a:spLocks noGrp="1"/>
          </p:cNvSpPr>
          <p:nvPr>
            <p:ph type="body" sz="quarter" idx="10" hasCustomPrompt="1"/>
          </p:nvPr>
        </p:nvSpPr>
        <p:spPr>
          <a:xfrm>
            <a:off x="609982" y="5145499"/>
            <a:ext cx="8077958" cy="267312"/>
          </a:xfrm>
        </p:spPr>
        <p:txBody>
          <a:bodyPr lIns="0" tIns="0" rIns="0" bIns="0">
            <a:noAutofit/>
          </a:bodyPr>
          <a:lstStyle>
            <a:lvl1pPr marL="0" indent="0" algn="l" defTabSz="498603" rtl="0" eaLnBrk="1" latinLnBrk="0" hangingPunct="1">
              <a:lnSpc>
                <a:spcPct val="90000"/>
              </a:lnSpc>
              <a:spcBef>
                <a:spcPts val="1636"/>
              </a:spcBef>
              <a:spcAft>
                <a:spcPts val="0"/>
              </a:spcAft>
              <a:buNone/>
              <a:defRPr lang="en-US" sz="2157" b="0" kern="1200" cap="all" spc="98"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Date</a:t>
            </a:r>
          </a:p>
        </p:txBody>
      </p:sp>
      <p:grpSp>
        <p:nvGrpSpPr>
          <p:cNvPr id="4" name="Group 3">
            <a:extLst>
              <a:ext uri="{FF2B5EF4-FFF2-40B4-BE49-F238E27FC236}">
                <a16:creationId xmlns:a16="http://schemas.microsoft.com/office/drawing/2014/main" id="{E04309FD-2996-4C44-9E49-F9B56946401A}"/>
              </a:ext>
            </a:extLst>
          </p:cNvPr>
          <p:cNvGrpSpPr/>
          <p:nvPr userDrawn="1"/>
        </p:nvGrpSpPr>
        <p:grpSpPr>
          <a:xfrm>
            <a:off x="30388" y="22709"/>
            <a:ext cx="2134708" cy="956768"/>
            <a:chOff x="30997" y="23160"/>
            <a:chExt cx="2177513" cy="975815"/>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r="67327"/>
            <a:stretch/>
          </p:blipFill>
          <p:spPr>
            <a:xfrm>
              <a:off x="30997" y="23160"/>
              <a:ext cx="711465" cy="975815"/>
            </a:xfrm>
            <a:prstGeom prst="rect">
              <a:avLst/>
            </a:prstGeom>
          </p:spPr>
        </p:pic>
        <p:pic>
          <p:nvPicPr>
            <p:cNvPr id="11" name="Picture 10">
              <a:extLst>
                <a:ext uri="{FF2B5EF4-FFF2-40B4-BE49-F238E27FC236}">
                  <a16:creationId xmlns:a16="http://schemas.microsoft.com/office/drawing/2014/main" id="{FF702643-824C-42A4-836E-776913858FF4}"/>
                </a:ext>
              </a:extLst>
            </p:cNvPr>
            <p:cNvPicPr>
              <a:picLocks noChangeAspect="1"/>
            </p:cNvPicPr>
            <p:nvPr userDrawn="1"/>
          </p:nvPicPr>
          <p:blipFill rotWithShape="1">
            <a:blip r:embed="rId2" cstate="email">
              <a:lum bright="100000"/>
              <a:extLst>
                <a:ext uri="{28A0092B-C50C-407E-A947-70E740481C1C}">
                  <a14:useLocalDpi xmlns:a14="http://schemas.microsoft.com/office/drawing/2010/main"/>
                </a:ext>
              </a:extLst>
            </a:blip>
            <a:srcRect l="31098"/>
            <a:stretch/>
          </p:blipFill>
          <p:spPr>
            <a:xfrm>
              <a:off x="708172" y="23160"/>
              <a:ext cx="1500338" cy="975815"/>
            </a:xfrm>
            <a:prstGeom prst="rect">
              <a:avLst/>
            </a:prstGeom>
          </p:spPr>
        </p:pic>
      </p:grpSp>
    </p:spTree>
    <p:extLst>
      <p:ext uri="{BB962C8B-B14F-4D97-AF65-F5344CB8AC3E}">
        <p14:creationId xmlns:p14="http://schemas.microsoft.com/office/powerpoint/2010/main" val="2406871727"/>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2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759189-CC72-482E-97A5-A889CBA565BB}"/>
              </a:ext>
            </a:extLst>
          </p:cNvPr>
          <p:cNvSpPr>
            <a:spLocks noGrp="1"/>
          </p:cNvSpPr>
          <p:nvPr>
            <p:ph type="sldNum" sz="quarter" idx="10"/>
          </p:nvPr>
        </p:nvSpPr>
        <p:spPr/>
        <p:txBody>
          <a:bodyPr/>
          <a:lstStyle/>
          <a:p>
            <a:fld id="{6917C22C-C5D7-4539-A137-217872CE6377}" type="slidenum">
              <a:rPr lang="en-US" smtClean="0"/>
              <a:pPr/>
              <a:t>‹#›</a:t>
            </a:fld>
            <a:endParaRPr lang="en-US"/>
          </a:p>
        </p:txBody>
      </p:sp>
    </p:spTree>
    <p:extLst>
      <p:ext uri="{BB962C8B-B14F-4D97-AF65-F5344CB8AC3E}">
        <p14:creationId xmlns:p14="http://schemas.microsoft.com/office/powerpoint/2010/main" val="21463546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EADLIN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5C438-517B-4132-8E1E-259A169A43C2}"/>
              </a:ext>
            </a:extLst>
          </p:cNvPr>
          <p:cNvSpPr>
            <a:spLocks noGrp="1"/>
          </p:cNvSpPr>
          <p:nvPr>
            <p:ph type="sldNum" sz="quarter" idx="15"/>
          </p:nvPr>
        </p:nvSpPr>
        <p:spPr/>
        <p:txBody>
          <a:body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AD4DB4ED-7B2F-4B70-B22E-53488F1C87DE}"/>
              </a:ext>
            </a:extLst>
          </p:cNvPr>
          <p:cNvSpPr>
            <a:spLocks noGrp="1"/>
          </p:cNvSpPr>
          <p:nvPr>
            <p:ph type="title" hasCustomPrompt="1"/>
          </p:nvPr>
        </p:nvSpPr>
        <p:spPr>
          <a:xfrm>
            <a:off x="387059" y="335067"/>
            <a:ext cx="10819784" cy="1143000"/>
          </a:xfrm>
        </p:spPr>
        <p:txBody>
          <a:bodyPr vert="horz" lIns="0" tIns="0" rIns="0" bIns="0" rtlCol="0" anchor="t" anchorCtr="0">
            <a:noAutofit/>
          </a:bodyPr>
          <a:lstStyle>
            <a:lvl1pPr>
              <a:defRPr lang="en-US" b="0">
                <a:gradFill>
                  <a:gsLst>
                    <a:gs pos="0">
                      <a:schemeClr val="tx1"/>
                    </a:gs>
                    <a:gs pos="100000">
                      <a:schemeClr val="tx1"/>
                    </a:gs>
                  </a:gsLst>
                  <a:lin ang="5400000" scaled="1"/>
                </a:gradFill>
              </a:defRPr>
            </a:lvl1pPr>
          </a:lstStyle>
          <a:p>
            <a:pPr lvl="0">
              <a:buClrTx/>
            </a:pPr>
            <a:r>
              <a:rPr lang="en-US" dirty="0"/>
              <a:t>Headline</a:t>
            </a:r>
          </a:p>
        </p:txBody>
      </p:sp>
    </p:spTree>
    <p:extLst>
      <p:ext uri="{BB962C8B-B14F-4D97-AF65-F5344CB8AC3E}">
        <p14:creationId xmlns:p14="http://schemas.microsoft.com/office/powerpoint/2010/main" val="4197116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HEADLIN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8C1A95-D2D6-4ED3-9BC9-322CE320998D}"/>
              </a:ext>
            </a:extLst>
          </p:cNvPr>
          <p:cNvSpPr>
            <a:spLocks noGrp="1"/>
          </p:cNvSpPr>
          <p:nvPr>
            <p:ph type="pic" sz="quarter" idx="16"/>
          </p:nvPr>
        </p:nvSpPr>
        <p:spPr>
          <a:xfrm>
            <a:off x="7841292" y="0"/>
            <a:ext cx="4350708" cy="6858000"/>
          </a:xfrm>
          <a:solidFill>
            <a:schemeClr val="bg1">
              <a:lumMod val="95000"/>
            </a:schemeClr>
          </a:solidFill>
          <a:effectLst>
            <a:outerShdw blurRad="381000" dist="38100" dir="2700000" sx="101000" sy="101000" algn="ctr" rotWithShape="0">
              <a:srgbClr val="000000">
                <a:alpha val="40000"/>
              </a:srgbClr>
            </a:outerShdw>
          </a:effectLst>
        </p:spPr>
        <p:txBody>
          <a:bodyPr/>
          <a:lstStyle/>
          <a:p>
            <a:endParaRPr lang="en-US" dirty="0"/>
          </a:p>
        </p:txBody>
      </p:sp>
      <p:sp>
        <p:nvSpPr>
          <p:cNvPr id="2" name="Slide Number Placeholder 1">
            <a:extLst>
              <a:ext uri="{FF2B5EF4-FFF2-40B4-BE49-F238E27FC236}">
                <a16:creationId xmlns:a16="http://schemas.microsoft.com/office/drawing/2014/main" id="{4695C438-517B-4132-8E1E-259A169A43C2}"/>
              </a:ext>
            </a:extLst>
          </p:cNvPr>
          <p:cNvSpPr>
            <a:spLocks noGrp="1"/>
          </p:cNvSpPr>
          <p:nvPr>
            <p:ph type="sldNum" sz="quarter" idx="15"/>
          </p:nvPr>
        </p:nvSpPr>
        <p:spPr/>
        <p:txBody>
          <a:bodyPr/>
          <a:lstStyle/>
          <a:p>
            <a:pPr defTabSz="914225"/>
            <a:fld id="{6917C22C-C5D7-4539-A137-217872CE6377}" type="slidenum">
              <a:rPr lang="en-US" smtClean="0">
                <a:solidFill>
                  <a:srgbClr val="505050"/>
                </a:solidFill>
              </a:rPr>
              <a:pPr defTabSz="914225"/>
              <a:t>‹#›</a:t>
            </a:fld>
            <a:endParaRPr lang="en-US">
              <a:solidFill>
                <a:srgbClr val="505050"/>
              </a:solidFill>
            </a:endParaRPr>
          </a:p>
        </p:txBody>
      </p:sp>
      <p:sp>
        <p:nvSpPr>
          <p:cNvPr id="3" name="Title 2">
            <a:extLst>
              <a:ext uri="{FF2B5EF4-FFF2-40B4-BE49-F238E27FC236}">
                <a16:creationId xmlns:a16="http://schemas.microsoft.com/office/drawing/2014/main" id="{708E4156-82C0-495E-977B-9B2DDBA8862C}"/>
              </a:ext>
            </a:extLst>
          </p:cNvPr>
          <p:cNvSpPr>
            <a:spLocks noGrp="1"/>
          </p:cNvSpPr>
          <p:nvPr>
            <p:ph type="title" hasCustomPrompt="1"/>
          </p:nvPr>
        </p:nvSpPr>
        <p:spPr>
          <a:xfrm>
            <a:off x="387061" y="335067"/>
            <a:ext cx="7096576" cy="1143000"/>
          </a:xfrm>
        </p:spPr>
        <p:txBody>
          <a:bodyPr vert="horz" lIns="0" tIns="0" rIns="0" bIns="0" rtlCol="0" anchor="t" anchorCtr="0">
            <a:noAutofit/>
          </a:bodyPr>
          <a:lstStyle>
            <a:lvl1pPr>
              <a:defRPr lang="en-US" b="0">
                <a:gradFill>
                  <a:gsLst>
                    <a:gs pos="0">
                      <a:schemeClr val="tx1"/>
                    </a:gs>
                    <a:gs pos="100000">
                      <a:schemeClr val="tx1"/>
                    </a:gs>
                  </a:gsLst>
                  <a:lin ang="5400000" scaled="1"/>
                </a:gradFill>
              </a:defRPr>
            </a:lvl1pPr>
          </a:lstStyle>
          <a:p>
            <a:pPr lvl="0">
              <a:buClrTx/>
            </a:pPr>
            <a:r>
              <a:rPr lang="en-US" dirty="0"/>
              <a:t>Headline</a:t>
            </a:r>
          </a:p>
        </p:txBody>
      </p:sp>
    </p:spTree>
    <p:extLst>
      <p:ext uri="{BB962C8B-B14F-4D97-AF65-F5344CB8AC3E}">
        <p14:creationId xmlns:p14="http://schemas.microsoft.com/office/powerpoint/2010/main" val="4835807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1761E8-4828-446A-A53C-C6AF713FEE91}"/>
              </a:ext>
            </a:extLst>
          </p:cNvPr>
          <p:cNvSpPr>
            <a:spLocks noGrp="1"/>
          </p:cNvSpPr>
          <p:nvPr>
            <p:ph type="pic" sz="quarter" idx="16"/>
          </p:nvPr>
        </p:nvSpPr>
        <p:spPr>
          <a:xfrm>
            <a:off x="0" y="1"/>
            <a:ext cx="12192000" cy="3868552"/>
          </a:xfrm>
          <a:solidFill>
            <a:schemeClr val="bg2"/>
          </a:solidFill>
        </p:spPr>
        <p:txBody>
          <a:bodyPr/>
          <a:lstStyle/>
          <a:p>
            <a:endParaRPr lang="en-US" dirty="0"/>
          </a:p>
        </p:txBody>
      </p:sp>
      <p:sp>
        <p:nvSpPr>
          <p:cNvPr id="5" name="Rectangle 4">
            <a:extLst>
              <a:ext uri="{FF2B5EF4-FFF2-40B4-BE49-F238E27FC236}">
                <a16:creationId xmlns:a16="http://schemas.microsoft.com/office/drawing/2014/main" id="{83965C85-0467-40C9-B76C-E3D49883E9B4}"/>
              </a:ext>
            </a:extLst>
          </p:cNvPr>
          <p:cNvSpPr/>
          <p:nvPr userDrawn="1"/>
        </p:nvSpPr>
        <p:spPr bwMode="auto">
          <a:xfrm>
            <a:off x="0" y="3868552"/>
            <a:ext cx="12192000" cy="838200"/>
          </a:xfrm>
          <a:prstGeom prst="rect">
            <a:avLst/>
          </a:prstGeom>
          <a:solidFill>
            <a:schemeClr val="accent6"/>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2" name="Slide Number Placeholder 1">
            <a:extLst>
              <a:ext uri="{FF2B5EF4-FFF2-40B4-BE49-F238E27FC236}">
                <a16:creationId xmlns:a16="http://schemas.microsoft.com/office/drawing/2014/main" id="{4695C438-517B-4132-8E1E-259A169A43C2}"/>
              </a:ext>
            </a:extLst>
          </p:cNvPr>
          <p:cNvSpPr>
            <a:spLocks noGrp="1"/>
          </p:cNvSpPr>
          <p:nvPr>
            <p:ph type="sldNum" sz="quarter" idx="15"/>
          </p:nvPr>
        </p:nvSpPr>
        <p:spPr/>
        <p:txBody>
          <a:bodyPr/>
          <a:lstStyle/>
          <a:p>
            <a:pPr defTabSz="914225"/>
            <a:fld id="{6917C22C-C5D7-4539-A137-217872CE6377}" type="slidenum">
              <a:rPr lang="en-US" smtClean="0">
                <a:solidFill>
                  <a:srgbClr val="505050"/>
                </a:solidFill>
              </a:rPr>
              <a:pPr defTabSz="914225"/>
              <a:t>‹#›</a:t>
            </a:fld>
            <a:endParaRPr lang="en-US">
              <a:solidFill>
                <a:srgbClr val="505050"/>
              </a:solidFill>
            </a:endParaRPr>
          </a:p>
        </p:txBody>
      </p:sp>
      <p:sp>
        <p:nvSpPr>
          <p:cNvPr id="3" name="Title 2">
            <a:extLst>
              <a:ext uri="{FF2B5EF4-FFF2-40B4-BE49-F238E27FC236}">
                <a16:creationId xmlns:a16="http://schemas.microsoft.com/office/drawing/2014/main" id="{501FEBF7-06F4-4471-95BB-E7568490B8A4}"/>
              </a:ext>
            </a:extLst>
          </p:cNvPr>
          <p:cNvSpPr>
            <a:spLocks noGrp="1"/>
          </p:cNvSpPr>
          <p:nvPr>
            <p:ph type="title"/>
          </p:nvPr>
        </p:nvSpPr>
        <p:spPr>
          <a:xfrm>
            <a:off x="387061" y="4072210"/>
            <a:ext cx="10545612" cy="634543"/>
          </a:xfrm>
        </p:spPr>
        <p:txBody>
          <a:bodyPr vert="horz" lIns="0" tIns="0" rIns="0" bIns="0" rtlCol="0" anchor="t" anchorCtr="0">
            <a:noAutofit/>
          </a:bodyPr>
          <a:lstStyle>
            <a:lvl1pPr>
              <a:defRPr lang="en-US" b="0">
                <a:gradFill>
                  <a:gsLst>
                    <a:gs pos="0">
                      <a:schemeClr val="bg1"/>
                    </a:gs>
                    <a:gs pos="100000">
                      <a:schemeClr val="bg1"/>
                    </a:gs>
                  </a:gsLst>
                  <a:lin ang="5400000" scaled="1"/>
                </a:gradFill>
              </a:defRPr>
            </a:lvl1pPr>
          </a:lstStyle>
          <a:p>
            <a:pPr lvl="0">
              <a:buClrTx/>
            </a:pPr>
            <a:r>
              <a:rPr lang="en-US" dirty="0"/>
              <a:t>Click to edit Master title style</a:t>
            </a:r>
          </a:p>
        </p:txBody>
      </p:sp>
    </p:spTree>
    <p:extLst>
      <p:ext uri="{BB962C8B-B14F-4D97-AF65-F5344CB8AC3E}">
        <p14:creationId xmlns:p14="http://schemas.microsoft.com/office/powerpoint/2010/main" val="4266504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p:spTree>
      <p:nvGrpSpPr>
        <p:cNvPr id="1" name=""/>
        <p:cNvGrpSpPr/>
        <p:nvPr/>
      </p:nvGrpSpPr>
      <p:grpSpPr>
        <a:xfrm>
          <a:off x="0" y="0"/>
          <a:ext cx="0" cy="0"/>
          <a:chOff x="0" y="0"/>
          <a:chExt cx="0" cy="0"/>
        </a:xfrm>
      </p:grpSpPr>
      <p:sp>
        <p:nvSpPr>
          <p:cNvPr id="22" name="Text Placeholder 2"/>
          <p:cNvSpPr>
            <a:spLocks noGrp="1"/>
          </p:cNvSpPr>
          <p:nvPr>
            <p:ph type="body" sz="quarter" idx="16" hasCustomPrompt="1"/>
          </p:nvPr>
        </p:nvSpPr>
        <p:spPr>
          <a:xfrm>
            <a:off x="427085" y="2142443"/>
            <a:ext cx="7027273" cy="2604438"/>
          </a:xfrm>
        </p:spPr>
        <p:txBody>
          <a:bodyPr lIns="0" tIns="0" rIns="0" bIns="0">
            <a:noAutofit/>
          </a:bodyPr>
          <a:lstStyle>
            <a:lvl1pPr marL="0" marR="0" indent="0" algn="l" defTabSz="498603" rtl="0" eaLnBrk="1" fontAlgn="auto" latinLnBrk="0" hangingPunct="1">
              <a:lnSpc>
                <a:spcPct val="114000"/>
              </a:lnSpc>
              <a:spcBef>
                <a:spcPts val="0"/>
              </a:spcBef>
              <a:spcAft>
                <a:spcPts val="0"/>
              </a:spcAft>
              <a:buClrTx/>
              <a:buSzTx/>
              <a:buFont typeface="Arial"/>
              <a:buNone/>
              <a:tabLst/>
              <a:defRPr lang="en-US" sz="1961" b="0" kern="1200" cap="none" spc="0" baseline="0" dirty="0" smtClean="0">
                <a:solidFill>
                  <a:schemeClr val="tx1"/>
                </a:solidFill>
                <a:latin typeface="Segoe UI" panose="020B0502040204020203" pitchFamily="34" charset="0"/>
                <a:ea typeface="+mn-ea"/>
                <a:cs typeface="Segoe UI" panose="020B05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Body copy</a:t>
            </a:r>
          </a:p>
        </p:txBody>
      </p:sp>
      <p:sp>
        <p:nvSpPr>
          <p:cNvPr id="23" name="Text Placeholder 2"/>
          <p:cNvSpPr>
            <a:spLocks noGrp="1"/>
          </p:cNvSpPr>
          <p:nvPr>
            <p:ph type="body" sz="quarter" idx="17" hasCustomPrompt="1"/>
          </p:nvPr>
        </p:nvSpPr>
        <p:spPr>
          <a:xfrm>
            <a:off x="427551" y="1645383"/>
            <a:ext cx="7029141" cy="379494"/>
          </a:xfrm>
        </p:spPr>
        <p:txBody>
          <a:bodyPr lIns="0" tIns="0" rIns="0" bIns="0" anchor="b" anchorCtr="0">
            <a:noAutofit/>
          </a:bodyPr>
          <a:lstStyle>
            <a:lvl1pPr marL="0" marR="0" indent="0" algn="l" defTabSz="498603" rtl="0" eaLnBrk="1" fontAlgn="auto" latinLnBrk="0" hangingPunct="1">
              <a:lnSpc>
                <a:spcPct val="100000"/>
              </a:lnSpc>
              <a:spcBef>
                <a:spcPts val="0"/>
              </a:spcBef>
              <a:spcAft>
                <a:spcPts val="0"/>
              </a:spcAft>
              <a:buClrTx/>
              <a:buSzTx/>
              <a:buFont typeface="Arial"/>
              <a:buNone/>
              <a:tabLst/>
              <a:defRPr lang="en-US" sz="1961" b="0" kern="1200" cap="none" spc="0" baseline="0" dirty="0" smtClean="0">
                <a:solidFill>
                  <a:schemeClr val="tx1"/>
                </a:solidFill>
                <a:latin typeface="Segoe UI Semibold" panose="020B0702040204020203" pitchFamily="34" charset="0"/>
                <a:ea typeface="+mn-ea"/>
                <a:cs typeface="Segoe UI Semibold" panose="020B0702040204020203" pitchFamily="34" charset="0"/>
              </a:defRPr>
            </a:lvl1pPr>
            <a:lvl2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2pPr>
            <a:lvl3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3pPr>
            <a:lvl4pPr marL="0" indent="0" algn="l" defTabSz="498603" rtl="0" eaLnBrk="1" latinLnBrk="0" hangingPunct="1">
              <a:lnSpc>
                <a:spcPct val="90000"/>
              </a:lnSpc>
              <a:spcAft>
                <a:spcPts val="409"/>
              </a:spcAft>
              <a:buNone/>
              <a:defRPr lang="en-US" sz="1364" b="1" kern="1200" cap="all" spc="205" dirty="0" smtClean="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4pPr>
            <a:lvl5pPr marL="0" indent="0" algn="l" defTabSz="498603" rtl="0" eaLnBrk="1" latinLnBrk="0" hangingPunct="1">
              <a:lnSpc>
                <a:spcPct val="90000"/>
              </a:lnSpc>
              <a:spcAft>
                <a:spcPts val="409"/>
              </a:spcAft>
              <a:buNone/>
              <a:defRPr lang="en-US" sz="1364" b="1" kern="1200" cap="all" spc="205" dirty="0">
                <a:gradFill>
                  <a:gsLst>
                    <a:gs pos="14159">
                      <a:schemeClr val="tx1"/>
                    </a:gs>
                    <a:gs pos="32000">
                      <a:schemeClr val="tx1"/>
                    </a:gs>
                  </a:gsLst>
                  <a:lin ang="5400000" scaled="1"/>
                </a:gradFill>
                <a:latin typeface="Segoe UI" panose="020B0502040204020203" pitchFamily="34" charset="0"/>
                <a:ea typeface="+mn-ea"/>
                <a:cs typeface="Segoe UI" panose="020B0502040204020203" pitchFamily="34" charset="0"/>
              </a:defRPr>
            </a:lvl5pPr>
          </a:lstStyle>
          <a:p>
            <a:pPr lvl="0"/>
            <a:r>
              <a:rPr lang="en-US" dirty="0"/>
              <a:t>Subhead</a:t>
            </a:r>
          </a:p>
        </p:txBody>
      </p:sp>
      <p:sp>
        <p:nvSpPr>
          <p:cNvPr id="2" name="Slide Number Placeholder 1">
            <a:extLst>
              <a:ext uri="{FF2B5EF4-FFF2-40B4-BE49-F238E27FC236}">
                <a16:creationId xmlns:a16="http://schemas.microsoft.com/office/drawing/2014/main" id="{7E911622-120A-4D49-AD6C-7E4B984B1EEA}"/>
              </a:ext>
            </a:extLst>
          </p:cNvPr>
          <p:cNvSpPr>
            <a:spLocks noGrp="1"/>
          </p:cNvSpPr>
          <p:nvPr>
            <p:ph type="sldNum" sz="quarter" idx="18"/>
          </p:nvPr>
        </p:nvSpPr>
        <p:spPr/>
        <p:txBody>
          <a:bodyPr/>
          <a:lstStyle/>
          <a:p>
            <a:fld id="{6917C22C-C5D7-4539-A137-217872CE6377}" type="slidenum">
              <a:rPr lang="en-US" smtClean="0"/>
              <a:pPr/>
              <a:t>‹#›</a:t>
            </a:fld>
            <a:endParaRPr lang="en-US"/>
          </a:p>
        </p:txBody>
      </p:sp>
      <p:sp>
        <p:nvSpPr>
          <p:cNvPr id="3" name="Title 2">
            <a:extLst>
              <a:ext uri="{FF2B5EF4-FFF2-40B4-BE49-F238E27FC236}">
                <a16:creationId xmlns:a16="http://schemas.microsoft.com/office/drawing/2014/main" id="{79EEFA13-4371-48E3-92DC-D21C5F8ACC96}"/>
              </a:ext>
            </a:extLst>
          </p:cNvPr>
          <p:cNvSpPr>
            <a:spLocks noGrp="1"/>
          </p:cNvSpPr>
          <p:nvPr>
            <p:ph type="title" hasCustomPrompt="1"/>
          </p:nvPr>
        </p:nvSpPr>
        <p:spPr>
          <a:xfrm>
            <a:off x="387059" y="335065"/>
            <a:ext cx="10779295" cy="1147587"/>
          </a:xfrm>
        </p:spPr>
        <p:txBody>
          <a:bodyPr vert="horz" lIns="0" tIns="0" rIns="0" bIns="0" rtlCol="0" anchor="t" anchorCtr="0">
            <a:noAutofit/>
          </a:bodyPr>
          <a:lstStyle>
            <a:lvl1pPr>
              <a:defRPr lang="en-US" b="0" dirty="0">
                <a:gradFill>
                  <a:gsLst>
                    <a:gs pos="0">
                      <a:schemeClr val="tx1"/>
                    </a:gs>
                    <a:gs pos="100000">
                      <a:schemeClr val="tx1"/>
                    </a:gs>
                  </a:gsLst>
                  <a:lin ang="5400000" scaled="1"/>
                </a:gradFill>
              </a:defRPr>
            </a:lvl1pPr>
          </a:lstStyle>
          <a:p>
            <a:pPr lvl="0">
              <a:buClrTx/>
            </a:pPr>
            <a:r>
              <a:rPr lang="en-US" dirty="0"/>
              <a:t>Headline</a:t>
            </a:r>
          </a:p>
        </p:txBody>
      </p:sp>
    </p:spTree>
    <p:extLst>
      <p:ext uri="{BB962C8B-B14F-4D97-AF65-F5344CB8AC3E}">
        <p14:creationId xmlns:p14="http://schemas.microsoft.com/office/powerpoint/2010/main" val="46636620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887" y="288697"/>
            <a:ext cx="10545612" cy="1143000"/>
          </a:xfrm>
          <a:prstGeom prst="rect">
            <a:avLst/>
          </a:prstGeom>
        </p:spPr>
        <p:txBody>
          <a:bodyPr vert="horz" lIns="146288" tIns="73144" rIns="146288" bIns="73144" rtlCol="0" anchor="t" anchorCtr="0">
            <a:normAutofit/>
          </a:bodyPr>
          <a:lstStyle/>
          <a:p>
            <a:r>
              <a:rPr lang="en-US" dirty="0"/>
              <a:t>Click to edit Master title style</a:t>
            </a:r>
          </a:p>
        </p:txBody>
      </p:sp>
      <p:sp>
        <p:nvSpPr>
          <p:cNvPr id="3" name="Text Placeholder 2"/>
          <p:cNvSpPr>
            <a:spLocks noGrp="1"/>
          </p:cNvSpPr>
          <p:nvPr>
            <p:ph type="body" idx="1"/>
          </p:nvPr>
        </p:nvSpPr>
        <p:spPr>
          <a:xfrm>
            <a:off x="292204" y="1623130"/>
            <a:ext cx="10512872" cy="2581637"/>
          </a:xfrm>
          <a:prstGeom prst="rect">
            <a:avLst/>
          </a:prstGeom>
        </p:spPr>
        <p:txBody>
          <a:bodyPr vert="horz" lIns="146288" tIns="73144" rIns="146288" bIns="73144" rtlCol="0">
            <a:normAutofit/>
          </a:bodyPr>
          <a:lstStyle/>
          <a:p>
            <a:pPr marL="166514" lvl="0" indent="-166514" algn="l" defTabSz="498603" rtl="0" eaLnBrk="1" latinLnBrk="0" hangingPunct="1">
              <a:lnSpc>
                <a:spcPct val="114000"/>
              </a:lnSpc>
              <a:spcBef>
                <a:spcPct val="20000"/>
              </a:spcBef>
              <a:buClr>
                <a:schemeClr val="accent4"/>
              </a:buClr>
              <a:buFont typeface="Arial" panose="020B0604020202020204" pitchFamily="34" charset="0"/>
              <a:buChar char="•"/>
            </a:pPr>
            <a:r>
              <a:rPr lang="en-US" dirty="0"/>
              <a:t>Level 1</a:t>
            </a:r>
          </a:p>
          <a:p>
            <a:pPr marL="334586" lvl="1" indent="-171182" algn="l" defTabSz="498603" rtl="0" eaLnBrk="1" latinLnBrk="0" hangingPunct="1">
              <a:spcBef>
                <a:spcPct val="20000"/>
              </a:spcBef>
              <a:buClr>
                <a:schemeClr val="accent4"/>
              </a:buClr>
              <a:buFont typeface="Arial" panose="020B0604020202020204" pitchFamily="34" charset="0"/>
              <a:buChar char="•"/>
            </a:pPr>
            <a:r>
              <a:rPr lang="en-US" dirty="0"/>
              <a:t>Level 2</a:t>
            </a:r>
          </a:p>
          <a:p>
            <a:pPr marL="501099" lvl="2" indent="-174294" algn="l" defTabSz="498603" rtl="0" eaLnBrk="1" latinLnBrk="0" hangingPunct="1">
              <a:spcBef>
                <a:spcPct val="20000"/>
              </a:spcBef>
              <a:buClr>
                <a:schemeClr val="accent4"/>
              </a:buClr>
              <a:buFont typeface="Arial" panose="020B0604020202020204" pitchFamily="34" charset="0"/>
              <a:buChar char="•"/>
            </a:pPr>
            <a:r>
              <a:rPr lang="en-US" dirty="0"/>
              <a:t>Level 3</a:t>
            </a:r>
          </a:p>
          <a:p>
            <a:pPr marL="622483" lvl="3" indent="-130721" algn="l" defTabSz="498603" rtl="0" eaLnBrk="1" latinLnBrk="0" hangingPunct="1">
              <a:spcBef>
                <a:spcPct val="20000"/>
              </a:spcBef>
              <a:buClr>
                <a:schemeClr val="accent4"/>
              </a:buClr>
              <a:buFont typeface="Arial" panose="020B0604020202020204" pitchFamily="34" charset="0"/>
              <a:buChar char="•"/>
            </a:pPr>
            <a:r>
              <a:rPr lang="en-US" dirty="0"/>
              <a:t>Level 4</a:t>
            </a:r>
          </a:p>
        </p:txBody>
      </p:sp>
      <p:sp>
        <p:nvSpPr>
          <p:cNvPr id="4" name="Slide Number Placeholder 3">
            <a:extLst>
              <a:ext uri="{FF2B5EF4-FFF2-40B4-BE49-F238E27FC236}">
                <a16:creationId xmlns:a16="http://schemas.microsoft.com/office/drawing/2014/main" id="{46EC9BE8-840A-4B81-902E-59E12B334EC8}"/>
              </a:ext>
            </a:extLst>
          </p:cNvPr>
          <p:cNvSpPr>
            <a:spLocks noGrp="1"/>
          </p:cNvSpPr>
          <p:nvPr>
            <p:ph type="sldNum" sz="quarter" idx="4"/>
          </p:nvPr>
        </p:nvSpPr>
        <p:spPr>
          <a:xfrm>
            <a:off x="11329392" y="6356803"/>
            <a:ext cx="682158" cy="364224"/>
          </a:xfrm>
          <a:prstGeom prst="rect">
            <a:avLst/>
          </a:prstGeom>
        </p:spPr>
        <p:txBody>
          <a:bodyPr vert="horz" lIns="91440" tIns="45720" rIns="91440" bIns="45720" rtlCol="0" anchor="ctr"/>
          <a:lstStyle>
            <a:lvl1pPr algn="r">
              <a:defRPr sz="686">
                <a:solidFill>
                  <a:schemeClr val="accent2"/>
                </a:solidFill>
              </a:defRPr>
            </a:lvl1pPr>
          </a:lstStyle>
          <a:p>
            <a:fld id="{6917C22C-C5D7-4539-A137-217872CE6377}" type="slidenum">
              <a:rPr lang="en-US" smtClean="0"/>
              <a:pPr/>
              <a:t>‹#›</a:t>
            </a:fld>
            <a:endParaRPr lang="en-US"/>
          </a:p>
        </p:txBody>
      </p:sp>
    </p:spTree>
    <p:extLst>
      <p:ext uri="{BB962C8B-B14F-4D97-AF65-F5344CB8AC3E}">
        <p14:creationId xmlns:p14="http://schemas.microsoft.com/office/powerpoint/2010/main" val="2811296876"/>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 id="2147484052" r:id="rId30"/>
    <p:sldLayoutId id="2147484053" r:id="rId31"/>
    <p:sldLayoutId id="2147484054" r:id="rId32"/>
    <p:sldLayoutId id="2147484055" r:id="rId33"/>
  </p:sldLayoutIdLst>
  <p:transition>
    <p:fade/>
  </p:transition>
  <p:hf hdr="0" ftr="0" dt="0"/>
  <p:txStyles>
    <p:titleStyle>
      <a:lvl1pPr marL="0" indent="0" algn="l" defTabSz="498603" rtl="0" eaLnBrk="1" latinLnBrk="0" hangingPunct="1">
        <a:lnSpc>
          <a:spcPct val="90000"/>
        </a:lnSpc>
        <a:spcBef>
          <a:spcPts val="0"/>
        </a:spcBef>
        <a:spcAft>
          <a:spcPts val="0"/>
        </a:spcAft>
        <a:buFont typeface="Arial"/>
        <a:buNone/>
        <a:defRPr lang="en-US" sz="3529" b="1" kern="1200" cap="none" spc="-98" baseline="0" dirty="0">
          <a:gradFill>
            <a:gsLst>
              <a:gs pos="0">
                <a:schemeClr val="tx1"/>
              </a:gs>
              <a:gs pos="100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280118" indent="-280118" algn="l" defTabSz="498603" rtl="0" eaLnBrk="1" latinLnBrk="0" hangingPunct="1">
        <a:lnSpc>
          <a:spcPct val="114000"/>
        </a:lnSpc>
        <a:spcBef>
          <a:spcPct val="20000"/>
        </a:spcBef>
        <a:buClrTx/>
        <a:buFont typeface="Wingdings" panose="05000000000000000000" pitchFamily="2" charset="2"/>
        <a:buChar char="§"/>
        <a:defRPr lang="en-US" sz="1961" b="0" kern="1200" cap="none" spc="0" baseline="0" dirty="0">
          <a:solidFill>
            <a:schemeClr val="tx1"/>
          </a:solidFill>
          <a:latin typeface="Segoe UI" panose="020B0502040204020203" pitchFamily="34" charset="0"/>
          <a:ea typeface="+mn-ea"/>
          <a:cs typeface="Segoe UI" panose="020B0502040204020203" pitchFamily="34" charset="0"/>
        </a:defRPr>
      </a:lvl1pPr>
      <a:lvl2pPr marL="443519" indent="-280118" algn="l" defTabSz="498603" rtl="0" eaLnBrk="1" latinLnBrk="0" hangingPunct="1">
        <a:spcBef>
          <a:spcPct val="20000"/>
        </a:spcBef>
        <a:buClrTx/>
        <a:buFont typeface="Wingdings" panose="05000000000000000000" pitchFamily="2" charset="2"/>
        <a:buChar char="§"/>
        <a:defRPr sz="1961" kern="1200">
          <a:solidFill>
            <a:schemeClr val="tx1"/>
          </a:solidFill>
          <a:latin typeface="Segoe UI" panose="020B0502040204020203" pitchFamily="34" charset="0"/>
          <a:ea typeface="+mn-ea"/>
          <a:cs typeface="Segoe UI" panose="020B0502040204020203" pitchFamily="34" charset="0"/>
        </a:defRPr>
      </a:lvl2pPr>
      <a:lvl3pPr marL="606919" indent="-280118" algn="l" defTabSz="498603" rtl="0" eaLnBrk="1" latinLnBrk="0" hangingPunct="1">
        <a:spcBef>
          <a:spcPct val="20000"/>
        </a:spcBef>
        <a:buClrTx/>
        <a:buFont typeface="Wingdings" panose="05000000000000000000" pitchFamily="2" charset="2"/>
        <a:buChar char="§"/>
        <a:defRPr sz="1961" kern="1200" baseline="0">
          <a:solidFill>
            <a:schemeClr val="tx1"/>
          </a:solidFill>
          <a:latin typeface="Segoe UI" panose="020B0502040204020203" pitchFamily="34" charset="0"/>
          <a:ea typeface="+mn-ea"/>
          <a:cs typeface="Segoe UI" panose="020B0502040204020203" pitchFamily="34" charset="0"/>
        </a:defRPr>
      </a:lvl3pPr>
      <a:lvl4pPr marL="771879" indent="-280118" algn="l" defTabSz="498603" rtl="0" eaLnBrk="1" latinLnBrk="0" hangingPunct="1">
        <a:spcBef>
          <a:spcPct val="20000"/>
        </a:spcBef>
        <a:buClrTx/>
        <a:buFont typeface="Wingdings" panose="05000000000000000000" pitchFamily="2" charset="2"/>
        <a:buChar char="§"/>
        <a:defRPr sz="1961" kern="1200">
          <a:solidFill>
            <a:schemeClr val="tx1"/>
          </a:solidFill>
          <a:latin typeface="Segoe UI" panose="020B0502040204020203" pitchFamily="34" charset="0"/>
          <a:ea typeface="+mn-ea"/>
          <a:cs typeface="Segoe UI" panose="020B0502040204020203" pitchFamily="34" charset="0"/>
        </a:defRPr>
      </a:lvl4pPr>
      <a:lvl5pPr marL="1994410" indent="0" algn="l" defTabSz="498603" rtl="0" eaLnBrk="1" latinLnBrk="0" hangingPunct="1">
        <a:spcBef>
          <a:spcPct val="20000"/>
        </a:spcBef>
        <a:buFont typeface="Arial"/>
        <a:buNone/>
        <a:defRPr sz="1364" kern="1200">
          <a:solidFill>
            <a:schemeClr val="tx1"/>
          </a:solidFill>
          <a:latin typeface="+mn-lt"/>
          <a:ea typeface="+mn-ea"/>
          <a:cs typeface="+mn-cs"/>
        </a:defRPr>
      </a:lvl5pPr>
      <a:lvl6pPr marL="2742316" indent="-249301" algn="l" defTabSz="498603" rtl="0" eaLnBrk="1" latinLnBrk="0" hangingPunct="1">
        <a:spcBef>
          <a:spcPct val="20000"/>
        </a:spcBef>
        <a:buFont typeface="Arial"/>
        <a:buChar char="•"/>
        <a:defRPr sz="2181" kern="1200">
          <a:solidFill>
            <a:schemeClr val="tx1"/>
          </a:solidFill>
          <a:latin typeface="+mn-lt"/>
          <a:ea typeface="+mn-ea"/>
          <a:cs typeface="+mn-cs"/>
        </a:defRPr>
      </a:lvl6pPr>
      <a:lvl7pPr marL="3240917" indent="-249301" algn="l" defTabSz="498603" rtl="0" eaLnBrk="1" latinLnBrk="0" hangingPunct="1">
        <a:spcBef>
          <a:spcPct val="20000"/>
        </a:spcBef>
        <a:buFont typeface="Arial"/>
        <a:buChar char="•"/>
        <a:defRPr sz="2181" kern="1200">
          <a:solidFill>
            <a:schemeClr val="tx1"/>
          </a:solidFill>
          <a:latin typeface="+mn-lt"/>
          <a:ea typeface="+mn-ea"/>
          <a:cs typeface="+mn-cs"/>
        </a:defRPr>
      </a:lvl7pPr>
      <a:lvl8pPr marL="3739518" indent="-249301" algn="l" defTabSz="498603" rtl="0" eaLnBrk="1" latinLnBrk="0" hangingPunct="1">
        <a:spcBef>
          <a:spcPct val="20000"/>
        </a:spcBef>
        <a:buFont typeface="Arial"/>
        <a:buChar char="•"/>
        <a:defRPr sz="2181" kern="1200">
          <a:solidFill>
            <a:schemeClr val="tx1"/>
          </a:solidFill>
          <a:latin typeface="+mn-lt"/>
          <a:ea typeface="+mn-ea"/>
          <a:cs typeface="+mn-cs"/>
        </a:defRPr>
      </a:lvl8pPr>
      <a:lvl9pPr marL="4238121" indent="-249301" algn="l" defTabSz="498603" rtl="0" eaLnBrk="1" latinLnBrk="0" hangingPunct="1">
        <a:spcBef>
          <a:spcPct val="20000"/>
        </a:spcBef>
        <a:buFont typeface="Arial"/>
        <a:buChar char="•"/>
        <a:defRPr sz="2181" kern="1200">
          <a:solidFill>
            <a:schemeClr val="tx1"/>
          </a:solidFill>
          <a:latin typeface="+mn-lt"/>
          <a:ea typeface="+mn-ea"/>
          <a:cs typeface="+mn-cs"/>
        </a:defRPr>
      </a:lvl9pPr>
    </p:bodyStyle>
    <p:otherStyle>
      <a:defPPr>
        <a:defRPr lang="en-US"/>
      </a:defPPr>
      <a:lvl1pPr marL="0" algn="l" defTabSz="498603" rtl="0" eaLnBrk="1" latinLnBrk="0" hangingPunct="1">
        <a:defRPr sz="1977" kern="1200">
          <a:solidFill>
            <a:schemeClr val="tx1"/>
          </a:solidFill>
          <a:latin typeface="+mn-lt"/>
          <a:ea typeface="+mn-ea"/>
          <a:cs typeface="+mn-cs"/>
        </a:defRPr>
      </a:lvl1pPr>
      <a:lvl2pPr marL="498603" algn="l" defTabSz="498603" rtl="0" eaLnBrk="1" latinLnBrk="0" hangingPunct="1">
        <a:defRPr sz="1977" kern="1200">
          <a:solidFill>
            <a:schemeClr val="tx1"/>
          </a:solidFill>
          <a:latin typeface="+mn-lt"/>
          <a:ea typeface="+mn-ea"/>
          <a:cs typeface="+mn-cs"/>
        </a:defRPr>
      </a:lvl2pPr>
      <a:lvl3pPr marL="997205" algn="l" defTabSz="498603" rtl="0" eaLnBrk="1" latinLnBrk="0" hangingPunct="1">
        <a:defRPr sz="1977" kern="1200">
          <a:solidFill>
            <a:schemeClr val="tx1"/>
          </a:solidFill>
          <a:latin typeface="+mn-lt"/>
          <a:ea typeface="+mn-ea"/>
          <a:cs typeface="+mn-cs"/>
        </a:defRPr>
      </a:lvl3pPr>
      <a:lvl4pPr marL="1495807" algn="l" defTabSz="498603" rtl="0" eaLnBrk="1" latinLnBrk="0" hangingPunct="1">
        <a:defRPr sz="1977" kern="1200">
          <a:solidFill>
            <a:schemeClr val="tx1"/>
          </a:solidFill>
          <a:latin typeface="+mn-lt"/>
          <a:ea typeface="+mn-ea"/>
          <a:cs typeface="+mn-cs"/>
        </a:defRPr>
      </a:lvl4pPr>
      <a:lvl5pPr marL="1994410" algn="l" defTabSz="498603" rtl="0" eaLnBrk="1" latinLnBrk="0" hangingPunct="1">
        <a:defRPr sz="1977" kern="1200">
          <a:solidFill>
            <a:schemeClr val="tx1"/>
          </a:solidFill>
          <a:latin typeface="+mn-lt"/>
          <a:ea typeface="+mn-ea"/>
          <a:cs typeface="+mn-cs"/>
        </a:defRPr>
      </a:lvl5pPr>
      <a:lvl6pPr marL="2493013" algn="l" defTabSz="498603" rtl="0" eaLnBrk="1" latinLnBrk="0" hangingPunct="1">
        <a:defRPr sz="1977" kern="1200">
          <a:solidFill>
            <a:schemeClr val="tx1"/>
          </a:solidFill>
          <a:latin typeface="+mn-lt"/>
          <a:ea typeface="+mn-ea"/>
          <a:cs typeface="+mn-cs"/>
        </a:defRPr>
      </a:lvl6pPr>
      <a:lvl7pPr marL="2991616" algn="l" defTabSz="498603" rtl="0" eaLnBrk="1" latinLnBrk="0" hangingPunct="1">
        <a:defRPr sz="1977" kern="1200">
          <a:solidFill>
            <a:schemeClr val="tx1"/>
          </a:solidFill>
          <a:latin typeface="+mn-lt"/>
          <a:ea typeface="+mn-ea"/>
          <a:cs typeface="+mn-cs"/>
        </a:defRPr>
      </a:lvl7pPr>
      <a:lvl8pPr marL="3490220" algn="l" defTabSz="498603" rtl="0" eaLnBrk="1" latinLnBrk="0" hangingPunct="1">
        <a:defRPr sz="1977" kern="1200">
          <a:solidFill>
            <a:schemeClr val="tx1"/>
          </a:solidFill>
          <a:latin typeface="+mn-lt"/>
          <a:ea typeface="+mn-ea"/>
          <a:cs typeface="+mn-cs"/>
        </a:defRPr>
      </a:lvl8pPr>
      <a:lvl9pPr marL="3988821" algn="l" defTabSz="498603" rtl="0" eaLnBrk="1" latinLnBrk="0" hangingPunct="1">
        <a:defRPr sz="197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2203">
          <p15:clr>
            <a:srgbClr val="F26B43"/>
          </p15:clr>
        </p15:guide>
        <p15:guide id="5" pos="3917">
          <p15:clr>
            <a:srgbClr val="F26B43"/>
          </p15:clr>
        </p15:guide>
        <p15:guide id="7" orient="horz" pos="283">
          <p15:clr>
            <a:srgbClr val="F26B43"/>
          </p15:clr>
        </p15:guide>
        <p15:guide id="8" pos="7541">
          <p15:clr>
            <a:srgbClr val="F26B43"/>
          </p15:clr>
        </p15:guide>
        <p15:guide id="9" pos="288">
          <p15:clr>
            <a:srgbClr val="F26B43"/>
          </p15:clr>
        </p15:guide>
        <p15:guide id="10" orient="horz" pos="4112">
          <p15:clr>
            <a:srgbClr val="F26B43"/>
          </p15:clr>
        </p15:guide>
        <p15:guide id="11" orient="horz" pos="1147">
          <p15:clr>
            <a:srgbClr val="F26B43"/>
          </p15:clr>
        </p15:guide>
        <p15:guide id="12" pos="4064">
          <p15:clr>
            <a:srgbClr val="F26B43"/>
          </p15:clr>
        </p15:guide>
        <p15:guide id="13" pos="37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7" name="Group 36"/>
          <p:cNvGrpSpPr/>
          <p:nvPr userDrawn="1"/>
        </p:nvGrpSpPr>
        <p:grpSpPr>
          <a:xfrm>
            <a:off x="12370906" y="-217"/>
            <a:ext cx="935477" cy="5654618"/>
            <a:chOff x="12618967" y="-221"/>
            <a:chExt cx="954235" cy="5767186"/>
          </a:xfrm>
        </p:grpSpPr>
        <p:grpSp>
          <p:nvGrpSpPr>
            <p:cNvPr id="33" name="Group 32"/>
            <p:cNvGrpSpPr/>
            <p:nvPr userDrawn="1"/>
          </p:nvGrpSpPr>
          <p:grpSpPr>
            <a:xfrm rot="5400000">
              <a:off x="11580864" y="1044098"/>
              <a:ext cx="2705442" cy="629236"/>
              <a:chOff x="1584344" y="4543426"/>
              <a:chExt cx="2705442" cy="629236"/>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Dark Blue</a:t>
                </a:r>
              </a:p>
              <a:p>
                <a:pPr defTabSz="914102" fontAlgn="base">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R:0 G:32 B:80</a:t>
                </a:r>
              </a:p>
            </p:txBody>
          </p:sp>
          <p:sp>
            <p:nvSpPr>
              <p:cNvPr id="6" name="Rectangle 5"/>
              <p:cNvSpPr/>
              <p:nvPr userDrawn="1"/>
            </p:nvSpPr>
            <p:spPr bwMode="auto">
              <a:xfrm>
                <a:off x="2505456" y="4543427"/>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Green</a:t>
                </a:r>
              </a:p>
              <a:p>
                <a:pPr defTabSz="914102" fontAlgn="base">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R:16 G:124 B:16</a:t>
                </a:r>
              </a:p>
            </p:txBody>
          </p:sp>
          <p:sp>
            <p:nvSpPr>
              <p:cNvPr id="15" name="Rectangle 14"/>
              <p:cNvSpPr/>
              <p:nvPr userDrawn="1"/>
            </p:nvSpPr>
            <p:spPr bwMode="auto">
              <a:xfrm>
                <a:off x="3419856" y="4543426"/>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14644">
                          <a:srgbClr val="505050"/>
                        </a:gs>
                        <a:gs pos="42000">
                          <a:srgbClr val="505050"/>
                        </a:gs>
                      </a:gsLst>
                      <a:lin ang="5400000" scaled="0"/>
                    </a:gradFill>
                    <a:ea typeface="Segoe UI" pitchFamily="34" charset="0"/>
                    <a:cs typeface="Segoe UI" pitchFamily="34" charset="0"/>
                  </a:rPr>
                  <a:t>Light Green</a:t>
                </a:r>
              </a:p>
              <a:p>
                <a:pPr defTabSz="914102" fontAlgn="base">
                  <a:spcBef>
                    <a:spcPct val="0"/>
                  </a:spcBef>
                  <a:spcAft>
                    <a:spcPct val="0"/>
                  </a:spcAft>
                </a:pPr>
                <a:r>
                  <a:rPr lang="en-US" sz="490">
                    <a:gradFill>
                      <a:gsLst>
                        <a:gs pos="10042">
                          <a:srgbClr val="505050"/>
                        </a:gs>
                        <a:gs pos="39000">
                          <a:srgbClr val="505050"/>
                        </a:gs>
                      </a:gsLst>
                      <a:lin ang="5400000" scaled="0"/>
                    </a:gradFill>
                    <a:ea typeface="Segoe UI" pitchFamily="34" charset="0"/>
                    <a:cs typeface="Segoe UI" pitchFamily="34" charset="0"/>
                  </a:rPr>
                  <a:t>R:186 G:216 B:10</a:t>
                </a:r>
              </a:p>
            </p:txBody>
          </p:sp>
          <p:sp>
            <p:nvSpPr>
              <p:cNvPr id="16" name="Rectangle 15"/>
              <p:cNvSpPr/>
              <p:nvPr userDrawn="1"/>
            </p:nvSpPr>
            <p:spPr bwMode="auto">
              <a:xfrm>
                <a:off x="24987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Dark Gray</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R:80 G:80 B:80</a:t>
                </a:r>
              </a:p>
            </p:txBody>
          </p:sp>
          <p:sp>
            <p:nvSpPr>
              <p:cNvPr id="17" name="Rectangle 16"/>
              <p:cNvSpPr/>
              <p:nvPr userDrawn="1"/>
            </p:nvSpPr>
            <p:spPr bwMode="auto">
              <a:xfrm>
                <a:off x="3413144"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Light Gray</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R:115 G:115 B:115</a:t>
                </a:r>
              </a:p>
            </p:txBody>
          </p:sp>
          <p:sp>
            <p:nvSpPr>
              <p:cNvPr id="18" name="Rectangle 17"/>
              <p:cNvSpPr/>
              <p:nvPr userDrawn="1"/>
            </p:nvSpPr>
            <p:spPr bwMode="auto">
              <a:xfrm>
                <a:off x="1584344" y="4882896"/>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Blue</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R:0 G:120 B:215</a:t>
                </a:r>
              </a:p>
            </p:txBody>
          </p:sp>
        </p:grpSp>
        <p:grpSp>
          <p:nvGrpSpPr>
            <p:cNvPr id="32" name="Group 31"/>
            <p:cNvGrpSpPr/>
            <p:nvPr userDrawn="1"/>
          </p:nvGrpSpPr>
          <p:grpSpPr>
            <a:xfrm rot="5400000">
              <a:off x="11412325" y="4270556"/>
              <a:ext cx="2703052" cy="289766"/>
              <a:chOff x="4476564" y="4543426"/>
              <a:chExt cx="2703052" cy="289766"/>
            </a:xfrm>
          </p:grpSpPr>
          <p:sp>
            <p:nvSpPr>
              <p:cNvPr id="26" name="Rectangle 25"/>
              <p:cNvSpPr/>
              <p:nvPr userDrawn="1"/>
            </p:nvSpPr>
            <p:spPr bwMode="auto">
              <a:xfrm>
                <a:off x="5395286" y="4543426"/>
                <a:ext cx="869930" cy="28976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1674">
                          <a:srgbClr val="000000"/>
                        </a:gs>
                        <a:gs pos="46862">
                          <a:srgbClr val="505050">
                            <a:lumMod val="50000"/>
                          </a:srgbClr>
                        </a:gs>
                        <a:gs pos="7000">
                          <a:srgbClr val="505050">
                            <a:lumMod val="50000"/>
                          </a:srgbClr>
                        </a:gs>
                      </a:gsLst>
                      <a:lin ang="5400000" scaled="0"/>
                    </a:gradFill>
                    <a:ea typeface="Segoe UI" pitchFamily="34" charset="0"/>
                    <a:cs typeface="Segoe UI" pitchFamily="34" charset="0"/>
                  </a:rPr>
                  <a:t>Light Orange</a:t>
                </a:r>
              </a:p>
              <a:p>
                <a:pPr defTabSz="914102" fontAlgn="base">
                  <a:spcBef>
                    <a:spcPct val="0"/>
                  </a:spcBef>
                  <a:spcAft>
                    <a:spcPct val="0"/>
                  </a:spcAft>
                </a:pPr>
                <a:r>
                  <a:rPr lang="en-US" sz="490">
                    <a:gradFill>
                      <a:gsLst>
                        <a:gs pos="1674">
                          <a:srgbClr val="000000"/>
                        </a:gs>
                        <a:gs pos="46862">
                          <a:srgbClr val="505050">
                            <a:lumMod val="50000"/>
                          </a:srgbClr>
                        </a:gs>
                        <a:gs pos="7000">
                          <a:srgbClr val="505050">
                            <a:lumMod val="50000"/>
                          </a:srgbClr>
                        </a:gs>
                      </a:gsLst>
                      <a:lin ang="5400000" scaled="0"/>
                    </a:gradFill>
                    <a:ea typeface="Segoe UI" pitchFamily="34" charset="0"/>
                    <a:cs typeface="Segoe UI" pitchFamily="34" charset="0"/>
                  </a:rPr>
                  <a:t>R:255 G:140 B:0</a:t>
                </a:r>
              </a:p>
            </p:txBody>
          </p:sp>
          <p:sp>
            <p:nvSpPr>
              <p:cNvPr id="27" name="Rectangle 26"/>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Orange</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R:216 G:59 B:1</a:t>
                </a:r>
              </a:p>
            </p:txBody>
          </p:sp>
          <p:sp>
            <p:nvSpPr>
              <p:cNvPr id="28" name="Rectangle 27"/>
              <p:cNvSpPr/>
              <p:nvPr userDrawn="1"/>
            </p:nvSpPr>
            <p:spPr bwMode="auto">
              <a:xfrm>
                <a:off x="4476564" y="4543426"/>
                <a:ext cx="869930" cy="289766"/>
              </a:xfrm>
              <a:prstGeom prst="rect">
                <a:avLst/>
              </a:prstGeom>
              <a:solidFill>
                <a:srgbClr val="004B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a:gradFill>
                      <a:gsLst>
                        <a:gs pos="0">
                          <a:srgbClr val="FFFFFF"/>
                        </a:gs>
                        <a:gs pos="100000">
                          <a:srgbClr val="FFFFFF"/>
                        </a:gs>
                      </a:gsLst>
                      <a:lin ang="5400000" scaled="0"/>
                    </a:gradFill>
                    <a:ea typeface="Segoe UI" pitchFamily="34" charset="0"/>
                    <a:cs typeface="Segoe UI" pitchFamily="34" charset="0"/>
                  </a:rPr>
                  <a:t>Dark Green</a:t>
                </a:r>
              </a:p>
              <a:p>
                <a:pPr defTabSz="914102" fontAlgn="base">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R:0 G:75 B:28</a:t>
                </a:r>
              </a:p>
            </p:txBody>
          </p:sp>
        </p:grpSp>
        <p:sp>
          <p:nvSpPr>
            <p:cNvPr id="34" name="TextBox 33"/>
            <p:cNvSpPr txBox="1"/>
            <p:nvPr userDrawn="1"/>
          </p:nvSpPr>
          <p:spPr>
            <a:xfrm rot="5400000">
              <a:off x="12987813" y="258334"/>
              <a:ext cx="843944" cy="326834"/>
            </a:xfrm>
            <a:prstGeom prst="rect">
              <a:avLst/>
            </a:prstGeom>
            <a:noFill/>
          </p:spPr>
          <p:txBody>
            <a:bodyPr wrap="none" lIns="0" tIns="91440" rIns="182880" bIns="91440" rtlCol="0">
              <a:spAutoFit/>
            </a:bodyPr>
            <a:lstStyle/>
            <a:p>
              <a:pPr defTabSz="914367">
                <a:lnSpc>
                  <a:spcPct val="90000"/>
                </a:lnSpc>
                <a:spcAft>
                  <a:spcPts val="588"/>
                </a:spcAft>
              </a:pPr>
              <a:r>
                <a:rPr lang="en-US" sz="980">
                  <a:gradFill>
                    <a:gsLst>
                      <a:gs pos="2917">
                        <a:srgbClr val="505050"/>
                      </a:gs>
                      <a:gs pos="30000">
                        <a:srgbClr val="505050"/>
                      </a:gs>
                    </a:gsLst>
                    <a:lin ang="5400000" scaled="0"/>
                  </a:gradFill>
                </a:rPr>
                <a:t>Main colors</a:t>
              </a:r>
            </a:p>
          </p:txBody>
        </p:sp>
        <p:sp>
          <p:nvSpPr>
            <p:cNvPr id="35" name="TextBox 34"/>
            <p:cNvSpPr txBox="1"/>
            <p:nvPr userDrawn="1"/>
          </p:nvSpPr>
          <p:spPr>
            <a:xfrm rot="5400000">
              <a:off x="11746691" y="4228746"/>
              <a:ext cx="2647253" cy="326834"/>
            </a:xfrm>
            <a:prstGeom prst="rect">
              <a:avLst/>
            </a:prstGeom>
            <a:noFill/>
          </p:spPr>
          <p:txBody>
            <a:bodyPr wrap="none" lIns="0" tIns="91440" rIns="182880" bIns="91440" rtlCol="0">
              <a:spAutoFit/>
            </a:bodyPr>
            <a:lstStyle/>
            <a:p>
              <a:pPr defTabSz="914367">
                <a:lnSpc>
                  <a:spcPct val="90000"/>
                </a:lnSpc>
                <a:spcAft>
                  <a:spcPts val="588"/>
                </a:spcAft>
              </a:pPr>
              <a:r>
                <a:rPr lang="en-US" sz="980">
                  <a:gradFill>
                    <a:gsLst>
                      <a:gs pos="2917">
                        <a:srgbClr val="505050"/>
                      </a:gs>
                      <a:gs pos="30000">
                        <a:srgbClr val="505050"/>
                      </a:gs>
                    </a:gsLst>
                    <a:lin ang="5400000" scaled="0"/>
                  </a:gradFill>
                </a:rPr>
                <a:t>Secondary colors (use only when necessary)</a:t>
              </a:r>
            </a:p>
          </p:txBody>
        </p:sp>
      </p:grpSp>
    </p:spTree>
    <p:extLst>
      <p:ext uri="{BB962C8B-B14F-4D97-AF65-F5344CB8AC3E}">
        <p14:creationId xmlns:p14="http://schemas.microsoft.com/office/powerpoint/2010/main" val="467319223"/>
      </p:ext>
    </p:extLst>
  </p:cSld>
  <p:clrMap bg1="lt1" tx1="dk1" bg2="lt2" tx2="dk2" accent1="accent1" accent2="accent2" accent3="accent3" accent4="accent4" accent5="accent5" accent6="accent6" hlink="hlink" folHlink="folHlink"/>
  <p:sldLayoutIdLst>
    <p:sldLayoutId id="2147483672" r:id="rId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microsoft.com/en-us/learning/azure-fundamentals.aspx"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crosoft.com/en-us/learning/course.aspx?cid=AZ-103T0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microsoft.com/en-us/learning/course.aspx?cid=AZ-203T06" TargetMode="External"/><Relationship Id="rId3" Type="http://schemas.openxmlformats.org/officeDocument/2006/relationships/hyperlink" Target="https://www.microsoft.com/en-us/learning/course.aspx?cid=AZ-203T01" TargetMode="External"/><Relationship Id="rId7" Type="http://schemas.openxmlformats.org/officeDocument/2006/relationships/hyperlink" Target="https://www.microsoft.com/en-us/learning/course.aspx?cid=AZ-203T05"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microsoft.com/en-us/learning/course.aspx?cid=AZ-203T04" TargetMode="External"/><Relationship Id="rId5" Type="http://schemas.openxmlformats.org/officeDocument/2006/relationships/hyperlink" Target="https://www.microsoft.com/en-us/learning/course.aspx?cid=AZ-203T03" TargetMode="External"/><Relationship Id="rId4" Type="http://schemas.openxmlformats.org/officeDocument/2006/relationships/hyperlink" Target="https://www.microsoft.com/en-us/learning/course.aspx?cid=AZ-203T02" TargetMode="External"/><Relationship Id="rId9" Type="http://schemas.openxmlformats.org/officeDocument/2006/relationships/hyperlink" Target="https://www.microsoft.com/en-us/learning/exam-AZ-203.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microsoft.com/en-us/learning/course.aspx?cid=AZ-400T07" TargetMode="External"/><Relationship Id="rId3" Type="http://schemas.openxmlformats.org/officeDocument/2006/relationships/hyperlink" Target="https://www.microsoft.com/en-us/learning/course.aspx?cid=AZ-400T02" TargetMode="External"/><Relationship Id="rId7" Type="http://schemas.openxmlformats.org/officeDocument/2006/relationships/hyperlink" Target="https://www.microsoft.com/en-us/learning/course.aspx?cid=AZ-400T06" TargetMode="External"/><Relationship Id="rId2" Type="http://schemas.openxmlformats.org/officeDocument/2006/relationships/hyperlink" Target="https://www.microsoft.com/en-us/learning/course.aspx?cid=AZ-4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AZ-400T05" TargetMode="External"/><Relationship Id="rId5" Type="http://schemas.openxmlformats.org/officeDocument/2006/relationships/hyperlink" Target="https://www.microsoft.com/en-us/learning/course.aspx?cid=AZ-400T04" TargetMode="External"/><Relationship Id="rId4" Type="http://schemas.openxmlformats.org/officeDocument/2006/relationships/hyperlink" Target="https://www.microsoft.com/en-us/learning/course.aspx?cid=AZ-400T0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hyperlink" Target="https://www.microsoft.com/en-us/learning/course.aspx?cid=AZ-301T01" TargetMode="External"/><Relationship Id="rId3" Type="http://schemas.openxmlformats.org/officeDocument/2006/relationships/hyperlink" Target="https://www.microsoft.com/en-us/learning/course.aspx?cid=AZ-300T01" TargetMode="External"/><Relationship Id="rId7" Type="http://schemas.openxmlformats.org/officeDocument/2006/relationships/hyperlink" Target="https://www.microsoft.com/en-us/learning/course.aspx?cid=AZ-300T06"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microsoft.com/en-us/learning/course.aspx?cid=AZ-300T04" TargetMode="External"/><Relationship Id="rId11" Type="http://schemas.openxmlformats.org/officeDocument/2006/relationships/hyperlink" Target="https://www.microsoft.com/en-us/learning/course.aspx?cid=AZ-301T04" TargetMode="External"/><Relationship Id="rId5" Type="http://schemas.openxmlformats.org/officeDocument/2006/relationships/hyperlink" Target="https://www.microsoft.com/en-us/learning/course.aspx?cid=AZ-300T03" TargetMode="External"/><Relationship Id="rId10" Type="http://schemas.openxmlformats.org/officeDocument/2006/relationships/hyperlink" Target="https://www.microsoft.com/en-us/learning/course.aspx?cid=AZ-301T03" TargetMode="External"/><Relationship Id="rId4" Type="http://schemas.openxmlformats.org/officeDocument/2006/relationships/hyperlink" Target="https://www.microsoft.com/en-us/learning/course.aspx?cid=AZ-300T02" TargetMode="External"/><Relationship Id="rId9" Type="http://schemas.openxmlformats.org/officeDocument/2006/relationships/hyperlink" Target="https://www.microsoft.com/en-us/learning/course.aspx?cid=AZ-301T0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microsoft.com/en-us/learning/course.aspx?cid=AZ-500T00"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microsoft.com/en-us/learning/course.aspx?cid=DP-201T01" TargetMode="External"/><Relationship Id="rId2" Type="http://schemas.openxmlformats.org/officeDocument/2006/relationships/hyperlink" Target="https://www.microsoft.com/en-us/learning/course.aspx?cid=DP-200T01"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microsoft.com/en-us/learning/course.aspx?cid=AI-100T0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microsoft.com/en-us/learning/course.aspx?cid=MS-900T01"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www.microsoft.com/en-us/learning/course.aspx?cid=MD-101T02" TargetMode="External"/><Relationship Id="rId3" Type="http://schemas.openxmlformats.org/officeDocument/2006/relationships/hyperlink" Target="https://www.microsoft.com/en-us/learning/course.aspx?cid=MD-100T01" TargetMode="External"/><Relationship Id="rId7" Type="http://schemas.openxmlformats.org/officeDocument/2006/relationships/hyperlink" Target="https://www.microsoft.com/en-us/learning/course.aspx?cid=MD-101T01"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microsoft.com/en-us/learning/course.aspx?cid=MD-100T04" TargetMode="External"/><Relationship Id="rId5" Type="http://schemas.openxmlformats.org/officeDocument/2006/relationships/hyperlink" Target="https://www.microsoft.com/en-us/learning/course.aspx?cid=MD-100T03" TargetMode="External"/><Relationship Id="rId4" Type="http://schemas.openxmlformats.org/officeDocument/2006/relationships/hyperlink" Target="https://www.microsoft.com/en-us/learning/course.aspx?cid=MD-100T02" TargetMode="External"/><Relationship Id="rId9" Type="http://schemas.openxmlformats.org/officeDocument/2006/relationships/hyperlink" Target="https://www.microsoft.com/en-us/learning/course.aspx?cid=MD-101T0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s://www.microsoft.com/en-us/learning/course.aspx?cid=MS-301T02" TargetMode="External"/><Relationship Id="rId3" Type="http://schemas.openxmlformats.org/officeDocument/2006/relationships/hyperlink" Target="https://www.microsoft.com/en-us/learning/course.aspx?cid=MS-300T01" TargetMode="External"/><Relationship Id="rId7" Type="http://schemas.openxmlformats.org/officeDocument/2006/relationships/hyperlink" Target="https://www.microsoft.com/en-us/learning/course.aspx?cid=MS-301T01"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microsoft.com/en-us/learning/course.aspx?cid=MS-300T04" TargetMode="External"/><Relationship Id="rId5" Type="http://schemas.openxmlformats.org/officeDocument/2006/relationships/hyperlink" Target="https://www.microsoft.com/en-us/learning/course.aspx?cid=MS-300T03" TargetMode="External"/><Relationship Id="rId10" Type="http://schemas.openxmlformats.org/officeDocument/2006/relationships/hyperlink" Target="https://www.microsoft.com/en-us/learning/course.aspx?cid=MS-301T04" TargetMode="External"/><Relationship Id="rId4" Type="http://schemas.openxmlformats.org/officeDocument/2006/relationships/hyperlink" Target="https://www.microsoft.com/en-us/learning/course.aspx?cid=MS-300T02" TargetMode="External"/><Relationship Id="rId9" Type="http://schemas.openxmlformats.org/officeDocument/2006/relationships/hyperlink" Target="https://www.microsoft.com/en-us/learning/course.aspx?cid=MS-301T0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microsoft.com/en-us/learning/course.aspx?cid=MS-200T02" TargetMode="External"/><Relationship Id="rId2" Type="http://schemas.openxmlformats.org/officeDocument/2006/relationships/hyperlink" Target="https://www.microsoft.com/en-us/learning/course.aspx?cid=MS-2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S-201T02" TargetMode="External"/><Relationship Id="rId5" Type="http://schemas.openxmlformats.org/officeDocument/2006/relationships/hyperlink" Target="https://www.microsoft.com/en-us/learning/course.aspx?cid=MS-201T01" TargetMode="External"/><Relationship Id="rId4" Type="http://schemas.openxmlformats.org/officeDocument/2006/relationships/hyperlink" Target="https://www.microsoft.com/en-us/learning/course.aspx?cid=MS-200T0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microsoft.com/en-us/learning/course.aspx?cid=MS-500T02" TargetMode="External"/><Relationship Id="rId2" Type="http://schemas.openxmlformats.org/officeDocument/2006/relationships/hyperlink" Target="https://www.microsoft.com/en-us/learning/course.aspx?cid=MS-500T01" TargetMode="External"/><Relationship Id="rId1" Type="http://schemas.openxmlformats.org/officeDocument/2006/relationships/slideLayout" Target="../slideLayouts/slideLayout6.xml"/><Relationship Id="rId5" Type="http://schemas.openxmlformats.org/officeDocument/2006/relationships/hyperlink" Target="https://www.microsoft.com/en-us/learning/course.aspx?cid=MS-500T04" TargetMode="External"/><Relationship Id="rId4" Type="http://schemas.openxmlformats.org/officeDocument/2006/relationships/hyperlink" Target="https://www.microsoft.com/en-us/learning/course.aspx?cid=MS-500T0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s://www.microsoft.com/en-us/learning/course.aspx?cid=MS-101T03" TargetMode="External"/><Relationship Id="rId3" Type="http://schemas.openxmlformats.org/officeDocument/2006/relationships/hyperlink" Target="https://www.microsoft.com/en-us/learning/course.aspx?cid=MS-100T01" TargetMode="External"/><Relationship Id="rId7" Type="http://schemas.openxmlformats.org/officeDocument/2006/relationships/hyperlink" Target="https://www.microsoft.com/en-us/learning/course.aspx?cid=MS-101T02"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microsoft.com/en-us/learning/course.aspx?cid=MS-101T01" TargetMode="External"/><Relationship Id="rId5" Type="http://schemas.openxmlformats.org/officeDocument/2006/relationships/hyperlink" Target="https://www.microsoft.com/en-us/learning/course.aspx?cid=MS-100T03" TargetMode="External"/><Relationship Id="rId4" Type="http://schemas.openxmlformats.org/officeDocument/2006/relationships/hyperlink" Target="https://www.microsoft.com/en-us/learning/course.aspx?cid=MS-100T02"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microsoft.com/en-us/learning/course.aspx?cid=MB-900T0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microsoft.com/en-us/learning/course.aspx?cid=MB-200T02" TargetMode="External"/><Relationship Id="rId2" Type="http://schemas.openxmlformats.org/officeDocument/2006/relationships/hyperlink" Target="https://www.microsoft.com/en-us/learning/course.aspx?cid=MB-2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B-210T01" TargetMode="External"/><Relationship Id="rId5" Type="http://schemas.openxmlformats.org/officeDocument/2006/relationships/hyperlink" Target="https://www.microsoft.com/en-us/learning/course.aspx?cid=MB-200T04" TargetMode="External"/><Relationship Id="rId4" Type="http://schemas.openxmlformats.org/officeDocument/2006/relationships/hyperlink" Target="https://www.microsoft.com/en-us/learning/course.aspx?cid=MB-200T0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microsoft.com/en-us/learning/course.aspx?cid=MB-200T02" TargetMode="External"/><Relationship Id="rId7" Type="http://schemas.openxmlformats.org/officeDocument/2006/relationships/hyperlink" Target="https://www.microsoft.com/en-us/learning/course.aspx?cid=MB-220T02" TargetMode="External"/><Relationship Id="rId2" Type="http://schemas.openxmlformats.org/officeDocument/2006/relationships/hyperlink" Target="https://www.microsoft.com/en-us/learning/course.aspx?cid=MB-2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B-220T01" TargetMode="External"/><Relationship Id="rId5" Type="http://schemas.openxmlformats.org/officeDocument/2006/relationships/hyperlink" Target="https://www.microsoft.com/en-us/learning/course.aspx?cid=MB-200T04" TargetMode="External"/><Relationship Id="rId4" Type="http://schemas.openxmlformats.org/officeDocument/2006/relationships/hyperlink" Target="https://www.microsoft.com/en-us/learning/course.aspx?cid=MB-200T03"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microsoft.com/en-us/learning/course.aspx?cid=MB-200T02" TargetMode="External"/><Relationship Id="rId2" Type="http://schemas.openxmlformats.org/officeDocument/2006/relationships/hyperlink" Target="https://www.microsoft.com/en-us/learning/course.aspx?cid=MB-2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B-230T01" TargetMode="External"/><Relationship Id="rId5" Type="http://schemas.openxmlformats.org/officeDocument/2006/relationships/hyperlink" Target="https://www.microsoft.com/en-us/learning/course.aspx?cid=MB-200T04" TargetMode="External"/><Relationship Id="rId4" Type="http://schemas.openxmlformats.org/officeDocument/2006/relationships/hyperlink" Target="https://www.microsoft.com/en-us/learning/course.aspx?cid=MB-200T03"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microsoft.com/en-us/learning/course.aspx?cid=MB-240T03" TargetMode="External"/><Relationship Id="rId3" Type="http://schemas.openxmlformats.org/officeDocument/2006/relationships/hyperlink" Target="https://www.microsoft.com/en-us/learning/course.aspx?cid=MB-200T02" TargetMode="External"/><Relationship Id="rId7" Type="http://schemas.openxmlformats.org/officeDocument/2006/relationships/hyperlink" Target="https://www.microsoft.com/en-us/learning/course.aspx?cid=MB-240T02" TargetMode="External"/><Relationship Id="rId2" Type="http://schemas.openxmlformats.org/officeDocument/2006/relationships/hyperlink" Target="https://www.microsoft.com/en-us/learning/course.aspx?cid=MB-2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B-240T01" TargetMode="External"/><Relationship Id="rId5" Type="http://schemas.openxmlformats.org/officeDocument/2006/relationships/hyperlink" Target="https://www.microsoft.com/en-us/learning/course.aspx?cid=MB-200T04" TargetMode="External"/><Relationship Id="rId4" Type="http://schemas.openxmlformats.org/officeDocument/2006/relationships/hyperlink" Target="https://www.microsoft.com/en-us/learning/course.aspx?cid=MB-200T03"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hyperlink" Target="https://www.microsoft.com/en-us/learning/course.aspx?cid=MB-310T03" TargetMode="External"/><Relationship Id="rId3" Type="http://schemas.openxmlformats.org/officeDocument/2006/relationships/hyperlink" Target="https://www.microsoft.com/en-us/learning/course.aspx?cid=MB-300T01" TargetMode="External"/><Relationship Id="rId7" Type="http://schemas.openxmlformats.org/officeDocument/2006/relationships/hyperlink" Target="https://www.microsoft.com/en-us/learning/course.aspx?cid=MB-310T02"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microsoft.com/en-us/learning/course.aspx?cid=MB-310T01" TargetMode="External"/><Relationship Id="rId5" Type="http://schemas.openxmlformats.org/officeDocument/2006/relationships/hyperlink" Target="https://www.microsoft.com/en-us/learning/course.aspx?cid=MB-300T03" TargetMode="External"/><Relationship Id="rId4" Type="http://schemas.openxmlformats.org/officeDocument/2006/relationships/hyperlink" Target="https://www.microsoft.com/en-us/learning/course.aspx?cid=MB-300T0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microsoft.com/en-us/learning/course.aspx?cid=MB-300T02" TargetMode="External"/><Relationship Id="rId7" Type="http://schemas.openxmlformats.org/officeDocument/2006/relationships/hyperlink" Target="https://www.microsoft.com/en-us/learning/course.aspx?cid=MB-320T03" TargetMode="External"/><Relationship Id="rId2" Type="http://schemas.openxmlformats.org/officeDocument/2006/relationships/hyperlink" Target="https://www.microsoft.com/en-us/learning/course.aspx?cid=MB-3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B-320T02" TargetMode="External"/><Relationship Id="rId5" Type="http://schemas.openxmlformats.org/officeDocument/2006/relationships/hyperlink" Target="https://www.microsoft.com/en-us/learning/course.aspx?cid=MB-320T01" TargetMode="External"/><Relationship Id="rId4" Type="http://schemas.openxmlformats.org/officeDocument/2006/relationships/hyperlink" Target="https://www.microsoft.com/en-us/learning/course.aspx?cid=MB-300T03"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microsoft.com/en-us/learning/course.aspx?cid=MB-300T02" TargetMode="External"/><Relationship Id="rId7" Type="http://schemas.openxmlformats.org/officeDocument/2006/relationships/hyperlink" Target="https://www.microsoft.com/en-us/learning/course.aspx?cid=MB-330T03" TargetMode="External"/><Relationship Id="rId2" Type="http://schemas.openxmlformats.org/officeDocument/2006/relationships/hyperlink" Target="https://www.microsoft.com/en-us/learning/course.aspx?cid=MB-300T01" TargetMode="External"/><Relationship Id="rId1" Type="http://schemas.openxmlformats.org/officeDocument/2006/relationships/slideLayout" Target="../slideLayouts/slideLayout6.xml"/><Relationship Id="rId6" Type="http://schemas.openxmlformats.org/officeDocument/2006/relationships/hyperlink" Target="https://www.microsoft.com/en-us/learning/course.aspx?cid=MB-330T02" TargetMode="External"/><Relationship Id="rId5" Type="http://schemas.openxmlformats.org/officeDocument/2006/relationships/hyperlink" Target="https://www.microsoft.com/en-us/learning/course.aspx?cid=MB-330T01" TargetMode="External"/><Relationship Id="rId4" Type="http://schemas.openxmlformats.org/officeDocument/2006/relationships/hyperlink" Target="https://www.microsoft.com/en-us/learning/course.aspx?cid=MB-300T03"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414E9-4F6B-44CC-A947-E948272121AC}"/>
              </a:ext>
              <a:ext uri="{C183D7F6-B498-43B3-948B-1728B52AA6E4}">
                <adec:decorative xmlns:adec="http://schemas.microsoft.com/office/drawing/2017/decorative" val="1"/>
              </a:ext>
            </a:extLst>
          </p:cNvPr>
          <p:cNvSpPr>
            <a:spLocks noGrp="1"/>
          </p:cNvSpPr>
          <p:nvPr>
            <p:ph type="title"/>
          </p:nvPr>
        </p:nvSpPr>
        <p:spPr>
          <a:xfrm>
            <a:off x="609982" y="1566452"/>
            <a:ext cx="6827564" cy="3725096"/>
          </a:xfrm>
        </p:spPr>
        <p:txBody>
          <a:bodyPr/>
          <a:lstStyle/>
          <a:p>
            <a:r>
              <a:rPr lang="en-US" sz="5400" dirty="0"/>
              <a:t>Microsoft Training </a:t>
            </a:r>
            <a:br>
              <a:rPr lang="en-US" sz="5400" dirty="0"/>
            </a:br>
            <a:r>
              <a:rPr lang="en-US" sz="5400" dirty="0"/>
              <a:t>&amp; Certification</a:t>
            </a:r>
          </a:p>
        </p:txBody>
      </p:sp>
      <p:grpSp>
        <p:nvGrpSpPr>
          <p:cNvPr id="13" name="Group 12">
            <a:extLst>
              <a:ext uri="{FF2B5EF4-FFF2-40B4-BE49-F238E27FC236}">
                <a16:creationId xmlns:a16="http://schemas.microsoft.com/office/drawing/2014/main" id="{00056179-D5A5-44F0-89AC-D7B98E20BCDB}"/>
              </a:ext>
              <a:ext uri="{C183D7F6-B498-43B3-948B-1728B52AA6E4}">
                <adec:decorative xmlns:adec="http://schemas.microsoft.com/office/drawing/2017/decorative" val="1"/>
              </a:ext>
            </a:extLst>
          </p:cNvPr>
          <p:cNvGrpSpPr/>
          <p:nvPr/>
        </p:nvGrpSpPr>
        <p:grpSpPr>
          <a:xfrm>
            <a:off x="6979354" y="2406191"/>
            <a:ext cx="647054" cy="647053"/>
            <a:chOff x="7030787" y="1948853"/>
            <a:chExt cx="813517" cy="813516"/>
          </a:xfrm>
        </p:grpSpPr>
        <p:sp>
          <p:nvSpPr>
            <p:cNvPr id="73" name="Oval 72">
              <a:extLst>
                <a:ext uri="{FF2B5EF4-FFF2-40B4-BE49-F238E27FC236}">
                  <a16:creationId xmlns:a16="http://schemas.microsoft.com/office/drawing/2014/main" id="{EA4354C8-9B5A-496B-88E2-EDA3EB548230}"/>
                </a:ext>
              </a:extLst>
            </p:cNvPr>
            <p:cNvSpPr/>
            <p:nvPr/>
          </p:nvSpPr>
          <p:spPr bwMode="auto">
            <a:xfrm>
              <a:off x="7030787" y="1948853"/>
              <a:ext cx="813517" cy="813516"/>
            </a:xfrm>
            <a:prstGeom prst="ellipse">
              <a:avLst/>
            </a:prstGeom>
            <a:solidFill>
              <a:schemeClr val="tx1"/>
            </a:solidFill>
            <a:ln w="34925" cap="flat">
              <a:noFill/>
              <a:prstDash val="solid"/>
              <a:miter/>
            </a:ln>
            <a:effectLst>
              <a:outerShdw blurRad="3175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en-US" sz="800">
                <a:gradFill>
                  <a:gsLst>
                    <a:gs pos="0">
                      <a:srgbClr val="505050"/>
                    </a:gs>
                    <a:gs pos="100000">
                      <a:srgbClr val="505050"/>
                    </a:gs>
                  </a:gsLst>
                </a:gradFill>
                <a:latin typeface="Segoe UI"/>
              </a:endParaRPr>
            </a:p>
          </p:txBody>
        </p:sp>
        <p:pic>
          <p:nvPicPr>
            <p:cNvPr id="28" name="Graphic 27">
              <a:extLst>
                <a:ext uri="{FF2B5EF4-FFF2-40B4-BE49-F238E27FC236}">
                  <a16:creationId xmlns:a16="http://schemas.microsoft.com/office/drawing/2014/main" id="{17680D71-140D-4511-A09C-E180044075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2444" y="2170371"/>
              <a:ext cx="610203" cy="370480"/>
            </a:xfrm>
            <a:prstGeom prst="rect">
              <a:avLst/>
            </a:prstGeom>
          </p:spPr>
        </p:pic>
      </p:grpSp>
      <p:cxnSp>
        <p:nvCxnSpPr>
          <p:cNvPr id="20" name="Straight Connector 19">
            <a:extLst>
              <a:ext uri="{FF2B5EF4-FFF2-40B4-BE49-F238E27FC236}">
                <a16:creationId xmlns:a16="http://schemas.microsoft.com/office/drawing/2014/main" id="{4DC5185F-9017-4437-A412-C5BA59294515}"/>
              </a:ext>
              <a:ext uri="{C183D7F6-B498-43B3-948B-1728B52AA6E4}">
                <adec:decorative xmlns:adec="http://schemas.microsoft.com/office/drawing/2017/decorative" val="1"/>
              </a:ext>
            </a:extLst>
          </p:cNvPr>
          <p:cNvCxnSpPr>
            <a:cxnSpLocks/>
            <a:endCxn id="28" idx="3"/>
          </p:cNvCxnSpPr>
          <p:nvPr/>
        </p:nvCxnSpPr>
        <p:spPr>
          <a:xfrm flipH="1" flipV="1">
            <a:off x="7545552" y="2729718"/>
            <a:ext cx="702454" cy="270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FC59272-0E1C-4B02-A1D4-51A2C5381273}"/>
              </a:ext>
              <a:ext uri="{C183D7F6-B498-43B3-948B-1728B52AA6E4}">
                <adec:decorative xmlns:adec="http://schemas.microsoft.com/office/drawing/2017/decorative" val="1"/>
              </a:ext>
            </a:extLst>
          </p:cNvPr>
          <p:cNvCxnSpPr>
            <a:cxnSpLocks/>
            <a:endCxn id="33" idx="32"/>
          </p:cNvCxnSpPr>
          <p:nvPr/>
        </p:nvCxnSpPr>
        <p:spPr>
          <a:xfrm flipH="1" flipV="1">
            <a:off x="8198727" y="2211303"/>
            <a:ext cx="333144" cy="701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D81A1C5-F160-46F6-A505-A167B580BA65}"/>
              </a:ext>
              <a:ext uri="{C183D7F6-B498-43B3-948B-1728B52AA6E4}">
                <adec:decorative xmlns:adec="http://schemas.microsoft.com/office/drawing/2017/decorative" val="1"/>
              </a:ext>
            </a:extLst>
          </p:cNvPr>
          <p:cNvCxnSpPr>
            <a:cxnSpLocks/>
          </p:cNvCxnSpPr>
          <p:nvPr/>
        </p:nvCxnSpPr>
        <p:spPr>
          <a:xfrm flipV="1">
            <a:off x="9100382" y="2048043"/>
            <a:ext cx="314555" cy="864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4A43F60-8454-4260-BEDF-2F757FCEA287}"/>
              </a:ext>
              <a:ext uri="{C183D7F6-B498-43B3-948B-1728B52AA6E4}">
                <adec:decorative xmlns:adec="http://schemas.microsoft.com/office/drawing/2017/decorative" val="1"/>
              </a:ext>
            </a:extLst>
          </p:cNvPr>
          <p:cNvCxnSpPr>
            <a:cxnSpLocks/>
            <a:endCxn id="52" idx="2"/>
          </p:cNvCxnSpPr>
          <p:nvPr/>
        </p:nvCxnSpPr>
        <p:spPr>
          <a:xfrm flipV="1">
            <a:off x="9585886" y="2755736"/>
            <a:ext cx="768344" cy="196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aphic 1">
            <a:extLst>
              <a:ext uri="{FF2B5EF4-FFF2-40B4-BE49-F238E27FC236}">
                <a16:creationId xmlns:a16="http://schemas.microsoft.com/office/drawing/2014/main" id="{F3A63D50-DEB7-4F90-9FF7-165A5A7F12CA}"/>
              </a:ext>
              <a:ext uri="{C183D7F6-B498-43B3-948B-1728B52AA6E4}">
                <adec:decorative xmlns:adec="http://schemas.microsoft.com/office/drawing/2017/decorative" val="1"/>
              </a:ext>
            </a:extLst>
          </p:cNvPr>
          <p:cNvGrpSpPr/>
          <p:nvPr/>
        </p:nvGrpSpPr>
        <p:grpSpPr>
          <a:xfrm>
            <a:off x="8020591" y="2854840"/>
            <a:ext cx="1691312" cy="1913123"/>
            <a:chOff x="5988281" y="3543361"/>
            <a:chExt cx="1691312" cy="1913123"/>
          </a:xfrm>
        </p:grpSpPr>
        <p:sp>
          <p:nvSpPr>
            <p:cNvPr id="7" name="Freeform: Shape 6">
              <a:extLst>
                <a:ext uri="{FF2B5EF4-FFF2-40B4-BE49-F238E27FC236}">
                  <a16:creationId xmlns:a16="http://schemas.microsoft.com/office/drawing/2014/main" id="{8DA6A6E6-FE62-4CFF-8B10-FC3B8DE5578D}"/>
                </a:ext>
              </a:extLst>
            </p:cNvPr>
            <p:cNvSpPr/>
            <p:nvPr/>
          </p:nvSpPr>
          <p:spPr>
            <a:xfrm>
              <a:off x="5988281" y="3543361"/>
              <a:ext cx="1691312" cy="1913123"/>
            </a:xfrm>
            <a:custGeom>
              <a:avLst/>
              <a:gdLst>
                <a:gd name="connsiteX0" fmla="*/ 15076 w 1691312"/>
                <a:gd name="connsiteY0" fmla="*/ 15076 h 1913123"/>
                <a:gd name="connsiteX1" fmla="*/ 15076 w 1691312"/>
                <a:gd name="connsiteY1" fmla="*/ 1904632 h 1913123"/>
                <a:gd name="connsiteX2" fmla="*/ 1684208 w 1691312"/>
                <a:gd name="connsiteY2" fmla="*/ 1904632 h 1913123"/>
                <a:gd name="connsiteX3" fmla="*/ 1684208 w 1691312"/>
                <a:gd name="connsiteY3" fmla="*/ 15076 h 1913123"/>
                <a:gd name="connsiteX4" fmla="*/ 15076 w 1691312"/>
                <a:gd name="connsiteY4" fmla="*/ 15076 h 1913123"/>
                <a:gd name="connsiteX5" fmla="*/ 730418 w 1691312"/>
                <a:gd name="connsiteY5" fmla="*/ 1664799 h 1913123"/>
                <a:gd name="connsiteX6" fmla="*/ 256296 w 1691312"/>
                <a:gd name="connsiteY6" fmla="*/ 1664799 h 1913123"/>
                <a:gd name="connsiteX7" fmla="*/ 256296 w 1691312"/>
                <a:gd name="connsiteY7" fmla="*/ 1549734 h 1913123"/>
                <a:gd name="connsiteX8" fmla="*/ 730418 w 1691312"/>
                <a:gd name="connsiteY8" fmla="*/ 1549734 h 1913123"/>
                <a:gd name="connsiteX9" fmla="*/ 730418 w 1691312"/>
                <a:gd name="connsiteY9" fmla="*/ 1664799 h 1913123"/>
                <a:gd name="connsiteX10" fmla="*/ 730418 w 1691312"/>
                <a:gd name="connsiteY10" fmla="*/ 1429124 h 1913123"/>
                <a:gd name="connsiteX11" fmla="*/ 256296 w 1691312"/>
                <a:gd name="connsiteY11" fmla="*/ 1429124 h 1913123"/>
                <a:gd name="connsiteX12" fmla="*/ 256296 w 1691312"/>
                <a:gd name="connsiteY12" fmla="*/ 1308514 h 1913123"/>
                <a:gd name="connsiteX13" fmla="*/ 730418 w 1691312"/>
                <a:gd name="connsiteY13" fmla="*/ 1308514 h 1913123"/>
                <a:gd name="connsiteX14" fmla="*/ 730418 w 1691312"/>
                <a:gd name="connsiteY14" fmla="*/ 1429124 h 1913123"/>
                <a:gd name="connsiteX15" fmla="*/ 730418 w 1691312"/>
                <a:gd name="connsiteY15" fmla="*/ 1193449 h 1913123"/>
                <a:gd name="connsiteX16" fmla="*/ 256296 w 1691312"/>
                <a:gd name="connsiteY16" fmla="*/ 1193449 h 1913123"/>
                <a:gd name="connsiteX17" fmla="*/ 256296 w 1691312"/>
                <a:gd name="connsiteY17" fmla="*/ 1072840 h 1913123"/>
                <a:gd name="connsiteX18" fmla="*/ 730418 w 1691312"/>
                <a:gd name="connsiteY18" fmla="*/ 1072840 h 1913123"/>
                <a:gd name="connsiteX19" fmla="*/ 730418 w 1691312"/>
                <a:gd name="connsiteY19" fmla="*/ 1193449 h 1913123"/>
                <a:gd name="connsiteX20" fmla="*/ 1447147 w 1691312"/>
                <a:gd name="connsiteY20" fmla="*/ 855187 h 1913123"/>
                <a:gd name="connsiteX21" fmla="*/ 256296 w 1691312"/>
                <a:gd name="connsiteY21" fmla="*/ 855187 h 1913123"/>
                <a:gd name="connsiteX22" fmla="*/ 256296 w 1691312"/>
                <a:gd name="connsiteY22" fmla="*/ 740122 h 1913123"/>
                <a:gd name="connsiteX23" fmla="*/ 1445760 w 1691312"/>
                <a:gd name="connsiteY23" fmla="*/ 740122 h 1913123"/>
                <a:gd name="connsiteX24" fmla="*/ 1445760 w 1691312"/>
                <a:gd name="connsiteY24" fmla="*/ 855187 h 1913123"/>
                <a:gd name="connsiteX25" fmla="*/ 1447147 w 1691312"/>
                <a:gd name="connsiteY25" fmla="*/ 597331 h 1913123"/>
                <a:gd name="connsiteX26" fmla="*/ 256296 w 1691312"/>
                <a:gd name="connsiteY26" fmla="*/ 597331 h 1913123"/>
                <a:gd name="connsiteX27" fmla="*/ 256296 w 1691312"/>
                <a:gd name="connsiteY27" fmla="*/ 476721 h 1913123"/>
                <a:gd name="connsiteX28" fmla="*/ 1445760 w 1691312"/>
                <a:gd name="connsiteY28" fmla="*/ 476721 h 1913123"/>
                <a:gd name="connsiteX29" fmla="*/ 1445760 w 1691312"/>
                <a:gd name="connsiteY29" fmla="*/ 597331 h 1913123"/>
                <a:gd name="connsiteX30" fmla="*/ 1447147 w 1691312"/>
                <a:gd name="connsiteY30" fmla="*/ 365816 h 1913123"/>
                <a:gd name="connsiteX31" fmla="*/ 256296 w 1691312"/>
                <a:gd name="connsiteY31" fmla="*/ 365816 h 1913123"/>
                <a:gd name="connsiteX32" fmla="*/ 256296 w 1691312"/>
                <a:gd name="connsiteY32" fmla="*/ 245206 h 1913123"/>
                <a:gd name="connsiteX33" fmla="*/ 1445760 w 1691312"/>
                <a:gd name="connsiteY33" fmla="*/ 245206 h 1913123"/>
                <a:gd name="connsiteX34" fmla="*/ 1445760 w 1691312"/>
                <a:gd name="connsiteY34" fmla="*/ 365816 h 19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1312" h="1913123">
                  <a:moveTo>
                    <a:pt x="15076" y="15076"/>
                  </a:moveTo>
                  <a:lnTo>
                    <a:pt x="15076" y="1904632"/>
                  </a:lnTo>
                  <a:lnTo>
                    <a:pt x="1684208" y="1904632"/>
                  </a:lnTo>
                  <a:lnTo>
                    <a:pt x="1684208" y="15076"/>
                  </a:lnTo>
                  <a:lnTo>
                    <a:pt x="15076" y="15076"/>
                  </a:lnTo>
                  <a:close/>
                  <a:moveTo>
                    <a:pt x="730418" y="1664799"/>
                  </a:moveTo>
                  <a:lnTo>
                    <a:pt x="256296" y="1664799"/>
                  </a:lnTo>
                  <a:lnTo>
                    <a:pt x="256296" y="1549734"/>
                  </a:lnTo>
                  <a:lnTo>
                    <a:pt x="730418" y="1549734"/>
                  </a:lnTo>
                  <a:lnTo>
                    <a:pt x="730418" y="1664799"/>
                  </a:lnTo>
                  <a:close/>
                  <a:moveTo>
                    <a:pt x="730418" y="1429124"/>
                  </a:moveTo>
                  <a:lnTo>
                    <a:pt x="256296" y="1429124"/>
                  </a:lnTo>
                  <a:lnTo>
                    <a:pt x="256296" y="1308514"/>
                  </a:lnTo>
                  <a:lnTo>
                    <a:pt x="730418" y="1308514"/>
                  </a:lnTo>
                  <a:lnTo>
                    <a:pt x="730418" y="1429124"/>
                  </a:lnTo>
                  <a:close/>
                  <a:moveTo>
                    <a:pt x="730418" y="1193449"/>
                  </a:moveTo>
                  <a:lnTo>
                    <a:pt x="256296" y="1193449"/>
                  </a:lnTo>
                  <a:lnTo>
                    <a:pt x="256296" y="1072840"/>
                  </a:lnTo>
                  <a:lnTo>
                    <a:pt x="730418" y="1072840"/>
                  </a:lnTo>
                  <a:lnTo>
                    <a:pt x="730418" y="1193449"/>
                  </a:lnTo>
                  <a:close/>
                  <a:moveTo>
                    <a:pt x="1447147" y="855187"/>
                  </a:moveTo>
                  <a:lnTo>
                    <a:pt x="256296" y="855187"/>
                  </a:lnTo>
                  <a:lnTo>
                    <a:pt x="256296" y="740122"/>
                  </a:lnTo>
                  <a:lnTo>
                    <a:pt x="1445760" y="740122"/>
                  </a:lnTo>
                  <a:lnTo>
                    <a:pt x="1445760" y="855187"/>
                  </a:lnTo>
                  <a:close/>
                  <a:moveTo>
                    <a:pt x="1447147" y="597331"/>
                  </a:moveTo>
                  <a:lnTo>
                    <a:pt x="256296" y="597331"/>
                  </a:lnTo>
                  <a:lnTo>
                    <a:pt x="256296" y="476721"/>
                  </a:lnTo>
                  <a:lnTo>
                    <a:pt x="1445760" y="476721"/>
                  </a:lnTo>
                  <a:lnTo>
                    <a:pt x="1445760" y="597331"/>
                  </a:lnTo>
                  <a:close/>
                  <a:moveTo>
                    <a:pt x="1447147" y="365816"/>
                  </a:moveTo>
                  <a:lnTo>
                    <a:pt x="256296" y="365816"/>
                  </a:lnTo>
                  <a:lnTo>
                    <a:pt x="256296" y="245206"/>
                  </a:lnTo>
                  <a:lnTo>
                    <a:pt x="1445760" y="245206"/>
                  </a:lnTo>
                  <a:lnTo>
                    <a:pt x="1445760" y="365816"/>
                  </a:lnTo>
                  <a:close/>
                </a:path>
              </a:pathLst>
            </a:custGeom>
            <a:solidFill>
              <a:schemeClr val="tx2"/>
            </a:solidFill>
            <a:ln w="1381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90B9F1D-606E-495B-B3D2-61CFD6F51799}"/>
                </a:ext>
              </a:extLst>
            </p:cNvPr>
            <p:cNvSpPr/>
            <p:nvPr/>
          </p:nvSpPr>
          <p:spPr>
            <a:xfrm>
              <a:off x="7072904" y="4989814"/>
              <a:ext cx="235675" cy="207948"/>
            </a:xfrm>
            <a:custGeom>
              <a:avLst/>
              <a:gdLst>
                <a:gd name="connsiteX0" fmla="*/ 175370 w 235674"/>
                <a:gd name="connsiteY0" fmla="*/ 36738 h 207948"/>
                <a:gd name="connsiteX1" fmla="*/ 175370 w 235674"/>
                <a:gd name="connsiteY1" fmla="*/ 36738 h 207948"/>
                <a:gd name="connsiteX2" fmla="*/ 119917 w 235674"/>
                <a:gd name="connsiteY2" fmla="*/ 47828 h 207948"/>
                <a:gd name="connsiteX3" fmla="*/ 64464 w 235674"/>
                <a:gd name="connsiteY3" fmla="*/ 36738 h 207948"/>
                <a:gd name="connsiteX4" fmla="*/ 25647 w 235674"/>
                <a:gd name="connsiteY4" fmla="*/ 11784 h 207948"/>
                <a:gd name="connsiteX5" fmla="*/ 10397 w 235674"/>
                <a:gd name="connsiteY5" fmla="*/ 10397 h 207948"/>
                <a:gd name="connsiteX6" fmla="*/ 10397 w 235674"/>
                <a:gd name="connsiteY6" fmla="*/ 200323 h 207948"/>
                <a:gd name="connsiteX7" fmla="*/ 119917 w 235674"/>
                <a:gd name="connsiteY7" fmla="*/ 144871 h 207948"/>
                <a:gd name="connsiteX8" fmla="*/ 228050 w 235674"/>
                <a:gd name="connsiteY8" fmla="*/ 200323 h 207948"/>
                <a:gd name="connsiteX9" fmla="*/ 228050 w 235674"/>
                <a:gd name="connsiteY9" fmla="*/ 10397 h 207948"/>
                <a:gd name="connsiteX10" fmla="*/ 212800 w 235674"/>
                <a:gd name="connsiteY10" fmla="*/ 11784 h 207948"/>
                <a:gd name="connsiteX11" fmla="*/ 175370 w 235674"/>
                <a:gd name="connsiteY11" fmla="*/ 36738 h 207948"/>
                <a:gd name="connsiteX12" fmla="*/ 175370 w 235674"/>
                <a:gd name="connsiteY12" fmla="*/ 36738 h 20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74" h="207948">
                  <a:moveTo>
                    <a:pt x="175370" y="36738"/>
                  </a:moveTo>
                  <a:lnTo>
                    <a:pt x="175370" y="36738"/>
                  </a:lnTo>
                  <a:cubicBezTo>
                    <a:pt x="158734" y="45055"/>
                    <a:pt x="139325" y="47828"/>
                    <a:pt x="119917" y="47828"/>
                  </a:cubicBezTo>
                  <a:cubicBezTo>
                    <a:pt x="100508" y="47828"/>
                    <a:pt x="82486" y="45055"/>
                    <a:pt x="64464" y="36738"/>
                  </a:cubicBezTo>
                  <a:cubicBezTo>
                    <a:pt x="50601" y="29806"/>
                    <a:pt x="36738" y="22874"/>
                    <a:pt x="25647" y="11784"/>
                  </a:cubicBezTo>
                  <a:cubicBezTo>
                    <a:pt x="21488" y="11784"/>
                    <a:pt x="14556" y="10397"/>
                    <a:pt x="10397" y="10397"/>
                  </a:cubicBezTo>
                  <a:lnTo>
                    <a:pt x="10397" y="200323"/>
                  </a:lnTo>
                  <a:lnTo>
                    <a:pt x="119917" y="144871"/>
                  </a:lnTo>
                  <a:lnTo>
                    <a:pt x="228050" y="200323"/>
                  </a:lnTo>
                  <a:lnTo>
                    <a:pt x="228050" y="10397"/>
                  </a:lnTo>
                  <a:cubicBezTo>
                    <a:pt x="223891" y="10397"/>
                    <a:pt x="218346" y="11784"/>
                    <a:pt x="212800" y="11784"/>
                  </a:cubicBezTo>
                  <a:cubicBezTo>
                    <a:pt x="201710" y="22874"/>
                    <a:pt x="189233" y="31192"/>
                    <a:pt x="175370" y="36738"/>
                  </a:cubicBezTo>
                  <a:lnTo>
                    <a:pt x="175370" y="36738"/>
                  </a:lnTo>
                  <a:close/>
                </a:path>
              </a:pathLst>
            </a:custGeom>
            <a:solidFill>
              <a:srgbClr val="0078D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422825C-42A7-41A1-9D9C-14BB9A3DB4F0}"/>
                </a:ext>
              </a:extLst>
            </p:cNvPr>
            <p:cNvSpPr/>
            <p:nvPr/>
          </p:nvSpPr>
          <p:spPr>
            <a:xfrm>
              <a:off x="7072904" y="4651551"/>
              <a:ext cx="235675" cy="235675"/>
            </a:xfrm>
            <a:custGeom>
              <a:avLst/>
              <a:gdLst>
                <a:gd name="connsiteX0" fmla="*/ 43669 w 235674"/>
                <a:gd name="connsiteY0" fmla="*/ 198937 h 235674"/>
                <a:gd name="connsiteX1" fmla="*/ 43669 w 235674"/>
                <a:gd name="connsiteY1" fmla="*/ 198937 h 235674"/>
                <a:gd name="connsiteX2" fmla="*/ 78327 w 235674"/>
                <a:gd name="connsiteY2" fmla="*/ 221118 h 235674"/>
                <a:gd name="connsiteX3" fmla="*/ 121303 w 235674"/>
                <a:gd name="connsiteY3" fmla="*/ 230823 h 235674"/>
                <a:gd name="connsiteX4" fmla="*/ 164279 w 235674"/>
                <a:gd name="connsiteY4" fmla="*/ 221118 h 235674"/>
                <a:gd name="connsiteX5" fmla="*/ 198937 w 235674"/>
                <a:gd name="connsiteY5" fmla="*/ 198937 h 235674"/>
                <a:gd name="connsiteX6" fmla="*/ 222505 w 235674"/>
                <a:gd name="connsiteY6" fmla="*/ 162893 h 235674"/>
                <a:gd name="connsiteX7" fmla="*/ 230823 w 235674"/>
                <a:gd name="connsiteY7" fmla="*/ 119917 h 235674"/>
                <a:gd name="connsiteX8" fmla="*/ 222505 w 235674"/>
                <a:gd name="connsiteY8" fmla="*/ 76941 h 235674"/>
                <a:gd name="connsiteX9" fmla="*/ 198937 w 235674"/>
                <a:gd name="connsiteY9" fmla="*/ 42283 h 235674"/>
                <a:gd name="connsiteX10" fmla="*/ 164279 w 235674"/>
                <a:gd name="connsiteY10" fmla="*/ 18715 h 235674"/>
                <a:gd name="connsiteX11" fmla="*/ 121303 w 235674"/>
                <a:gd name="connsiteY11" fmla="*/ 10397 h 235674"/>
                <a:gd name="connsiteX12" fmla="*/ 78327 w 235674"/>
                <a:gd name="connsiteY12" fmla="*/ 18715 h 235674"/>
                <a:gd name="connsiteX13" fmla="*/ 43669 w 235674"/>
                <a:gd name="connsiteY13" fmla="*/ 42283 h 235674"/>
                <a:gd name="connsiteX14" fmla="*/ 20102 w 235674"/>
                <a:gd name="connsiteY14" fmla="*/ 76941 h 235674"/>
                <a:gd name="connsiteX15" fmla="*/ 10397 w 235674"/>
                <a:gd name="connsiteY15" fmla="*/ 119917 h 235674"/>
                <a:gd name="connsiteX16" fmla="*/ 20102 w 235674"/>
                <a:gd name="connsiteY16" fmla="*/ 162893 h 235674"/>
                <a:gd name="connsiteX17" fmla="*/ 43669 w 235674"/>
                <a:gd name="connsiteY17" fmla="*/ 198937 h 235674"/>
                <a:gd name="connsiteX18" fmla="*/ 43669 w 235674"/>
                <a:gd name="connsiteY18" fmla="*/ 198937 h 23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674" h="235674">
                  <a:moveTo>
                    <a:pt x="43669" y="198937"/>
                  </a:moveTo>
                  <a:lnTo>
                    <a:pt x="43669" y="198937"/>
                  </a:lnTo>
                  <a:cubicBezTo>
                    <a:pt x="53373" y="208641"/>
                    <a:pt x="64464" y="215573"/>
                    <a:pt x="78327" y="221118"/>
                  </a:cubicBezTo>
                  <a:cubicBezTo>
                    <a:pt x="90804" y="228050"/>
                    <a:pt x="104667" y="230823"/>
                    <a:pt x="121303" y="230823"/>
                  </a:cubicBezTo>
                  <a:cubicBezTo>
                    <a:pt x="135166" y="230823"/>
                    <a:pt x="149030" y="228050"/>
                    <a:pt x="164279" y="221118"/>
                  </a:cubicBezTo>
                  <a:cubicBezTo>
                    <a:pt x="176756" y="216959"/>
                    <a:pt x="189233" y="208641"/>
                    <a:pt x="198937" y="198937"/>
                  </a:cubicBezTo>
                  <a:cubicBezTo>
                    <a:pt x="208641" y="187847"/>
                    <a:pt x="215573" y="176756"/>
                    <a:pt x="222505" y="162893"/>
                  </a:cubicBezTo>
                  <a:cubicBezTo>
                    <a:pt x="229436" y="150416"/>
                    <a:pt x="230823" y="136553"/>
                    <a:pt x="230823" y="119917"/>
                  </a:cubicBezTo>
                  <a:cubicBezTo>
                    <a:pt x="230823" y="106054"/>
                    <a:pt x="229436" y="92190"/>
                    <a:pt x="222505" y="76941"/>
                  </a:cubicBezTo>
                  <a:cubicBezTo>
                    <a:pt x="215573" y="64464"/>
                    <a:pt x="208641" y="51987"/>
                    <a:pt x="198937" y="42283"/>
                  </a:cubicBezTo>
                  <a:cubicBezTo>
                    <a:pt x="189233" y="32579"/>
                    <a:pt x="176756" y="25647"/>
                    <a:pt x="164279" y="18715"/>
                  </a:cubicBezTo>
                  <a:cubicBezTo>
                    <a:pt x="150416" y="14556"/>
                    <a:pt x="136553" y="10397"/>
                    <a:pt x="121303" y="10397"/>
                  </a:cubicBezTo>
                  <a:cubicBezTo>
                    <a:pt x="106054" y="10397"/>
                    <a:pt x="90804" y="13170"/>
                    <a:pt x="78327" y="18715"/>
                  </a:cubicBezTo>
                  <a:cubicBezTo>
                    <a:pt x="64464" y="25647"/>
                    <a:pt x="53373" y="32579"/>
                    <a:pt x="43669" y="42283"/>
                  </a:cubicBezTo>
                  <a:cubicBezTo>
                    <a:pt x="32579" y="51987"/>
                    <a:pt x="24261" y="64464"/>
                    <a:pt x="20102" y="76941"/>
                  </a:cubicBezTo>
                  <a:cubicBezTo>
                    <a:pt x="13170" y="90804"/>
                    <a:pt x="10397" y="104667"/>
                    <a:pt x="10397" y="119917"/>
                  </a:cubicBezTo>
                  <a:cubicBezTo>
                    <a:pt x="10397" y="135166"/>
                    <a:pt x="13170" y="149030"/>
                    <a:pt x="20102" y="162893"/>
                  </a:cubicBezTo>
                  <a:cubicBezTo>
                    <a:pt x="24261" y="176756"/>
                    <a:pt x="32579" y="187847"/>
                    <a:pt x="43669" y="198937"/>
                  </a:cubicBezTo>
                  <a:lnTo>
                    <a:pt x="43669" y="198937"/>
                  </a:lnTo>
                  <a:close/>
                </a:path>
              </a:pathLst>
            </a:custGeom>
            <a:solidFill>
              <a:srgbClr val="0078D4"/>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9D63DFB-716C-4631-91EB-10731E745EDC}"/>
                </a:ext>
              </a:extLst>
            </p:cNvPr>
            <p:cNvSpPr/>
            <p:nvPr/>
          </p:nvSpPr>
          <p:spPr>
            <a:xfrm>
              <a:off x="6959226" y="4536487"/>
              <a:ext cx="471349" cy="471349"/>
            </a:xfrm>
            <a:custGeom>
              <a:avLst/>
              <a:gdLst>
                <a:gd name="connsiteX0" fmla="*/ 366682 w 471349"/>
                <a:gd name="connsiteY0" fmla="*/ 291821 h 471349"/>
                <a:gd name="connsiteX1" fmla="*/ 366682 w 471349"/>
                <a:gd name="connsiteY1" fmla="*/ 291821 h 471349"/>
                <a:gd name="connsiteX2" fmla="*/ 336183 w 471349"/>
                <a:gd name="connsiteY2" fmla="*/ 338956 h 471349"/>
                <a:gd name="connsiteX3" fmla="*/ 290434 w 471349"/>
                <a:gd name="connsiteY3" fmla="*/ 370841 h 471349"/>
                <a:gd name="connsiteX4" fmla="*/ 233595 w 471349"/>
                <a:gd name="connsiteY4" fmla="*/ 381931 h 471349"/>
                <a:gd name="connsiteX5" fmla="*/ 176756 w 471349"/>
                <a:gd name="connsiteY5" fmla="*/ 370841 h 471349"/>
                <a:gd name="connsiteX6" fmla="*/ 129621 w 471349"/>
                <a:gd name="connsiteY6" fmla="*/ 338956 h 471349"/>
                <a:gd name="connsiteX7" fmla="*/ 97736 w 471349"/>
                <a:gd name="connsiteY7" fmla="*/ 291821 h 471349"/>
                <a:gd name="connsiteX8" fmla="*/ 86645 w 471349"/>
                <a:gd name="connsiteY8" fmla="*/ 234981 h 471349"/>
                <a:gd name="connsiteX9" fmla="*/ 97736 w 471349"/>
                <a:gd name="connsiteY9" fmla="*/ 178142 h 471349"/>
                <a:gd name="connsiteX10" fmla="*/ 129621 w 471349"/>
                <a:gd name="connsiteY10" fmla="*/ 132394 h 471349"/>
                <a:gd name="connsiteX11" fmla="*/ 176756 w 471349"/>
                <a:gd name="connsiteY11" fmla="*/ 100508 h 471349"/>
                <a:gd name="connsiteX12" fmla="*/ 233595 w 471349"/>
                <a:gd name="connsiteY12" fmla="*/ 88031 h 471349"/>
                <a:gd name="connsiteX13" fmla="*/ 290434 w 471349"/>
                <a:gd name="connsiteY13" fmla="*/ 100508 h 471349"/>
                <a:gd name="connsiteX14" fmla="*/ 336183 w 471349"/>
                <a:gd name="connsiteY14" fmla="*/ 132394 h 471349"/>
                <a:gd name="connsiteX15" fmla="*/ 368068 w 471349"/>
                <a:gd name="connsiteY15" fmla="*/ 178142 h 471349"/>
                <a:gd name="connsiteX16" fmla="*/ 380545 w 471349"/>
                <a:gd name="connsiteY16" fmla="*/ 234981 h 471349"/>
                <a:gd name="connsiteX17" fmla="*/ 366682 w 471349"/>
                <a:gd name="connsiteY17" fmla="*/ 291821 h 471349"/>
                <a:gd name="connsiteX18" fmla="*/ 366682 w 471349"/>
                <a:gd name="connsiteY18" fmla="*/ 291821 h 471349"/>
                <a:gd name="connsiteX19" fmla="*/ 454020 w 471349"/>
                <a:gd name="connsiteY19" fmla="*/ 197551 h 471349"/>
                <a:gd name="connsiteX20" fmla="*/ 454020 w 471349"/>
                <a:gd name="connsiteY20" fmla="*/ 197551 h 471349"/>
                <a:gd name="connsiteX21" fmla="*/ 433226 w 471349"/>
                <a:gd name="connsiteY21" fmla="*/ 168438 h 471349"/>
                <a:gd name="connsiteX22" fmla="*/ 419362 w 471349"/>
                <a:gd name="connsiteY22" fmla="*/ 157347 h 471349"/>
                <a:gd name="connsiteX23" fmla="*/ 420749 w 471349"/>
                <a:gd name="connsiteY23" fmla="*/ 150416 h 471349"/>
                <a:gd name="connsiteX24" fmla="*/ 412431 w 471349"/>
                <a:gd name="connsiteY24" fmla="*/ 112985 h 471349"/>
                <a:gd name="connsiteX25" fmla="*/ 390250 w 471349"/>
                <a:gd name="connsiteY25" fmla="*/ 83872 h 471349"/>
                <a:gd name="connsiteX26" fmla="*/ 359751 w 471349"/>
                <a:gd name="connsiteY26" fmla="*/ 61691 h 471349"/>
                <a:gd name="connsiteX27" fmla="*/ 322320 w 471349"/>
                <a:gd name="connsiteY27" fmla="*/ 53373 h 471349"/>
                <a:gd name="connsiteX28" fmla="*/ 312616 w 471349"/>
                <a:gd name="connsiteY28" fmla="*/ 54760 h 471349"/>
                <a:gd name="connsiteX29" fmla="*/ 301525 w 471349"/>
                <a:gd name="connsiteY29" fmla="*/ 39510 h 471349"/>
                <a:gd name="connsiteX30" fmla="*/ 269640 w 471349"/>
                <a:gd name="connsiteY30" fmla="*/ 18715 h 471349"/>
                <a:gd name="connsiteX31" fmla="*/ 232209 w 471349"/>
                <a:gd name="connsiteY31" fmla="*/ 10397 h 471349"/>
                <a:gd name="connsiteX32" fmla="*/ 194778 w 471349"/>
                <a:gd name="connsiteY32" fmla="*/ 18715 h 471349"/>
                <a:gd name="connsiteX33" fmla="*/ 178142 w 471349"/>
                <a:gd name="connsiteY33" fmla="*/ 28420 h 471349"/>
                <a:gd name="connsiteX34" fmla="*/ 164279 w 471349"/>
                <a:gd name="connsiteY34" fmla="*/ 39510 h 471349"/>
                <a:gd name="connsiteX35" fmla="*/ 151802 w 471349"/>
                <a:gd name="connsiteY35" fmla="*/ 54760 h 471349"/>
                <a:gd name="connsiteX36" fmla="*/ 143484 w 471349"/>
                <a:gd name="connsiteY36" fmla="*/ 53373 h 471349"/>
                <a:gd name="connsiteX37" fmla="*/ 106054 w 471349"/>
                <a:gd name="connsiteY37" fmla="*/ 61691 h 471349"/>
                <a:gd name="connsiteX38" fmla="*/ 89418 w 471349"/>
                <a:gd name="connsiteY38" fmla="*/ 71395 h 471349"/>
                <a:gd name="connsiteX39" fmla="*/ 75555 w 471349"/>
                <a:gd name="connsiteY39" fmla="*/ 83872 h 471349"/>
                <a:gd name="connsiteX40" fmla="*/ 54760 w 471349"/>
                <a:gd name="connsiteY40" fmla="*/ 112985 h 471349"/>
                <a:gd name="connsiteX41" fmla="*/ 46442 w 471349"/>
                <a:gd name="connsiteY41" fmla="*/ 150416 h 471349"/>
                <a:gd name="connsiteX42" fmla="*/ 47828 w 471349"/>
                <a:gd name="connsiteY42" fmla="*/ 161506 h 471349"/>
                <a:gd name="connsiteX43" fmla="*/ 39510 w 471349"/>
                <a:gd name="connsiteY43" fmla="*/ 168438 h 471349"/>
                <a:gd name="connsiteX44" fmla="*/ 18715 w 471349"/>
                <a:gd name="connsiteY44" fmla="*/ 197551 h 471349"/>
                <a:gd name="connsiteX45" fmla="*/ 10397 w 471349"/>
                <a:gd name="connsiteY45" fmla="*/ 234981 h 471349"/>
                <a:gd name="connsiteX46" fmla="*/ 18715 w 471349"/>
                <a:gd name="connsiteY46" fmla="*/ 272412 h 471349"/>
                <a:gd name="connsiteX47" fmla="*/ 39510 w 471349"/>
                <a:gd name="connsiteY47" fmla="*/ 304298 h 471349"/>
                <a:gd name="connsiteX48" fmla="*/ 47828 w 471349"/>
                <a:gd name="connsiteY48" fmla="*/ 311229 h 471349"/>
                <a:gd name="connsiteX49" fmla="*/ 46442 w 471349"/>
                <a:gd name="connsiteY49" fmla="*/ 326479 h 471349"/>
                <a:gd name="connsiteX50" fmla="*/ 54760 w 471349"/>
                <a:gd name="connsiteY50" fmla="*/ 363909 h 471349"/>
                <a:gd name="connsiteX51" fmla="*/ 64464 w 471349"/>
                <a:gd name="connsiteY51" fmla="*/ 380545 h 471349"/>
                <a:gd name="connsiteX52" fmla="*/ 75555 w 471349"/>
                <a:gd name="connsiteY52" fmla="*/ 394408 h 471349"/>
                <a:gd name="connsiteX53" fmla="*/ 89418 w 471349"/>
                <a:gd name="connsiteY53" fmla="*/ 406885 h 471349"/>
                <a:gd name="connsiteX54" fmla="*/ 106054 w 471349"/>
                <a:gd name="connsiteY54" fmla="*/ 415203 h 471349"/>
                <a:gd name="connsiteX55" fmla="*/ 122690 w 471349"/>
                <a:gd name="connsiteY55" fmla="*/ 422135 h 471349"/>
                <a:gd name="connsiteX56" fmla="*/ 124076 w 471349"/>
                <a:gd name="connsiteY56" fmla="*/ 422135 h 471349"/>
                <a:gd name="connsiteX57" fmla="*/ 143484 w 471349"/>
                <a:gd name="connsiteY57" fmla="*/ 423521 h 471349"/>
                <a:gd name="connsiteX58" fmla="*/ 155961 w 471349"/>
                <a:gd name="connsiteY58" fmla="*/ 422135 h 471349"/>
                <a:gd name="connsiteX59" fmla="*/ 164279 w 471349"/>
                <a:gd name="connsiteY59" fmla="*/ 431839 h 471349"/>
                <a:gd name="connsiteX60" fmla="*/ 171211 w 471349"/>
                <a:gd name="connsiteY60" fmla="*/ 438771 h 471349"/>
                <a:gd name="connsiteX61" fmla="*/ 196165 w 471349"/>
                <a:gd name="connsiteY61" fmla="*/ 454020 h 471349"/>
                <a:gd name="connsiteX62" fmla="*/ 233595 w 471349"/>
                <a:gd name="connsiteY62" fmla="*/ 460952 h 471349"/>
                <a:gd name="connsiteX63" fmla="*/ 271026 w 471349"/>
                <a:gd name="connsiteY63" fmla="*/ 454020 h 471349"/>
                <a:gd name="connsiteX64" fmla="*/ 302911 w 471349"/>
                <a:gd name="connsiteY64" fmla="*/ 431839 h 471349"/>
                <a:gd name="connsiteX65" fmla="*/ 309843 w 471349"/>
                <a:gd name="connsiteY65" fmla="*/ 422135 h 471349"/>
                <a:gd name="connsiteX66" fmla="*/ 323706 w 471349"/>
                <a:gd name="connsiteY66" fmla="*/ 423521 h 471349"/>
                <a:gd name="connsiteX67" fmla="*/ 343115 w 471349"/>
                <a:gd name="connsiteY67" fmla="*/ 422135 h 471349"/>
                <a:gd name="connsiteX68" fmla="*/ 362523 w 471349"/>
                <a:gd name="connsiteY68" fmla="*/ 415203 h 471349"/>
                <a:gd name="connsiteX69" fmla="*/ 377773 w 471349"/>
                <a:gd name="connsiteY69" fmla="*/ 406885 h 471349"/>
                <a:gd name="connsiteX70" fmla="*/ 391636 w 471349"/>
                <a:gd name="connsiteY70" fmla="*/ 394408 h 471349"/>
                <a:gd name="connsiteX71" fmla="*/ 413817 w 471349"/>
                <a:gd name="connsiteY71" fmla="*/ 362523 h 471349"/>
                <a:gd name="connsiteX72" fmla="*/ 422135 w 471349"/>
                <a:gd name="connsiteY72" fmla="*/ 325092 h 471349"/>
                <a:gd name="connsiteX73" fmla="*/ 420749 w 471349"/>
                <a:gd name="connsiteY73" fmla="*/ 314002 h 471349"/>
                <a:gd name="connsiteX74" fmla="*/ 434612 w 471349"/>
                <a:gd name="connsiteY74" fmla="*/ 302911 h 471349"/>
                <a:gd name="connsiteX75" fmla="*/ 445702 w 471349"/>
                <a:gd name="connsiteY75" fmla="*/ 289048 h 471349"/>
                <a:gd name="connsiteX76" fmla="*/ 455407 w 471349"/>
                <a:gd name="connsiteY76" fmla="*/ 272412 h 471349"/>
                <a:gd name="connsiteX77" fmla="*/ 463725 w 471349"/>
                <a:gd name="connsiteY77" fmla="*/ 234981 h 471349"/>
                <a:gd name="connsiteX78" fmla="*/ 454020 w 471349"/>
                <a:gd name="connsiteY78" fmla="*/ 197551 h 471349"/>
                <a:gd name="connsiteX79" fmla="*/ 454020 w 471349"/>
                <a:gd name="connsiteY79" fmla="*/ 197551 h 47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1349" h="471349">
                  <a:moveTo>
                    <a:pt x="366682" y="291821"/>
                  </a:moveTo>
                  <a:lnTo>
                    <a:pt x="366682" y="291821"/>
                  </a:lnTo>
                  <a:cubicBezTo>
                    <a:pt x="359751" y="311229"/>
                    <a:pt x="350046" y="325092"/>
                    <a:pt x="336183" y="338956"/>
                  </a:cubicBezTo>
                  <a:cubicBezTo>
                    <a:pt x="323706" y="351432"/>
                    <a:pt x="308457" y="362523"/>
                    <a:pt x="290434" y="370841"/>
                  </a:cubicBezTo>
                  <a:cubicBezTo>
                    <a:pt x="273799" y="379159"/>
                    <a:pt x="254390" y="381931"/>
                    <a:pt x="233595" y="381931"/>
                  </a:cubicBezTo>
                  <a:cubicBezTo>
                    <a:pt x="212800" y="381931"/>
                    <a:pt x="194778" y="379159"/>
                    <a:pt x="176756" y="370841"/>
                  </a:cubicBezTo>
                  <a:cubicBezTo>
                    <a:pt x="157348" y="362523"/>
                    <a:pt x="143484" y="351432"/>
                    <a:pt x="129621" y="338956"/>
                  </a:cubicBezTo>
                  <a:cubicBezTo>
                    <a:pt x="117144" y="325092"/>
                    <a:pt x="106054" y="311229"/>
                    <a:pt x="97736" y="291821"/>
                  </a:cubicBezTo>
                  <a:cubicBezTo>
                    <a:pt x="89418" y="275185"/>
                    <a:pt x="86645" y="255776"/>
                    <a:pt x="86645" y="234981"/>
                  </a:cubicBezTo>
                  <a:cubicBezTo>
                    <a:pt x="86645" y="214187"/>
                    <a:pt x="89418" y="196164"/>
                    <a:pt x="97736" y="178142"/>
                  </a:cubicBezTo>
                  <a:cubicBezTo>
                    <a:pt x="106054" y="161506"/>
                    <a:pt x="117144" y="144871"/>
                    <a:pt x="129621" y="132394"/>
                  </a:cubicBezTo>
                  <a:cubicBezTo>
                    <a:pt x="143484" y="118530"/>
                    <a:pt x="157348" y="108826"/>
                    <a:pt x="176756" y="100508"/>
                  </a:cubicBezTo>
                  <a:cubicBezTo>
                    <a:pt x="193392" y="92190"/>
                    <a:pt x="212800" y="88031"/>
                    <a:pt x="233595" y="88031"/>
                  </a:cubicBezTo>
                  <a:cubicBezTo>
                    <a:pt x="254390" y="88031"/>
                    <a:pt x="272412" y="92190"/>
                    <a:pt x="290434" y="100508"/>
                  </a:cubicBezTo>
                  <a:cubicBezTo>
                    <a:pt x="307070" y="108826"/>
                    <a:pt x="323706" y="117144"/>
                    <a:pt x="336183" y="132394"/>
                  </a:cubicBezTo>
                  <a:cubicBezTo>
                    <a:pt x="350046" y="144871"/>
                    <a:pt x="359751" y="160120"/>
                    <a:pt x="368068" y="178142"/>
                  </a:cubicBezTo>
                  <a:cubicBezTo>
                    <a:pt x="376386" y="194778"/>
                    <a:pt x="380545" y="214187"/>
                    <a:pt x="380545" y="234981"/>
                  </a:cubicBezTo>
                  <a:cubicBezTo>
                    <a:pt x="380545" y="255776"/>
                    <a:pt x="375000" y="275185"/>
                    <a:pt x="366682" y="291821"/>
                  </a:cubicBezTo>
                  <a:lnTo>
                    <a:pt x="366682" y="291821"/>
                  </a:lnTo>
                  <a:close/>
                  <a:moveTo>
                    <a:pt x="454020" y="197551"/>
                  </a:moveTo>
                  <a:lnTo>
                    <a:pt x="454020" y="197551"/>
                  </a:lnTo>
                  <a:cubicBezTo>
                    <a:pt x="449861" y="186460"/>
                    <a:pt x="441544" y="175370"/>
                    <a:pt x="433226" y="168438"/>
                  </a:cubicBezTo>
                  <a:cubicBezTo>
                    <a:pt x="429067" y="164279"/>
                    <a:pt x="423521" y="160120"/>
                    <a:pt x="419362" y="157347"/>
                  </a:cubicBezTo>
                  <a:cubicBezTo>
                    <a:pt x="419362" y="155961"/>
                    <a:pt x="420749" y="153188"/>
                    <a:pt x="420749" y="150416"/>
                  </a:cubicBezTo>
                  <a:cubicBezTo>
                    <a:pt x="420749" y="137939"/>
                    <a:pt x="417976" y="125462"/>
                    <a:pt x="412431" y="112985"/>
                  </a:cubicBezTo>
                  <a:cubicBezTo>
                    <a:pt x="405499" y="101895"/>
                    <a:pt x="399954" y="90804"/>
                    <a:pt x="390250" y="83872"/>
                  </a:cubicBezTo>
                  <a:cubicBezTo>
                    <a:pt x="381932" y="74168"/>
                    <a:pt x="370841" y="68623"/>
                    <a:pt x="359751" y="61691"/>
                  </a:cubicBezTo>
                  <a:cubicBezTo>
                    <a:pt x="347274" y="57532"/>
                    <a:pt x="334797" y="53373"/>
                    <a:pt x="322320" y="53373"/>
                  </a:cubicBezTo>
                  <a:cubicBezTo>
                    <a:pt x="319547" y="53373"/>
                    <a:pt x="315388" y="54760"/>
                    <a:pt x="312616" y="54760"/>
                  </a:cubicBezTo>
                  <a:cubicBezTo>
                    <a:pt x="309843" y="47828"/>
                    <a:pt x="304298" y="43669"/>
                    <a:pt x="301525" y="39510"/>
                  </a:cubicBezTo>
                  <a:cubicBezTo>
                    <a:pt x="291821" y="31192"/>
                    <a:pt x="280730" y="24261"/>
                    <a:pt x="269640" y="18715"/>
                  </a:cubicBezTo>
                  <a:cubicBezTo>
                    <a:pt x="257163" y="14556"/>
                    <a:pt x="244686" y="10397"/>
                    <a:pt x="232209" y="10397"/>
                  </a:cubicBezTo>
                  <a:cubicBezTo>
                    <a:pt x="218346" y="10397"/>
                    <a:pt x="205869" y="13170"/>
                    <a:pt x="194778" y="18715"/>
                  </a:cubicBezTo>
                  <a:cubicBezTo>
                    <a:pt x="187847" y="21488"/>
                    <a:pt x="182301" y="25647"/>
                    <a:pt x="178142" y="28420"/>
                  </a:cubicBezTo>
                  <a:cubicBezTo>
                    <a:pt x="173983" y="31192"/>
                    <a:pt x="168438" y="36737"/>
                    <a:pt x="164279" y="39510"/>
                  </a:cubicBezTo>
                  <a:cubicBezTo>
                    <a:pt x="160120" y="43669"/>
                    <a:pt x="155961" y="49214"/>
                    <a:pt x="151802" y="54760"/>
                  </a:cubicBezTo>
                  <a:cubicBezTo>
                    <a:pt x="150416" y="54760"/>
                    <a:pt x="147643" y="53373"/>
                    <a:pt x="143484" y="53373"/>
                  </a:cubicBezTo>
                  <a:cubicBezTo>
                    <a:pt x="129621" y="53373"/>
                    <a:pt x="117144" y="56146"/>
                    <a:pt x="106054" y="61691"/>
                  </a:cubicBezTo>
                  <a:cubicBezTo>
                    <a:pt x="99122" y="64464"/>
                    <a:pt x="94963" y="68623"/>
                    <a:pt x="89418" y="71395"/>
                  </a:cubicBezTo>
                  <a:cubicBezTo>
                    <a:pt x="85259" y="74168"/>
                    <a:pt x="79713" y="79713"/>
                    <a:pt x="75555" y="83872"/>
                  </a:cubicBezTo>
                  <a:cubicBezTo>
                    <a:pt x="67237" y="92190"/>
                    <a:pt x="60305" y="103281"/>
                    <a:pt x="54760" y="112985"/>
                  </a:cubicBezTo>
                  <a:cubicBezTo>
                    <a:pt x="50601" y="125462"/>
                    <a:pt x="46442" y="137939"/>
                    <a:pt x="46442" y="150416"/>
                  </a:cubicBezTo>
                  <a:cubicBezTo>
                    <a:pt x="46442" y="154575"/>
                    <a:pt x="46442" y="158734"/>
                    <a:pt x="47828" y="161506"/>
                  </a:cubicBezTo>
                  <a:cubicBezTo>
                    <a:pt x="45055" y="162893"/>
                    <a:pt x="40897" y="164279"/>
                    <a:pt x="39510" y="168438"/>
                  </a:cubicBezTo>
                  <a:cubicBezTo>
                    <a:pt x="29806" y="176756"/>
                    <a:pt x="24261" y="187846"/>
                    <a:pt x="18715" y="197551"/>
                  </a:cubicBezTo>
                  <a:cubicBezTo>
                    <a:pt x="11784" y="210028"/>
                    <a:pt x="10397" y="222505"/>
                    <a:pt x="10397" y="234981"/>
                  </a:cubicBezTo>
                  <a:cubicBezTo>
                    <a:pt x="10397" y="248845"/>
                    <a:pt x="11784" y="261322"/>
                    <a:pt x="18715" y="272412"/>
                  </a:cubicBezTo>
                  <a:cubicBezTo>
                    <a:pt x="22874" y="284889"/>
                    <a:pt x="29806" y="295980"/>
                    <a:pt x="39510" y="304298"/>
                  </a:cubicBezTo>
                  <a:cubicBezTo>
                    <a:pt x="42283" y="307070"/>
                    <a:pt x="43669" y="308457"/>
                    <a:pt x="47828" y="311229"/>
                  </a:cubicBezTo>
                  <a:cubicBezTo>
                    <a:pt x="47828" y="318161"/>
                    <a:pt x="46442" y="322320"/>
                    <a:pt x="46442" y="326479"/>
                  </a:cubicBezTo>
                  <a:cubicBezTo>
                    <a:pt x="46442" y="340342"/>
                    <a:pt x="49214" y="352819"/>
                    <a:pt x="54760" y="363909"/>
                  </a:cubicBezTo>
                  <a:cubicBezTo>
                    <a:pt x="57532" y="370841"/>
                    <a:pt x="61691" y="376386"/>
                    <a:pt x="64464" y="380545"/>
                  </a:cubicBezTo>
                  <a:cubicBezTo>
                    <a:pt x="67237" y="384704"/>
                    <a:pt x="71396" y="390249"/>
                    <a:pt x="75555" y="394408"/>
                  </a:cubicBezTo>
                  <a:cubicBezTo>
                    <a:pt x="79713" y="398567"/>
                    <a:pt x="85259" y="402726"/>
                    <a:pt x="89418" y="406885"/>
                  </a:cubicBezTo>
                  <a:cubicBezTo>
                    <a:pt x="96349" y="409658"/>
                    <a:pt x="100508" y="413817"/>
                    <a:pt x="106054" y="415203"/>
                  </a:cubicBezTo>
                  <a:cubicBezTo>
                    <a:pt x="112985" y="417976"/>
                    <a:pt x="117144" y="419362"/>
                    <a:pt x="122690" y="422135"/>
                  </a:cubicBezTo>
                  <a:cubicBezTo>
                    <a:pt x="122690" y="422135"/>
                    <a:pt x="122690" y="422135"/>
                    <a:pt x="124076" y="422135"/>
                  </a:cubicBezTo>
                  <a:cubicBezTo>
                    <a:pt x="131007" y="423521"/>
                    <a:pt x="136553" y="423521"/>
                    <a:pt x="143484" y="423521"/>
                  </a:cubicBezTo>
                  <a:cubicBezTo>
                    <a:pt x="147643" y="423521"/>
                    <a:pt x="153189" y="423521"/>
                    <a:pt x="155961" y="422135"/>
                  </a:cubicBezTo>
                  <a:cubicBezTo>
                    <a:pt x="158734" y="424907"/>
                    <a:pt x="160120" y="429066"/>
                    <a:pt x="164279" y="431839"/>
                  </a:cubicBezTo>
                  <a:cubicBezTo>
                    <a:pt x="165666" y="433225"/>
                    <a:pt x="168438" y="434612"/>
                    <a:pt x="171211" y="438771"/>
                  </a:cubicBezTo>
                  <a:cubicBezTo>
                    <a:pt x="179529" y="445702"/>
                    <a:pt x="186460" y="449861"/>
                    <a:pt x="196165" y="454020"/>
                  </a:cubicBezTo>
                  <a:cubicBezTo>
                    <a:pt x="207255" y="458179"/>
                    <a:pt x="219732" y="460952"/>
                    <a:pt x="233595" y="460952"/>
                  </a:cubicBezTo>
                  <a:cubicBezTo>
                    <a:pt x="246072" y="460952"/>
                    <a:pt x="258549" y="459565"/>
                    <a:pt x="271026" y="454020"/>
                  </a:cubicBezTo>
                  <a:cubicBezTo>
                    <a:pt x="282117" y="447089"/>
                    <a:pt x="293207" y="441543"/>
                    <a:pt x="302911" y="431839"/>
                  </a:cubicBezTo>
                  <a:cubicBezTo>
                    <a:pt x="304298" y="429066"/>
                    <a:pt x="307070" y="424907"/>
                    <a:pt x="309843" y="422135"/>
                  </a:cubicBezTo>
                  <a:cubicBezTo>
                    <a:pt x="314002" y="423521"/>
                    <a:pt x="319547" y="423521"/>
                    <a:pt x="323706" y="423521"/>
                  </a:cubicBezTo>
                  <a:cubicBezTo>
                    <a:pt x="330638" y="423521"/>
                    <a:pt x="336183" y="423521"/>
                    <a:pt x="343115" y="422135"/>
                  </a:cubicBezTo>
                  <a:cubicBezTo>
                    <a:pt x="350046" y="420749"/>
                    <a:pt x="355592" y="419362"/>
                    <a:pt x="362523" y="415203"/>
                  </a:cubicBezTo>
                  <a:cubicBezTo>
                    <a:pt x="366682" y="413817"/>
                    <a:pt x="373614" y="411044"/>
                    <a:pt x="377773" y="406885"/>
                  </a:cubicBezTo>
                  <a:cubicBezTo>
                    <a:pt x="381932" y="402726"/>
                    <a:pt x="388863" y="398567"/>
                    <a:pt x="391636" y="394408"/>
                  </a:cubicBezTo>
                  <a:cubicBezTo>
                    <a:pt x="401340" y="384704"/>
                    <a:pt x="406886" y="375000"/>
                    <a:pt x="413817" y="362523"/>
                  </a:cubicBezTo>
                  <a:cubicBezTo>
                    <a:pt x="417976" y="351432"/>
                    <a:pt x="422135" y="338956"/>
                    <a:pt x="422135" y="325092"/>
                  </a:cubicBezTo>
                  <a:cubicBezTo>
                    <a:pt x="422135" y="322320"/>
                    <a:pt x="420749" y="318161"/>
                    <a:pt x="420749" y="314002"/>
                  </a:cubicBezTo>
                  <a:cubicBezTo>
                    <a:pt x="424908" y="311229"/>
                    <a:pt x="430453" y="307070"/>
                    <a:pt x="434612" y="302911"/>
                  </a:cubicBezTo>
                  <a:cubicBezTo>
                    <a:pt x="437385" y="298752"/>
                    <a:pt x="442930" y="293207"/>
                    <a:pt x="445702" y="289048"/>
                  </a:cubicBezTo>
                  <a:cubicBezTo>
                    <a:pt x="448475" y="284889"/>
                    <a:pt x="452634" y="277957"/>
                    <a:pt x="455407" y="272412"/>
                  </a:cubicBezTo>
                  <a:cubicBezTo>
                    <a:pt x="459566" y="261322"/>
                    <a:pt x="463725" y="248845"/>
                    <a:pt x="463725" y="234981"/>
                  </a:cubicBezTo>
                  <a:cubicBezTo>
                    <a:pt x="460952" y="222505"/>
                    <a:pt x="458179" y="210028"/>
                    <a:pt x="454020" y="197551"/>
                  </a:cubicBezTo>
                  <a:lnTo>
                    <a:pt x="454020" y="197551"/>
                  </a:lnTo>
                  <a:close/>
                </a:path>
              </a:pathLst>
            </a:custGeom>
            <a:solidFill>
              <a:srgbClr val="0078D4"/>
            </a:solidFill>
            <a:ln w="9525"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FEA83FE0-C3B2-422A-BFDD-C6364B432232}"/>
              </a:ext>
              <a:ext uri="{C183D7F6-B498-43B3-948B-1728B52AA6E4}">
                <adec:decorative xmlns:adec="http://schemas.microsoft.com/office/drawing/2017/decorative" val="1"/>
              </a:ext>
            </a:extLst>
          </p:cNvPr>
          <p:cNvGrpSpPr/>
          <p:nvPr/>
        </p:nvGrpSpPr>
        <p:grpSpPr>
          <a:xfrm>
            <a:off x="7884816" y="1742341"/>
            <a:ext cx="647054" cy="647053"/>
            <a:chOff x="8312678" y="1562832"/>
            <a:chExt cx="813517" cy="813516"/>
          </a:xfrm>
        </p:grpSpPr>
        <p:sp>
          <p:nvSpPr>
            <p:cNvPr id="76" name="Oval 75">
              <a:extLst>
                <a:ext uri="{FF2B5EF4-FFF2-40B4-BE49-F238E27FC236}">
                  <a16:creationId xmlns:a16="http://schemas.microsoft.com/office/drawing/2014/main" id="{7AC23B77-6E30-4DEC-B89B-90E8A2FB5460}"/>
                </a:ext>
              </a:extLst>
            </p:cNvPr>
            <p:cNvSpPr/>
            <p:nvPr/>
          </p:nvSpPr>
          <p:spPr bwMode="auto">
            <a:xfrm>
              <a:off x="8312678" y="1562832"/>
              <a:ext cx="813517" cy="813516"/>
            </a:xfrm>
            <a:prstGeom prst="ellipse">
              <a:avLst/>
            </a:prstGeom>
            <a:solidFill>
              <a:schemeClr val="tx1"/>
            </a:solidFill>
            <a:ln w="34925" cap="flat">
              <a:noFill/>
              <a:prstDash val="solid"/>
              <a:miter/>
            </a:ln>
            <a:effectLst>
              <a:outerShdw blurRad="3175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en-US" sz="800">
                <a:gradFill>
                  <a:gsLst>
                    <a:gs pos="0">
                      <a:srgbClr val="505050"/>
                    </a:gs>
                    <a:gs pos="100000">
                      <a:srgbClr val="505050"/>
                    </a:gs>
                  </a:gsLst>
                </a:gradFill>
                <a:latin typeface="Segoe UI"/>
              </a:endParaRPr>
            </a:p>
          </p:txBody>
        </p:sp>
        <p:grpSp>
          <p:nvGrpSpPr>
            <p:cNvPr id="29" name="Group 4">
              <a:extLst>
                <a:ext uri="{FF2B5EF4-FFF2-40B4-BE49-F238E27FC236}">
                  <a16:creationId xmlns:a16="http://schemas.microsoft.com/office/drawing/2014/main" id="{D795048D-86B8-4B1A-96FB-1AB90152B83C}"/>
                </a:ext>
              </a:extLst>
            </p:cNvPr>
            <p:cNvGrpSpPr>
              <a:grpSpLocks noChangeAspect="1"/>
            </p:cNvGrpSpPr>
            <p:nvPr/>
          </p:nvGrpSpPr>
          <p:grpSpPr bwMode="auto">
            <a:xfrm>
              <a:off x="8454984" y="1705138"/>
              <a:ext cx="528904" cy="528904"/>
              <a:chOff x="3037" y="631"/>
              <a:chExt cx="350" cy="350"/>
            </a:xfrm>
          </p:grpSpPr>
          <p:sp>
            <p:nvSpPr>
              <p:cNvPr id="31" name="AutoShape 3">
                <a:extLst>
                  <a:ext uri="{FF2B5EF4-FFF2-40B4-BE49-F238E27FC236}">
                    <a16:creationId xmlns:a16="http://schemas.microsoft.com/office/drawing/2014/main" id="{40051958-9721-49AC-905D-AF0DA08C1388}"/>
                  </a:ext>
                </a:extLst>
              </p:cNvPr>
              <p:cNvSpPr>
                <a:spLocks noChangeAspect="1" noChangeArrowheads="1" noTextEdit="1"/>
              </p:cNvSpPr>
              <p:nvPr/>
            </p:nvSpPr>
            <p:spPr bwMode="auto">
              <a:xfrm>
                <a:off x="3037" y="631"/>
                <a:ext cx="35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957D88B5-7A5F-4192-A94B-6A2087CDB802}"/>
                  </a:ext>
                </a:extLst>
              </p:cNvPr>
              <p:cNvSpPr>
                <a:spLocks noEditPoints="1"/>
              </p:cNvSpPr>
              <p:nvPr/>
            </p:nvSpPr>
            <p:spPr bwMode="auto">
              <a:xfrm>
                <a:off x="3063" y="654"/>
                <a:ext cx="302" cy="302"/>
              </a:xfrm>
              <a:custGeom>
                <a:avLst/>
                <a:gdLst>
                  <a:gd name="T0" fmla="*/ 302 w 302"/>
                  <a:gd name="T1" fmla="*/ 193 h 302"/>
                  <a:gd name="T2" fmla="*/ 249 w 302"/>
                  <a:gd name="T3" fmla="*/ 7 h 302"/>
                  <a:gd name="T4" fmla="*/ 235 w 302"/>
                  <a:gd name="T5" fmla="*/ 0 h 302"/>
                  <a:gd name="T6" fmla="*/ 38 w 302"/>
                  <a:gd name="T7" fmla="*/ 32 h 302"/>
                  <a:gd name="T8" fmla="*/ 29 w 302"/>
                  <a:gd name="T9" fmla="*/ 47 h 302"/>
                  <a:gd name="T10" fmla="*/ 72 w 302"/>
                  <a:gd name="T11" fmla="*/ 159 h 302"/>
                  <a:gd name="T12" fmla="*/ 3 w 302"/>
                  <a:gd name="T13" fmla="*/ 186 h 302"/>
                  <a:gd name="T14" fmla="*/ 0 w 302"/>
                  <a:gd name="T15" fmla="*/ 204 h 302"/>
                  <a:gd name="T16" fmla="*/ 121 w 302"/>
                  <a:gd name="T17" fmla="*/ 302 h 302"/>
                  <a:gd name="T18" fmla="*/ 147 w 302"/>
                  <a:gd name="T19" fmla="*/ 295 h 302"/>
                  <a:gd name="T20" fmla="*/ 297 w 302"/>
                  <a:gd name="T21" fmla="*/ 205 h 302"/>
                  <a:gd name="T22" fmla="*/ 302 w 302"/>
                  <a:gd name="T23" fmla="*/ 193 h 302"/>
                  <a:gd name="T24" fmla="*/ 275 w 302"/>
                  <a:gd name="T25" fmla="*/ 178 h 302"/>
                  <a:gd name="T26" fmla="*/ 166 w 302"/>
                  <a:gd name="T27" fmla="*/ 136 h 302"/>
                  <a:gd name="T28" fmla="*/ 234 w 302"/>
                  <a:gd name="T29" fmla="*/ 35 h 302"/>
                  <a:gd name="T30" fmla="*/ 275 w 302"/>
                  <a:gd name="T31" fmla="*/ 178 h 302"/>
                  <a:gd name="T32" fmla="*/ 215 w 302"/>
                  <a:gd name="T33" fmla="*/ 25 h 302"/>
                  <a:gd name="T34" fmla="*/ 148 w 302"/>
                  <a:gd name="T35" fmla="*/ 124 h 302"/>
                  <a:gd name="T36" fmla="*/ 64 w 302"/>
                  <a:gd name="T37" fmla="*/ 50 h 302"/>
                  <a:gd name="T38" fmla="*/ 215 w 302"/>
                  <a:gd name="T39" fmla="*/ 25 h 302"/>
                  <a:gd name="T40" fmla="*/ 65 w 302"/>
                  <a:gd name="T41" fmla="*/ 80 h 302"/>
                  <a:gd name="T42" fmla="*/ 129 w 302"/>
                  <a:gd name="T43" fmla="*/ 138 h 302"/>
                  <a:gd name="T44" fmla="*/ 92 w 302"/>
                  <a:gd name="T45" fmla="*/ 151 h 302"/>
                  <a:gd name="T46" fmla="*/ 65 w 302"/>
                  <a:gd name="T47" fmla="*/ 80 h 302"/>
                  <a:gd name="T48" fmla="*/ 28 w 302"/>
                  <a:gd name="T49" fmla="*/ 199 h 302"/>
                  <a:gd name="T50" fmla="*/ 80 w 302"/>
                  <a:gd name="T51" fmla="*/ 180 h 302"/>
                  <a:gd name="T52" fmla="*/ 113 w 302"/>
                  <a:gd name="T53" fmla="*/ 268 h 302"/>
                  <a:gd name="T54" fmla="*/ 28 w 302"/>
                  <a:gd name="T55" fmla="*/ 199 h 302"/>
                  <a:gd name="T56" fmla="*/ 125 w 302"/>
                  <a:gd name="T57" fmla="*/ 237 h 302"/>
                  <a:gd name="T58" fmla="*/ 100 w 302"/>
                  <a:gd name="T59" fmla="*/ 171 h 302"/>
                  <a:gd name="T60" fmla="*/ 136 w 302"/>
                  <a:gd name="T61" fmla="*/ 158 h 302"/>
                  <a:gd name="T62" fmla="*/ 125 w 302"/>
                  <a:gd name="T63" fmla="*/ 237 h 302"/>
                  <a:gd name="T64" fmla="*/ 141 w 302"/>
                  <a:gd name="T65" fmla="*/ 273 h 302"/>
                  <a:gd name="T66" fmla="*/ 158 w 302"/>
                  <a:gd name="T67" fmla="*/ 156 h 302"/>
                  <a:gd name="T68" fmla="*/ 267 w 302"/>
                  <a:gd name="T69" fmla="*/ 198 h 302"/>
                  <a:gd name="T70" fmla="*/ 141 w 302"/>
                  <a:gd name="T71" fmla="*/ 2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2" h="302">
                    <a:moveTo>
                      <a:pt x="302" y="193"/>
                    </a:moveTo>
                    <a:lnTo>
                      <a:pt x="249" y="7"/>
                    </a:lnTo>
                    <a:lnTo>
                      <a:pt x="235" y="0"/>
                    </a:lnTo>
                    <a:lnTo>
                      <a:pt x="38" y="32"/>
                    </a:lnTo>
                    <a:lnTo>
                      <a:pt x="29" y="47"/>
                    </a:lnTo>
                    <a:lnTo>
                      <a:pt x="72" y="159"/>
                    </a:lnTo>
                    <a:lnTo>
                      <a:pt x="3" y="186"/>
                    </a:lnTo>
                    <a:lnTo>
                      <a:pt x="0" y="204"/>
                    </a:lnTo>
                    <a:lnTo>
                      <a:pt x="121" y="302"/>
                    </a:lnTo>
                    <a:lnTo>
                      <a:pt x="147" y="295"/>
                    </a:lnTo>
                    <a:lnTo>
                      <a:pt x="297" y="205"/>
                    </a:lnTo>
                    <a:lnTo>
                      <a:pt x="302" y="193"/>
                    </a:lnTo>
                    <a:close/>
                    <a:moveTo>
                      <a:pt x="275" y="178"/>
                    </a:moveTo>
                    <a:lnTo>
                      <a:pt x="166" y="136"/>
                    </a:lnTo>
                    <a:lnTo>
                      <a:pt x="234" y="35"/>
                    </a:lnTo>
                    <a:lnTo>
                      <a:pt x="275" y="178"/>
                    </a:lnTo>
                    <a:close/>
                    <a:moveTo>
                      <a:pt x="215" y="25"/>
                    </a:moveTo>
                    <a:lnTo>
                      <a:pt x="148" y="124"/>
                    </a:lnTo>
                    <a:lnTo>
                      <a:pt x="64" y="50"/>
                    </a:lnTo>
                    <a:lnTo>
                      <a:pt x="215" y="25"/>
                    </a:lnTo>
                    <a:close/>
                    <a:moveTo>
                      <a:pt x="65" y="80"/>
                    </a:moveTo>
                    <a:lnTo>
                      <a:pt x="129" y="138"/>
                    </a:lnTo>
                    <a:lnTo>
                      <a:pt x="92" y="151"/>
                    </a:lnTo>
                    <a:lnTo>
                      <a:pt x="65" y="80"/>
                    </a:lnTo>
                    <a:close/>
                    <a:moveTo>
                      <a:pt x="28" y="199"/>
                    </a:moveTo>
                    <a:lnTo>
                      <a:pt x="80" y="180"/>
                    </a:lnTo>
                    <a:lnTo>
                      <a:pt x="113" y="268"/>
                    </a:lnTo>
                    <a:lnTo>
                      <a:pt x="28" y="199"/>
                    </a:lnTo>
                    <a:close/>
                    <a:moveTo>
                      <a:pt x="125" y="237"/>
                    </a:moveTo>
                    <a:lnTo>
                      <a:pt x="100" y="171"/>
                    </a:lnTo>
                    <a:lnTo>
                      <a:pt x="136" y="158"/>
                    </a:lnTo>
                    <a:lnTo>
                      <a:pt x="125" y="237"/>
                    </a:lnTo>
                    <a:close/>
                    <a:moveTo>
                      <a:pt x="141" y="273"/>
                    </a:moveTo>
                    <a:lnTo>
                      <a:pt x="158" y="156"/>
                    </a:lnTo>
                    <a:lnTo>
                      <a:pt x="267" y="198"/>
                    </a:lnTo>
                    <a:lnTo>
                      <a:pt x="141" y="273"/>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6">
                <a:extLst>
                  <a:ext uri="{FF2B5EF4-FFF2-40B4-BE49-F238E27FC236}">
                    <a16:creationId xmlns:a16="http://schemas.microsoft.com/office/drawing/2014/main" id="{26A9D1CA-3185-4DAF-8AC6-5D415649A1CB}"/>
                  </a:ext>
                </a:extLst>
              </p:cNvPr>
              <p:cNvSpPr>
                <a:spLocks noChangeArrowheads="1"/>
              </p:cNvSpPr>
              <p:nvPr/>
            </p:nvSpPr>
            <p:spPr bwMode="auto">
              <a:xfrm>
                <a:off x="3157" y="916"/>
                <a:ext cx="66" cy="65"/>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7">
                <a:extLst>
                  <a:ext uri="{FF2B5EF4-FFF2-40B4-BE49-F238E27FC236}">
                    <a16:creationId xmlns:a16="http://schemas.microsoft.com/office/drawing/2014/main" id="{6147CEEA-8D72-4AF9-B2D2-213593D849F7}"/>
                  </a:ext>
                </a:extLst>
              </p:cNvPr>
              <p:cNvSpPr>
                <a:spLocks noChangeArrowheads="1"/>
              </p:cNvSpPr>
              <p:nvPr/>
            </p:nvSpPr>
            <p:spPr bwMode="auto">
              <a:xfrm>
                <a:off x="3321" y="817"/>
                <a:ext cx="66" cy="66"/>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8">
                <a:extLst>
                  <a:ext uri="{FF2B5EF4-FFF2-40B4-BE49-F238E27FC236}">
                    <a16:creationId xmlns:a16="http://schemas.microsoft.com/office/drawing/2014/main" id="{56DFB8EF-F42A-4A89-9520-0595F69004D7}"/>
                  </a:ext>
                </a:extLst>
              </p:cNvPr>
              <p:cNvSpPr>
                <a:spLocks noChangeArrowheads="1"/>
              </p:cNvSpPr>
              <p:nvPr/>
            </p:nvSpPr>
            <p:spPr bwMode="auto">
              <a:xfrm>
                <a:off x="3070" y="664"/>
                <a:ext cx="66" cy="65"/>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9">
                <a:extLst>
                  <a:ext uri="{FF2B5EF4-FFF2-40B4-BE49-F238E27FC236}">
                    <a16:creationId xmlns:a16="http://schemas.microsoft.com/office/drawing/2014/main" id="{4F7AE687-E545-4787-B419-12BA88511E61}"/>
                  </a:ext>
                </a:extLst>
              </p:cNvPr>
              <p:cNvSpPr>
                <a:spLocks noChangeArrowheads="1"/>
              </p:cNvSpPr>
              <p:nvPr/>
            </p:nvSpPr>
            <p:spPr bwMode="auto">
              <a:xfrm>
                <a:off x="3180" y="762"/>
                <a:ext cx="65" cy="6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10">
                <a:extLst>
                  <a:ext uri="{FF2B5EF4-FFF2-40B4-BE49-F238E27FC236}">
                    <a16:creationId xmlns:a16="http://schemas.microsoft.com/office/drawing/2014/main" id="{F0655DD4-E425-4023-9B0B-40C7BF497900}"/>
                  </a:ext>
                </a:extLst>
              </p:cNvPr>
              <p:cNvSpPr>
                <a:spLocks noChangeArrowheads="1"/>
              </p:cNvSpPr>
              <p:nvPr/>
            </p:nvSpPr>
            <p:spPr bwMode="auto">
              <a:xfrm>
                <a:off x="3268" y="631"/>
                <a:ext cx="66" cy="66"/>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11">
                <a:extLst>
                  <a:ext uri="{FF2B5EF4-FFF2-40B4-BE49-F238E27FC236}">
                    <a16:creationId xmlns:a16="http://schemas.microsoft.com/office/drawing/2014/main" id="{B5031AFC-D4A9-4561-BAA1-589D60E969A0}"/>
                  </a:ext>
                </a:extLst>
              </p:cNvPr>
              <p:cNvSpPr>
                <a:spLocks noChangeArrowheads="1"/>
              </p:cNvSpPr>
              <p:nvPr/>
            </p:nvSpPr>
            <p:spPr bwMode="auto">
              <a:xfrm>
                <a:off x="3037" y="817"/>
                <a:ext cx="66" cy="66"/>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4">
            <a:extLst>
              <a:ext uri="{FF2B5EF4-FFF2-40B4-BE49-F238E27FC236}">
                <a16:creationId xmlns:a16="http://schemas.microsoft.com/office/drawing/2014/main" id="{F1F36A23-BD3D-4BDC-A4BE-4060195A56D4}"/>
              </a:ext>
              <a:ext uri="{C183D7F6-B498-43B3-948B-1728B52AA6E4}">
                <adec:decorative xmlns:adec="http://schemas.microsoft.com/office/drawing/2017/decorative" val="1"/>
              </a:ext>
            </a:extLst>
          </p:cNvPr>
          <p:cNvGrpSpPr/>
          <p:nvPr/>
        </p:nvGrpSpPr>
        <p:grpSpPr>
          <a:xfrm>
            <a:off x="9105214" y="1737343"/>
            <a:ext cx="647054" cy="647053"/>
            <a:chOff x="9612504" y="1602636"/>
            <a:chExt cx="813517" cy="813516"/>
          </a:xfrm>
        </p:grpSpPr>
        <p:sp>
          <p:nvSpPr>
            <p:cNvPr id="77" name="Oval 76">
              <a:extLst>
                <a:ext uri="{FF2B5EF4-FFF2-40B4-BE49-F238E27FC236}">
                  <a16:creationId xmlns:a16="http://schemas.microsoft.com/office/drawing/2014/main" id="{8ED209F0-A3DE-4789-BB51-0D3A77DE2ACE}"/>
                </a:ext>
              </a:extLst>
            </p:cNvPr>
            <p:cNvSpPr/>
            <p:nvPr/>
          </p:nvSpPr>
          <p:spPr bwMode="auto">
            <a:xfrm>
              <a:off x="9612504" y="1602636"/>
              <a:ext cx="813517" cy="813516"/>
            </a:xfrm>
            <a:prstGeom prst="ellipse">
              <a:avLst/>
            </a:prstGeom>
            <a:solidFill>
              <a:schemeClr val="tx1"/>
            </a:solidFill>
            <a:ln w="34925" cap="flat">
              <a:noFill/>
              <a:prstDash val="solid"/>
              <a:miter/>
            </a:ln>
            <a:effectLst>
              <a:outerShdw blurRad="3175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en-US" sz="800">
                <a:gradFill>
                  <a:gsLst>
                    <a:gs pos="0">
                      <a:srgbClr val="505050"/>
                    </a:gs>
                    <a:gs pos="100000">
                      <a:srgbClr val="505050"/>
                    </a:gs>
                  </a:gsLst>
                </a:gradFill>
                <a:latin typeface="Segoe UI"/>
              </a:endParaRPr>
            </a:p>
          </p:txBody>
        </p:sp>
        <p:grpSp>
          <p:nvGrpSpPr>
            <p:cNvPr id="61" name="Group 20">
              <a:extLst>
                <a:ext uri="{FF2B5EF4-FFF2-40B4-BE49-F238E27FC236}">
                  <a16:creationId xmlns:a16="http://schemas.microsoft.com/office/drawing/2014/main" id="{6A9D2721-E53E-40FE-BC09-6283DA880D46}"/>
                </a:ext>
              </a:extLst>
            </p:cNvPr>
            <p:cNvGrpSpPr>
              <a:grpSpLocks noChangeAspect="1"/>
            </p:cNvGrpSpPr>
            <p:nvPr/>
          </p:nvGrpSpPr>
          <p:grpSpPr bwMode="auto">
            <a:xfrm>
              <a:off x="9756465" y="1747836"/>
              <a:ext cx="525595" cy="523117"/>
              <a:chOff x="4807" y="704"/>
              <a:chExt cx="212" cy="211"/>
            </a:xfrm>
          </p:grpSpPr>
          <p:sp>
            <p:nvSpPr>
              <p:cNvPr id="62" name="AutoShape 19">
                <a:extLst>
                  <a:ext uri="{FF2B5EF4-FFF2-40B4-BE49-F238E27FC236}">
                    <a16:creationId xmlns:a16="http://schemas.microsoft.com/office/drawing/2014/main" id="{B50FCB30-B42D-4A3E-99CC-3AD27FC31EE6}"/>
                  </a:ext>
                </a:extLst>
              </p:cNvPr>
              <p:cNvSpPr>
                <a:spLocks noChangeAspect="1" noChangeArrowheads="1" noTextEdit="1"/>
              </p:cNvSpPr>
              <p:nvPr/>
            </p:nvSpPr>
            <p:spPr bwMode="auto">
              <a:xfrm>
                <a:off x="4807" y="704"/>
                <a:ext cx="21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0518CEDE-F825-435A-A467-C4F4070D7666}"/>
                  </a:ext>
                </a:extLst>
              </p:cNvPr>
              <p:cNvSpPr>
                <a:spLocks/>
              </p:cNvSpPr>
              <p:nvPr/>
            </p:nvSpPr>
            <p:spPr bwMode="auto">
              <a:xfrm>
                <a:off x="4856" y="783"/>
                <a:ext cx="50" cy="75"/>
              </a:xfrm>
              <a:custGeom>
                <a:avLst/>
                <a:gdLst>
                  <a:gd name="T0" fmla="*/ 12 w 81"/>
                  <a:gd name="T1" fmla="*/ 120 h 120"/>
                  <a:gd name="T2" fmla="*/ 81 w 81"/>
                  <a:gd name="T3" fmla="*/ 0 h 120"/>
                  <a:gd name="T4" fmla="*/ 56 w 81"/>
                  <a:gd name="T5" fmla="*/ 0 h 120"/>
                  <a:gd name="T6" fmla="*/ 0 w 81"/>
                  <a:gd name="T7" fmla="*/ 98 h 120"/>
                  <a:gd name="T8" fmla="*/ 12 w 81"/>
                  <a:gd name="T9" fmla="*/ 120 h 120"/>
                </a:gdLst>
                <a:ahLst/>
                <a:cxnLst>
                  <a:cxn ang="0">
                    <a:pos x="T0" y="T1"/>
                  </a:cxn>
                  <a:cxn ang="0">
                    <a:pos x="T2" y="T3"/>
                  </a:cxn>
                  <a:cxn ang="0">
                    <a:pos x="T4" y="T5"/>
                  </a:cxn>
                  <a:cxn ang="0">
                    <a:pos x="T6" y="T7"/>
                  </a:cxn>
                  <a:cxn ang="0">
                    <a:pos x="T8" y="T9"/>
                  </a:cxn>
                </a:cxnLst>
                <a:rect l="0" t="0" r="r" b="b"/>
                <a:pathLst>
                  <a:path w="81" h="120">
                    <a:moveTo>
                      <a:pt x="12" y="120"/>
                    </a:moveTo>
                    <a:cubicBezTo>
                      <a:pt x="81" y="0"/>
                      <a:pt x="81" y="0"/>
                      <a:pt x="81" y="0"/>
                    </a:cubicBezTo>
                    <a:cubicBezTo>
                      <a:pt x="56" y="0"/>
                      <a:pt x="56" y="0"/>
                      <a:pt x="56" y="0"/>
                    </a:cubicBezTo>
                    <a:cubicBezTo>
                      <a:pt x="0" y="98"/>
                      <a:pt x="0" y="98"/>
                      <a:pt x="0" y="98"/>
                    </a:cubicBezTo>
                    <a:cubicBezTo>
                      <a:pt x="6" y="104"/>
                      <a:pt x="10" y="112"/>
                      <a:pt x="12" y="120"/>
                    </a:cubicBezTo>
                    <a:close/>
                  </a:path>
                </a:pathLst>
              </a:cu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6C19B267-9355-4F9F-916F-B661040E6E68}"/>
                  </a:ext>
                </a:extLst>
              </p:cNvPr>
              <p:cNvSpPr>
                <a:spLocks/>
              </p:cNvSpPr>
              <p:nvPr/>
            </p:nvSpPr>
            <p:spPr bwMode="auto">
              <a:xfrm>
                <a:off x="4871" y="889"/>
                <a:ext cx="85" cy="13"/>
              </a:xfrm>
              <a:custGeom>
                <a:avLst/>
                <a:gdLst>
                  <a:gd name="T0" fmla="*/ 11 w 136"/>
                  <a:gd name="T1" fmla="*/ 21 h 21"/>
                  <a:gd name="T2" fmla="*/ 124 w 136"/>
                  <a:gd name="T3" fmla="*/ 21 h 21"/>
                  <a:gd name="T4" fmla="*/ 136 w 136"/>
                  <a:gd name="T5" fmla="*/ 0 h 21"/>
                  <a:gd name="T6" fmla="*/ 0 w 136"/>
                  <a:gd name="T7" fmla="*/ 0 h 21"/>
                  <a:gd name="T8" fmla="*/ 11 w 136"/>
                  <a:gd name="T9" fmla="*/ 21 h 21"/>
                </a:gdLst>
                <a:ahLst/>
                <a:cxnLst>
                  <a:cxn ang="0">
                    <a:pos x="T0" y="T1"/>
                  </a:cxn>
                  <a:cxn ang="0">
                    <a:pos x="T2" y="T3"/>
                  </a:cxn>
                  <a:cxn ang="0">
                    <a:pos x="T4" y="T5"/>
                  </a:cxn>
                  <a:cxn ang="0">
                    <a:pos x="T6" y="T7"/>
                  </a:cxn>
                  <a:cxn ang="0">
                    <a:pos x="T8" y="T9"/>
                  </a:cxn>
                </a:cxnLst>
                <a:rect l="0" t="0" r="r" b="b"/>
                <a:pathLst>
                  <a:path w="136" h="21">
                    <a:moveTo>
                      <a:pt x="11" y="21"/>
                    </a:moveTo>
                    <a:cubicBezTo>
                      <a:pt x="124" y="21"/>
                      <a:pt x="124" y="21"/>
                      <a:pt x="124" y="21"/>
                    </a:cubicBezTo>
                    <a:cubicBezTo>
                      <a:pt x="127" y="13"/>
                      <a:pt x="131" y="6"/>
                      <a:pt x="136" y="0"/>
                    </a:cubicBezTo>
                    <a:cubicBezTo>
                      <a:pt x="0" y="0"/>
                      <a:pt x="0" y="0"/>
                      <a:pt x="0" y="0"/>
                    </a:cubicBezTo>
                    <a:cubicBezTo>
                      <a:pt x="4" y="6"/>
                      <a:pt x="8" y="13"/>
                      <a:pt x="11" y="21"/>
                    </a:cubicBezTo>
                    <a:close/>
                  </a:path>
                </a:pathLst>
              </a:cu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DCB13290-49CC-4BE6-B7A3-9CE25428CBDB}"/>
                  </a:ext>
                </a:extLst>
              </p:cNvPr>
              <p:cNvSpPr>
                <a:spLocks/>
              </p:cNvSpPr>
              <p:nvPr/>
            </p:nvSpPr>
            <p:spPr bwMode="auto">
              <a:xfrm>
                <a:off x="4807" y="885"/>
                <a:ext cx="60" cy="30"/>
              </a:xfrm>
              <a:custGeom>
                <a:avLst/>
                <a:gdLst>
                  <a:gd name="T0" fmla="*/ 96 w 96"/>
                  <a:gd name="T1" fmla="*/ 48 h 48"/>
                  <a:gd name="T2" fmla="*/ 48 w 96"/>
                  <a:gd name="T3" fmla="*/ 0 h 48"/>
                  <a:gd name="T4" fmla="*/ 0 w 96"/>
                  <a:gd name="T5" fmla="*/ 48 h 48"/>
                  <a:gd name="T6" fmla="*/ 96 w 96"/>
                  <a:gd name="T7" fmla="*/ 48 h 48"/>
                </a:gdLst>
                <a:ahLst/>
                <a:cxnLst>
                  <a:cxn ang="0">
                    <a:pos x="T0" y="T1"/>
                  </a:cxn>
                  <a:cxn ang="0">
                    <a:pos x="T2" y="T3"/>
                  </a:cxn>
                  <a:cxn ang="0">
                    <a:pos x="T4" y="T5"/>
                  </a:cxn>
                  <a:cxn ang="0">
                    <a:pos x="T6" y="T7"/>
                  </a:cxn>
                </a:cxnLst>
                <a:rect l="0" t="0" r="r" b="b"/>
                <a:pathLst>
                  <a:path w="96" h="48">
                    <a:moveTo>
                      <a:pt x="96" y="48"/>
                    </a:moveTo>
                    <a:cubicBezTo>
                      <a:pt x="96" y="22"/>
                      <a:pt x="75" y="0"/>
                      <a:pt x="48" y="0"/>
                    </a:cubicBezTo>
                    <a:cubicBezTo>
                      <a:pt x="21" y="0"/>
                      <a:pt x="0" y="22"/>
                      <a:pt x="0" y="48"/>
                    </a:cubicBezTo>
                    <a:lnTo>
                      <a:pt x="96" y="4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24">
                <a:extLst>
                  <a:ext uri="{FF2B5EF4-FFF2-40B4-BE49-F238E27FC236}">
                    <a16:creationId xmlns:a16="http://schemas.microsoft.com/office/drawing/2014/main" id="{31A0E72E-3EAB-41F9-BAC1-26A40DC7120F}"/>
                  </a:ext>
                </a:extLst>
              </p:cNvPr>
              <p:cNvSpPr>
                <a:spLocks noChangeArrowheads="1"/>
              </p:cNvSpPr>
              <p:nvPr/>
            </p:nvSpPr>
            <p:spPr bwMode="auto">
              <a:xfrm>
                <a:off x="4824" y="849"/>
                <a:ext cx="26" cy="26"/>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5">
                <a:extLst>
                  <a:ext uri="{FF2B5EF4-FFF2-40B4-BE49-F238E27FC236}">
                    <a16:creationId xmlns:a16="http://schemas.microsoft.com/office/drawing/2014/main" id="{B73CB2A9-E33C-41CD-9B0E-76A55895A098}"/>
                  </a:ext>
                </a:extLst>
              </p:cNvPr>
              <p:cNvSpPr>
                <a:spLocks/>
              </p:cNvSpPr>
              <p:nvPr/>
            </p:nvSpPr>
            <p:spPr bwMode="auto">
              <a:xfrm>
                <a:off x="4959" y="885"/>
                <a:ext cx="60" cy="30"/>
              </a:xfrm>
              <a:custGeom>
                <a:avLst/>
                <a:gdLst>
                  <a:gd name="T0" fmla="*/ 96 w 96"/>
                  <a:gd name="T1" fmla="*/ 48 h 48"/>
                  <a:gd name="T2" fmla="*/ 48 w 96"/>
                  <a:gd name="T3" fmla="*/ 0 h 48"/>
                  <a:gd name="T4" fmla="*/ 0 w 96"/>
                  <a:gd name="T5" fmla="*/ 48 h 48"/>
                  <a:gd name="T6" fmla="*/ 96 w 96"/>
                  <a:gd name="T7" fmla="*/ 48 h 48"/>
                </a:gdLst>
                <a:ahLst/>
                <a:cxnLst>
                  <a:cxn ang="0">
                    <a:pos x="T0" y="T1"/>
                  </a:cxn>
                  <a:cxn ang="0">
                    <a:pos x="T2" y="T3"/>
                  </a:cxn>
                  <a:cxn ang="0">
                    <a:pos x="T4" y="T5"/>
                  </a:cxn>
                  <a:cxn ang="0">
                    <a:pos x="T6" y="T7"/>
                  </a:cxn>
                </a:cxnLst>
                <a:rect l="0" t="0" r="r" b="b"/>
                <a:pathLst>
                  <a:path w="96" h="48">
                    <a:moveTo>
                      <a:pt x="96" y="48"/>
                    </a:moveTo>
                    <a:cubicBezTo>
                      <a:pt x="96" y="22"/>
                      <a:pt x="75" y="0"/>
                      <a:pt x="48" y="0"/>
                    </a:cubicBezTo>
                    <a:cubicBezTo>
                      <a:pt x="22" y="0"/>
                      <a:pt x="0" y="22"/>
                      <a:pt x="0" y="48"/>
                    </a:cubicBezTo>
                    <a:lnTo>
                      <a:pt x="96" y="4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6">
                <a:extLst>
                  <a:ext uri="{FF2B5EF4-FFF2-40B4-BE49-F238E27FC236}">
                    <a16:creationId xmlns:a16="http://schemas.microsoft.com/office/drawing/2014/main" id="{A16F22D4-35AB-43C7-9F43-8FCE065F9A36}"/>
                  </a:ext>
                </a:extLst>
              </p:cNvPr>
              <p:cNvSpPr>
                <a:spLocks noChangeArrowheads="1"/>
              </p:cNvSpPr>
              <p:nvPr/>
            </p:nvSpPr>
            <p:spPr bwMode="auto">
              <a:xfrm>
                <a:off x="4976" y="849"/>
                <a:ext cx="27" cy="26"/>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7">
                <a:extLst>
                  <a:ext uri="{FF2B5EF4-FFF2-40B4-BE49-F238E27FC236}">
                    <a16:creationId xmlns:a16="http://schemas.microsoft.com/office/drawing/2014/main" id="{E1BFD963-1B47-4AA0-894B-09977C9F038E}"/>
                  </a:ext>
                </a:extLst>
              </p:cNvPr>
              <p:cNvSpPr>
                <a:spLocks/>
              </p:cNvSpPr>
              <p:nvPr/>
            </p:nvSpPr>
            <p:spPr bwMode="auto">
              <a:xfrm>
                <a:off x="4884" y="741"/>
                <a:ext cx="59" cy="29"/>
              </a:xfrm>
              <a:custGeom>
                <a:avLst/>
                <a:gdLst>
                  <a:gd name="T0" fmla="*/ 96 w 96"/>
                  <a:gd name="T1" fmla="*/ 48 h 48"/>
                  <a:gd name="T2" fmla="*/ 48 w 96"/>
                  <a:gd name="T3" fmla="*/ 0 h 48"/>
                  <a:gd name="T4" fmla="*/ 0 w 96"/>
                  <a:gd name="T5" fmla="*/ 48 h 48"/>
                  <a:gd name="T6" fmla="*/ 96 w 96"/>
                  <a:gd name="T7" fmla="*/ 48 h 48"/>
                </a:gdLst>
                <a:ahLst/>
                <a:cxnLst>
                  <a:cxn ang="0">
                    <a:pos x="T0" y="T1"/>
                  </a:cxn>
                  <a:cxn ang="0">
                    <a:pos x="T2" y="T3"/>
                  </a:cxn>
                  <a:cxn ang="0">
                    <a:pos x="T4" y="T5"/>
                  </a:cxn>
                  <a:cxn ang="0">
                    <a:pos x="T6" y="T7"/>
                  </a:cxn>
                </a:cxnLst>
                <a:rect l="0" t="0" r="r" b="b"/>
                <a:pathLst>
                  <a:path w="96" h="48">
                    <a:moveTo>
                      <a:pt x="96" y="48"/>
                    </a:moveTo>
                    <a:cubicBezTo>
                      <a:pt x="96" y="21"/>
                      <a:pt x="74" y="0"/>
                      <a:pt x="48" y="0"/>
                    </a:cubicBezTo>
                    <a:cubicBezTo>
                      <a:pt x="21" y="0"/>
                      <a:pt x="0" y="21"/>
                      <a:pt x="0" y="48"/>
                    </a:cubicBezTo>
                    <a:lnTo>
                      <a:pt x="96" y="4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8">
                <a:extLst>
                  <a:ext uri="{FF2B5EF4-FFF2-40B4-BE49-F238E27FC236}">
                    <a16:creationId xmlns:a16="http://schemas.microsoft.com/office/drawing/2014/main" id="{10AEAF84-9272-48FC-9153-0CE28158CD7B}"/>
                  </a:ext>
                </a:extLst>
              </p:cNvPr>
              <p:cNvSpPr>
                <a:spLocks noChangeArrowheads="1"/>
              </p:cNvSpPr>
              <p:nvPr/>
            </p:nvSpPr>
            <p:spPr bwMode="auto">
              <a:xfrm>
                <a:off x="4900" y="704"/>
                <a:ext cx="26" cy="27"/>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9">
                <a:extLst>
                  <a:ext uri="{FF2B5EF4-FFF2-40B4-BE49-F238E27FC236}">
                    <a16:creationId xmlns:a16="http://schemas.microsoft.com/office/drawing/2014/main" id="{5DA95AEA-07E1-4B4C-BD9C-BEBDD99269DC}"/>
                  </a:ext>
                </a:extLst>
              </p:cNvPr>
              <p:cNvSpPr>
                <a:spLocks/>
              </p:cNvSpPr>
              <p:nvPr/>
            </p:nvSpPr>
            <p:spPr bwMode="auto">
              <a:xfrm>
                <a:off x="4921" y="783"/>
                <a:ext cx="50" cy="75"/>
              </a:xfrm>
              <a:custGeom>
                <a:avLst/>
                <a:gdLst>
                  <a:gd name="T0" fmla="*/ 80 w 80"/>
                  <a:gd name="T1" fmla="*/ 98 h 120"/>
                  <a:gd name="T2" fmla="*/ 24 w 80"/>
                  <a:gd name="T3" fmla="*/ 0 h 120"/>
                  <a:gd name="T4" fmla="*/ 0 w 80"/>
                  <a:gd name="T5" fmla="*/ 0 h 120"/>
                  <a:gd name="T6" fmla="*/ 68 w 80"/>
                  <a:gd name="T7" fmla="*/ 120 h 120"/>
                  <a:gd name="T8" fmla="*/ 80 w 80"/>
                  <a:gd name="T9" fmla="*/ 98 h 120"/>
                </a:gdLst>
                <a:ahLst/>
                <a:cxnLst>
                  <a:cxn ang="0">
                    <a:pos x="T0" y="T1"/>
                  </a:cxn>
                  <a:cxn ang="0">
                    <a:pos x="T2" y="T3"/>
                  </a:cxn>
                  <a:cxn ang="0">
                    <a:pos x="T4" y="T5"/>
                  </a:cxn>
                  <a:cxn ang="0">
                    <a:pos x="T6" y="T7"/>
                  </a:cxn>
                  <a:cxn ang="0">
                    <a:pos x="T8" y="T9"/>
                  </a:cxn>
                </a:cxnLst>
                <a:rect l="0" t="0" r="r" b="b"/>
                <a:pathLst>
                  <a:path w="80" h="120">
                    <a:moveTo>
                      <a:pt x="80" y="98"/>
                    </a:moveTo>
                    <a:cubicBezTo>
                      <a:pt x="24" y="0"/>
                      <a:pt x="24" y="0"/>
                      <a:pt x="24" y="0"/>
                    </a:cubicBezTo>
                    <a:cubicBezTo>
                      <a:pt x="0" y="0"/>
                      <a:pt x="0" y="0"/>
                      <a:pt x="0" y="0"/>
                    </a:cubicBezTo>
                    <a:cubicBezTo>
                      <a:pt x="68" y="120"/>
                      <a:pt x="68" y="120"/>
                      <a:pt x="68" y="120"/>
                    </a:cubicBezTo>
                    <a:cubicBezTo>
                      <a:pt x="70" y="112"/>
                      <a:pt x="74" y="104"/>
                      <a:pt x="80" y="98"/>
                    </a:cubicBezTo>
                    <a:close/>
                  </a:path>
                </a:pathLst>
              </a:cu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a:extLst>
              <a:ext uri="{FF2B5EF4-FFF2-40B4-BE49-F238E27FC236}">
                <a16:creationId xmlns:a16="http://schemas.microsoft.com/office/drawing/2014/main" id="{B62D011D-1691-49D4-8103-E4E44E86F67D}"/>
              </a:ext>
              <a:ext uri="{C183D7F6-B498-43B3-948B-1728B52AA6E4}">
                <adec:decorative xmlns:adec="http://schemas.microsoft.com/office/drawing/2017/decorative" val="1"/>
              </a:ext>
            </a:extLst>
          </p:cNvPr>
          <p:cNvGrpSpPr/>
          <p:nvPr/>
        </p:nvGrpSpPr>
        <p:grpSpPr>
          <a:xfrm>
            <a:off x="10126893" y="2384396"/>
            <a:ext cx="647054" cy="647053"/>
            <a:chOff x="10443940" y="2376348"/>
            <a:chExt cx="813517" cy="813516"/>
          </a:xfrm>
        </p:grpSpPr>
        <p:sp>
          <p:nvSpPr>
            <p:cNvPr id="78" name="Oval 77">
              <a:extLst>
                <a:ext uri="{FF2B5EF4-FFF2-40B4-BE49-F238E27FC236}">
                  <a16:creationId xmlns:a16="http://schemas.microsoft.com/office/drawing/2014/main" id="{8A294593-F2D6-404D-AE2C-DD8260EEE679}"/>
                </a:ext>
              </a:extLst>
            </p:cNvPr>
            <p:cNvSpPr/>
            <p:nvPr/>
          </p:nvSpPr>
          <p:spPr bwMode="auto">
            <a:xfrm>
              <a:off x="10443940" y="2376348"/>
              <a:ext cx="813517" cy="813516"/>
            </a:xfrm>
            <a:prstGeom prst="ellipse">
              <a:avLst/>
            </a:prstGeom>
            <a:solidFill>
              <a:schemeClr val="tx1"/>
            </a:solidFill>
            <a:ln w="34925" cap="flat">
              <a:noFill/>
              <a:prstDash val="solid"/>
              <a:miter/>
            </a:ln>
            <a:effectLst>
              <a:outerShdw blurRad="3175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en-US" sz="800">
                <a:gradFill>
                  <a:gsLst>
                    <a:gs pos="0">
                      <a:srgbClr val="505050"/>
                    </a:gs>
                    <a:gs pos="100000">
                      <a:srgbClr val="505050"/>
                    </a:gs>
                  </a:gsLst>
                </a:gradFill>
                <a:latin typeface="Segoe UI"/>
              </a:endParaRPr>
            </a:p>
          </p:txBody>
        </p:sp>
        <p:grpSp>
          <p:nvGrpSpPr>
            <p:cNvPr id="49" name="Group 14">
              <a:extLst>
                <a:ext uri="{FF2B5EF4-FFF2-40B4-BE49-F238E27FC236}">
                  <a16:creationId xmlns:a16="http://schemas.microsoft.com/office/drawing/2014/main" id="{0CF3CE70-5E8E-4C91-AEAB-825FFF786ECB}"/>
                </a:ext>
              </a:extLst>
            </p:cNvPr>
            <p:cNvGrpSpPr>
              <a:grpSpLocks noChangeAspect="1"/>
            </p:cNvGrpSpPr>
            <p:nvPr/>
          </p:nvGrpSpPr>
          <p:grpSpPr bwMode="auto">
            <a:xfrm>
              <a:off x="10593975" y="2524969"/>
              <a:ext cx="513446" cy="516275"/>
              <a:chOff x="5999" y="581"/>
              <a:chExt cx="363" cy="365"/>
            </a:xfrm>
          </p:grpSpPr>
          <p:sp>
            <p:nvSpPr>
              <p:cNvPr id="50" name="AutoShape 13">
                <a:extLst>
                  <a:ext uri="{FF2B5EF4-FFF2-40B4-BE49-F238E27FC236}">
                    <a16:creationId xmlns:a16="http://schemas.microsoft.com/office/drawing/2014/main" id="{C3C8A130-B2BB-4FCD-8593-6F76EC0B06D3}"/>
                  </a:ext>
                </a:extLst>
              </p:cNvPr>
              <p:cNvSpPr>
                <a:spLocks noChangeAspect="1" noChangeArrowheads="1" noTextEdit="1"/>
              </p:cNvSpPr>
              <p:nvPr/>
            </p:nvSpPr>
            <p:spPr bwMode="auto">
              <a:xfrm>
                <a:off x="5999" y="581"/>
                <a:ext cx="36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a:extLst>
                  <a:ext uri="{FF2B5EF4-FFF2-40B4-BE49-F238E27FC236}">
                    <a16:creationId xmlns:a16="http://schemas.microsoft.com/office/drawing/2014/main" id="{6E885227-7931-4D15-A025-C51C46372740}"/>
                  </a:ext>
                </a:extLst>
              </p:cNvPr>
              <p:cNvSpPr>
                <a:spLocks/>
              </p:cNvSpPr>
              <p:nvPr/>
            </p:nvSpPr>
            <p:spPr bwMode="auto">
              <a:xfrm>
                <a:off x="6086" y="695"/>
                <a:ext cx="205" cy="229"/>
              </a:xfrm>
              <a:custGeom>
                <a:avLst/>
                <a:gdLst>
                  <a:gd name="T0" fmla="*/ 23 w 205"/>
                  <a:gd name="T1" fmla="*/ 229 h 229"/>
                  <a:gd name="T2" fmla="*/ 0 w 205"/>
                  <a:gd name="T3" fmla="*/ 229 h 229"/>
                  <a:gd name="T4" fmla="*/ 100 w 205"/>
                  <a:gd name="T5" fmla="*/ 0 h 229"/>
                  <a:gd name="T6" fmla="*/ 205 w 205"/>
                  <a:gd name="T7" fmla="*/ 229 h 229"/>
                  <a:gd name="T8" fmla="*/ 181 w 205"/>
                  <a:gd name="T9" fmla="*/ 229 h 229"/>
                  <a:gd name="T10" fmla="*/ 100 w 205"/>
                  <a:gd name="T11" fmla="*/ 57 h 229"/>
                  <a:gd name="T12" fmla="*/ 23 w 205"/>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205" h="229">
                    <a:moveTo>
                      <a:pt x="23" y="229"/>
                    </a:moveTo>
                    <a:lnTo>
                      <a:pt x="0" y="229"/>
                    </a:lnTo>
                    <a:lnTo>
                      <a:pt x="100" y="0"/>
                    </a:lnTo>
                    <a:lnTo>
                      <a:pt x="205" y="229"/>
                    </a:lnTo>
                    <a:lnTo>
                      <a:pt x="181" y="229"/>
                    </a:lnTo>
                    <a:lnTo>
                      <a:pt x="100" y="57"/>
                    </a:lnTo>
                    <a:lnTo>
                      <a:pt x="23" y="229"/>
                    </a:lnTo>
                    <a:close/>
                  </a:path>
                </a:pathLst>
              </a:cu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a:extLst>
                  <a:ext uri="{FF2B5EF4-FFF2-40B4-BE49-F238E27FC236}">
                    <a16:creationId xmlns:a16="http://schemas.microsoft.com/office/drawing/2014/main" id="{D276526F-17C6-4DDD-BC85-4BA55BB0E1F4}"/>
                  </a:ext>
                </a:extLst>
              </p:cNvPr>
              <p:cNvSpPr>
                <a:spLocks noEditPoints="1"/>
              </p:cNvSpPr>
              <p:nvPr/>
            </p:nvSpPr>
            <p:spPr bwMode="auto">
              <a:xfrm>
                <a:off x="5999" y="670"/>
                <a:ext cx="363" cy="276"/>
              </a:xfrm>
              <a:custGeom>
                <a:avLst/>
                <a:gdLst>
                  <a:gd name="T0" fmla="*/ 363 w 363"/>
                  <a:gd name="T1" fmla="*/ 276 h 276"/>
                  <a:gd name="T2" fmla="*/ 0 w 363"/>
                  <a:gd name="T3" fmla="*/ 276 h 276"/>
                  <a:gd name="T4" fmla="*/ 96 w 363"/>
                  <a:gd name="T5" fmla="*/ 136 h 276"/>
                  <a:gd name="T6" fmla="*/ 171 w 363"/>
                  <a:gd name="T7" fmla="*/ 254 h 276"/>
                  <a:gd name="T8" fmla="*/ 195 w 363"/>
                  <a:gd name="T9" fmla="*/ 254 h 276"/>
                  <a:gd name="T10" fmla="*/ 363 w 363"/>
                  <a:gd name="T11" fmla="*/ 0 h 276"/>
                  <a:gd name="T12" fmla="*/ 363 w 363"/>
                  <a:gd name="T13" fmla="*/ 276 h 276"/>
                  <a:gd name="T14" fmla="*/ 221 w 363"/>
                  <a:gd name="T15" fmla="*/ 254 h 276"/>
                  <a:gd name="T16" fmla="*/ 341 w 363"/>
                  <a:gd name="T17" fmla="*/ 254 h 276"/>
                  <a:gd name="T18" fmla="*/ 341 w 363"/>
                  <a:gd name="T19" fmla="*/ 75 h 276"/>
                  <a:gd name="T20" fmla="*/ 221 w 363"/>
                  <a:gd name="T21" fmla="*/ 254 h 276"/>
                  <a:gd name="T22" fmla="*/ 42 w 363"/>
                  <a:gd name="T23" fmla="*/ 254 h 276"/>
                  <a:gd name="T24" fmla="*/ 145 w 363"/>
                  <a:gd name="T25" fmla="*/ 254 h 276"/>
                  <a:gd name="T26" fmla="*/ 96 w 363"/>
                  <a:gd name="T27" fmla="*/ 178 h 276"/>
                  <a:gd name="T28" fmla="*/ 42 w 363"/>
                  <a:gd name="T29" fmla="*/ 2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3" h="276">
                    <a:moveTo>
                      <a:pt x="363" y="276"/>
                    </a:moveTo>
                    <a:lnTo>
                      <a:pt x="0" y="276"/>
                    </a:lnTo>
                    <a:lnTo>
                      <a:pt x="96" y="136"/>
                    </a:lnTo>
                    <a:lnTo>
                      <a:pt x="171" y="254"/>
                    </a:lnTo>
                    <a:lnTo>
                      <a:pt x="195" y="254"/>
                    </a:lnTo>
                    <a:lnTo>
                      <a:pt x="363" y="0"/>
                    </a:lnTo>
                    <a:lnTo>
                      <a:pt x="363" y="276"/>
                    </a:lnTo>
                    <a:close/>
                    <a:moveTo>
                      <a:pt x="221" y="254"/>
                    </a:moveTo>
                    <a:lnTo>
                      <a:pt x="341" y="254"/>
                    </a:lnTo>
                    <a:lnTo>
                      <a:pt x="341" y="75"/>
                    </a:lnTo>
                    <a:lnTo>
                      <a:pt x="221" y="254"/>
                    </a:lnTo>
                    <a:close/>
                    <a:moveTo>
                      <a:pt x="42" y="254"/>
                    </a:moveTo>
                    <a:lnTo>
                      <a:pt x="145" y="254"/>
                    </a:lnTo>
                    <a:lnTo>
                      <a:pt x="96" y="178"/>
                    </a:lnTo>
                    <a:lnTo>
                      <a:pt x="42" y="254"/>
                    </a:lnTo>
                    <a:close/>
                  </a:path>
                </a:pathLst>
              </a:cu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C5A2E97E-F673-4C90-936D-D08747590BC2}"/>
                  </a:ext>
                </a:extLst>
              </p:cNvPr>
              <p:cNvSpPr>
                <a:spLocks/>
              </p:cNvSpPr>
              <p:nvPr/>
            </p:nvSpPr>
            <p:spPr bwMode="auto">
              <a:xfrm>
                <a:off x="6085" y="581"/>
                <a:ext cx="277" cy="343"/>
              </a:xfrm>
              <a:custGeom>
                <a:avLst/>
                <a:gdLst>
                  <a:gd name="T0" fmla="*/ 209 w 277"/>
                  <a:gd name="T1" fmla="*/ 0 h 343"/>
                  <a:gd name="T2" fmla="*/ 209 w 277"/>
                  <a:gd name="T3" fmla="*/ 23 h 343"/>
                  <a:gd name="T4" fmla="*/ 237 w 277"/>
                  <a:gd name="T5" fmla="*/ 23 h 343"/>
                  <a:gd name="T6" fmla="*/ 0 w 277"/>
                  <a:gd name="T7" fmla="*/ 343 h 343"/>
                  <a:gd name="T8" fmla="*/ 28 w 277"/>
                  <a:gd name="T9" fmla="*/ 343 h 343"/>
                  <a:gd name="T10" fmla="*/ 255 w 277"/>
                  <a:gd name="T11" fmla="*/ 42 h 343"/>
                  <a:gd name="T12" fmla="*/ 255 w 277"/>
                  <a:gd name="T13" fmla="*/ 69 h 343"/>
                  <a:gd name="T14" fmla="*/ 277 w 277"/>
                  <a:gd name="T15" fmla="*/ 69 h 343"/>
                  <a:gd name="T16" fmla="*/ 277 w 277"/>
                  <a:gd name="T17" fmla="*/ 0 h 343"/>
                  <a:gd name="T18" fmla="*/ 209 w 277"/>
                  <a:gd name="T1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343">
                    <a:moveTo>
                      <a:pt x="209" y="0"/>
                    </a:moveTo>
                    <a:lnTo>
                      <a:pt x="209" y="23"/>
                    </a:lnTo>
                    <a:lnTo>
                      <a:pt x="237" y="23"/>
                    </a:lnTo>
                    <a:lnTo>
                      <a:pt x="0" y="343"/>
                    </a:lnTo>
                    <a:lnTo>
                      <a:pt x="28" y="343"/>
                    </a:lnTo>
                    <a:lnTo>
                      <a:pt x="255" y="42"/>
                    </a:lnTo>
                    <a:lnTo>
                      <a:pt x="255" y="69"/>
                    </a:lnTo>
                    <a:lnTo>
                      <a:pt x="277" y="69"/>
                    </a:lnTo>
                    <a:lnTo>
                      <a:pt x="277" y="0"/>
                    </a:lnTo>
                    <a:lnTo>
                      <a:pt x="209"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837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B45CCC-2CD8-4141-B74E-F88CA57F104F}"/>
              </a:ext>
              <a:ext uri="{C183D7F6-B498-43B3-948B-1728B52AA6E4}">
                <adec:decorative xmlns:adec="http://schemas.microsoft.com/office/drawing/2017/decorative" val="1"/>
              </a:ext>
            </a:extLst>
          </p:cNvPr>
          <p:cNvSpPr>
            <a:spLocks noGrp="1"/>
          </p:cNvSpPr>
          <p:nvPr>
            <p:ph type="title"/>
          </p:nvPr>
        </p:nvSpPr>
        <p:spPr>
          <a:xfrm>
            <a:off x="408831" y="433040"/>
            <a:ext cx="10819784" cy="1143000"/>
          </a:xfrm>
        </p:spPr>
        <p:txBody>
          <a:bodyPr/>
          <a:lstStyle/>
          <a:p>
            <a:r>
              <a:rPr lang="en-US" dirty="0">
                <a:solidFill>
                  <a:srgbClr val="505050"/>
                </a:solidFill>
              </a:rPr>
              <a:t>Azure Applications and Infrastructure certifications</a:t>
            </a:r>
          </a:p>
        </p:txBody>
      </p:sp>
      <p:sp>
        <p:nvSpPr>
          <p:cNvPr id="42" name="Freeform: Shape 41">
            <a:extLst>
              <a:ext uri="{FF2B5EF4-FFF2-40B4-BE49-F238E27FC236}">
                <a16:creationId xmlns:a16="http://schemas.microsoft.com/office/drawing/2014/main" id="{B2682A10-2E4A-49AD-BAC5-93CAC63CC9F1}"/>
              </a:ext>
              <a:ext uri="{C183D7F6-B498-43B3-948B-1728B52AA6E4}">
                <adec:decorative xmlns:adec="http://schemas.microsoft.com/office/drawing/2017/decorative" val="1"/>
              </a:ext>
            </a:extLst>
          </p:cNvPr>
          <p:cNvSpPr/>
          <p:nvPr/>
        </p:nvSpPr>
        <p:spPr bwMode="auto">
          <a:xfrm flipV="1">
            <a:off x="2633002" y="3757594"/>
            <a:ext cx="1401922" cy="1218748"/>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44" name="Group 43">
            <a:extLst>
              <a:ext uri="{FF2B5EF4-FFF2-40B4-BE49-F238E27FC236}">
                <a16:creationId xmlns:a16="http://schemas.microsoft.com/office/drawing/2014/main" id="{1510D428-1C17-48F5-953B-F6F00E51B99F}"/>
              </a:ext>
              <a:ext uri="{C183D7F6-B498-43B3-948B-1728B52AA6E4}">
                <adec:decorative xmlns:adec="http://schemas.microsoft.com/office/drawing/2017/decorative" val="1"/>
              </a:ext>
            </a:extLst>
          </p:cNvPr>
          <p:cNvGrpSpPr/>
          <p:nvPr/>
        </p:nvGrpSpPr>
        <p:grpSpPr>
          <a:xfrm>
            <a:off x="2452285" y="3065212"/>
            <a:ext cx="1663558" cy="1005708"/>
            <a:chOff x="2452285" y="3403916"/>
            <a:chExt cx="1663558" cy="1005708"/>
          </a:xfrm>
        </p:grpSpPr>
        <p:cxnSp>
          <p:nvCxnSpPr>
            <p:cNvPr id="45" name="Straight Connector 44">
              <a:extLst>
                <a:ext uri="{FF2B5EF4-FFF2-40B4-BE49-F238E27FC236}">
                  <a16:creationId xmlns:a16="http://schemas.microsoft.com/office/drawing/2014/main" id="{ECC188A2-E708-4F7D-9BB4-E4C72CEE689A}"/>
                </a:ext>
              </a:extLst>
            </p:cNvPr>
            <p:cNvCxnSpPr>
              <a:cxnSpLocks/>
              <a:endCxn id="46" idx="0"/>
            </p:cNvCxnSpPr>
            <p:nvPr/>
          </p:nvCxnSpPr>
          <p:spPr>
            <a:xfrm>
              <a:off x="2452285" y="3892666"/>
              <a:ext cx="580283" cy="435"/>
            </a:xfrm>
            <a:prstGeom prst="line">
              <a:avLst/>
            </a:pr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46" name="Freeform: Shape 45">
              <a:extLst>
                <a:ext uri="{FF2B5EF4-FFF2-40B4-BE49-F238E27FC236}">
                  <a16:creationId xmlns:a16="http://schemas.microsoft.com/office/drawing/2014/main" id="{6054D445-771D-4A24-BF8B-347F06F0724F}"/>
                </a:ext>
              </a:extLst>
            </p:cNvPr>
            <p:cNvSpPr/>
            <p:nvPr/>
          </p:nvSpPr>
          <p:spPr bwMode="auto">
            <a:xfrm flipV="1">
              <a:off x="3032568" y="3893101"/>
              <a:ext cx="1061280" cy="516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7" name="Freeform: Shape 46">
              <a:extLst>
                <a:ext uri="{FF2B5EF4-FFF2-40B4-BE49-F238E27FC236}">
                  <a16:creationId xmlns:a16="http://schemas.microsoft.com/office/drawing/2014/main" id="{D68DCA56-1616-45CF-BCEC-78283DD05825}"/>
                </a:ext>
              </a:extLst>
            </p:cNvPr>
            <p:cNvSpPr/>
            <p:nvPr/>
          </p:nvSpPr>
          <p:spPr bwMode="auto">
            <a:xfrm>
              <a:off x="3032568" y="3403916"/>
              <a:ext cx="1083275" cy="48918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48" name="Group 47">
            <a:extLst>
              <a:ext uri="{FF2B5EF4-FFF2-40B4-BE49-F238E27FC236}">
                <a16:creationId xmlns:a16="http://schemas.microsoft.com/office/drawing/2014/main" id="{F94DDB92-C7B3-44AB-94B7-254794DA72B8}"/>
              </a:ext>
              <a:ext uri="{C183D7F6-B498-43B3-948B-1728B52AA6E4}">
                <adec:decorative xmlns:adec="http://schemas.microsoft.com/office/drawing/2017/decorative" val="1"/>
              </a:ext>
            </a:extLst>
          </p:cNvPr>
          <p:cNvGrpSpPr/>
          <p:nvPr/>
        </p:nvGrpSpPr>
        <p:grpSpPr>
          <a:xfrm>
            <a:off x="6530561" y="3223283"/>
            <a:ext cx="1765797" cy="1006918"/>
            <a:chOff x="6530561" y="3404044"/>
            <a:chExt cx="1765797" cy="1006918"/>
          </a:xfrm>
        </p:grpSpPr>
        <p:sp>
          <p:nvSpPr>
            <p:cNvPr id="49" name="Freeform: Shape 48">
              <a:extLst>
                <a:ext uri="{FF2B5EF4-FFF2-40B4-BE49-F238E27FC236}">
                  <a16:creationId xmlns:a16="http://schemas.microsoft.com/office/drawing/2014/main" id="{328F7CC4-4FAE-499D-B255-5643A94ED28C}"/>
                </a:ext>
              </a:extLst>
            </p:cNvPr>
            <p:cNvSpPr/>
            <p:nvPr/>
          </p:nvSpPr>
          <p:spPr bwMode="auto">
            <a:xfrm flipH="1" flipV="1">
              <a:off x="6573900" y="3893102"/>
              <a:ext cx="1183590" cy="51786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1547791"/>
                <a:gd name="connsiteY0" fmla="*/ 1038444 h 1038444"/>
                <a:gd name="connsiteX1" fmla="*/ 1235531 w 1547791"/>
                <a:gd name="connsiteY1" fmla="*/ 5799 h 1038444"/>
                <a:gd name="connsiteX2" fmla="*/ 1547791 w 1547791"/>
                <a:gd name="connsiteY2" fmla="*/ 0 h 1038444"/>
              </a:gdLst>
              <a:ahLst/>
              <a:cxnLst>
                <a:cxn ang="0">
                  <a:pos x="connsiteX0" y="connsiteY0"/>
                </a:cxn>
                <a:cxn ang="0">
                  <a:pos x="connsiteX1" y="connsiteY1"/>
                </a:cxn>
                <a:cxn ang="0">
                  <a:pos x="connsiteX2" y="connsiteY2"/>
                </a:cxn>
              </a:cxnLst>
              <a:rect l="l" t="t" r="r" b="b"/>
              <a:pathLst>
                <a:path w="1547791" h="1038444">
                  <a:moveTo>
                    <a:pt x="0" y="1038444"/>
                  </a:moveTo>
                  <a:cubicBezTo>
                    <a:pt x="150086" y="951574"/>
                    <a:pt x="1051186" y="123512"/>
                    <a:pt x="1235531" y="5799"/>
                  </a:cubicBezTo>
                  <a:cubicBezTo>
                    <a:pt x="1292009" y="-4536"/>
                    <a:pt x="1461827" y="8566"/>
                    <a:pt x="1547791" y="0"/>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0" name="Freeform: Shape 49">
              <a:extLst>
                <a:ext uri="{FF2B5EF4-FFF2-40B4-BE49-F238E27FC236}">
                  <a16:creationId xmlns:a16="http://schemas.microsoft.com/office/drawing/2014/main" id="{4237E346-D92A-4B67-86B6-C083B7607035}"/>
                </a:ext>
              </a:extLst>
            </p:cNvPr>
            <p:cNvSpPr/>
            <p:nvPr/>
          </p:nvSpPr>
          <p:spPr bwMode="auto">
            <a:xfrm flipH="1">
              <a:off x="6530561" y="3404044"/>
              <a:ext cx="1226927" cy="48905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1604464"/>
                <a:gd name="connsiteY0" fmla="*/ 1038444 h 1038444"/>
                <a:gd name="connsiteX1" fmla="*/ 1235531 w 1604464"/>
                <a:gd name="connsiteY1" fmla="*/ 5799 h 1038444"/>
                <a:gd name="connsiteX2" fmla="*/ 1604464 w 1604464"/>
                <a:gd name="connsiteY2" fmla="*/ 0 h 1038444"/>
              </a:gdLst>
              <a:ahLst/>
              <a:cxnLst>
                <a:cxn ang="0">
                  <a:pos x="connsiteX0" y="connsiteY0"/>
                </a:cxn>
                <a:cxn ang="0">
                  <a:pos x="connsiteX1" y="connsiteY1"/>
                </a:cxn>
                <a:cxn ang="0">
                  <a:pos x="connsiteX2" y="connsiteY2"/>
                </a:cxn>
              </a:cxnLst>
              <a:rect l="l" t="t" r="r" b="b"/>
              <a:pathLst>
                <a:path w="1604464" h="1038444">
                  <a:moveTo>
                    <a:pt x="0" y="1038444"/>
                  </a:moveTo>
                  <a:cubicBezTo>
                    <a:pt x="150086" y="951574"/>
                    <a:pt x="1051186" y="123512"/>
                    <a:pt x="1235531" y="5799"/>
                  </a:cubicBezTo>
                  <a:cubicBezTo>
                    <a:pt x="1292009" y="-4536"/>
                    <a:pt x="1518500" y="8566"/>
                    <a:pt x="1604464" y="0"/>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51" name="Straight Connector 50">
              <a:extLst>
                <a:ext uri="{FF2B5EF4-FFF2-40B4-BE49-F238E27FC236}">
                  <a16:creationId xmlns:a16="http://schemas.microsoft.com/office/drawing/2014/main" id="{F038F7C3-6CEC-4406-950A-D55A63F38DF2}"/>
                </a:ext>
              </a:extLst>
            </p:cNvPr>
            <p:cNvCxnSpPr>
              <a:cxnSpLocks/>
              <a:stCxn id="50" idx="0"/>
              <a:endCxn id="67" idx="1"/>
            </p:cNvCxnSpPr>
            <p:nvPr/>
          </p:nvCxnSpPr>
          <p:spPr>
            <a:xfrm flipV="1">
              <a:off x="7757488" y="3887019"/>
              <a:ext cx="538870" cy="6082"/>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sp>
        <p:nvSpPr>
          <p:cNvPr id="52" name="Freeform: Shape 51">
            <a:extLst>
              <a:ext uri="{FF2B5EF4-FFF2-40B4-BE49-F238E27FC236}">
                <a16:creationId xmlns:a16="http://schemas.microsoft.com/office/drawing/2014/main" id="{F5D32758-B4F8-4C4F-9866-788E94C251B1}"/>
              </a:ext>
              <a:ext uri="{C183D7F6-B498-43B3-948B-1728B52AA6E4}">
                <adec:decorative xmlns:adec="http://schemas.microsoft.com/office/drawing/2017/decorative" val="1"/>
              </a:ext>
            </a:extLst>
          </p:cNvPr>
          <p:cNvSpPr/>
          <p:nvPr/>
        </p:nvSpPr>
        <p:spPr bwMode="auto">
          <a:xfrm>
            <a:off x="2586705" y="2234719"/>
            <a:ext cx="5774675" cy="123537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69961"/>
              <a:gd name="connsiteY0" fmla="*/ 1038444 h 1038444"/>
              <a:gd name="connsiteX1" fmla="*/ 1235531 w 5169961"/>
              <a:gd name="connsiteY1" fmla="*/ 5799 h 1038444"/>
              <a:gd name="connsiteX2" fmla="*/ 5169961 w 5169961"/>
              <a:gd name="connsiteY2" fmla="*/ 0 h 1038444"/>
            </a:gdLst>
            <a:ahLst/>
            <a:cxnLst>
              <a:cxn ang="0">
                <a:pos x="connsiteX0" y="connsiteY0"/>
              </a:cxn>
              <a:cxn ang="0">
                <a:pos x="connsiteX1" y="connsiteY1"/>
              </a:cxn>
              <a:cxn ang="0">
                <a:pos x="connsiteX2" y="connsiteY2"/>
              </a:cxn>
            </a:cxnLst>
            <a:rect l="l" t="t" r="r" b="b"/>
            <a:pathLst>
              <a:path w="5169961" h="1038444">
                <a:moveTo>
                  <a:pt x="0" y="1038444"/>
                </a:moveTo>
                <a:cubicBezTo>
                  <a:pt x="150086" y="951574"/>
                  <a:pt x="1051186" y="123512"/>
                  <a:pt x="1235531" y="5799"/>
                </a:cubicBezTo>
                <a:cubicBezTo>
                  <a:pt x="1292009" y="-4536"/>
                  <a:pt x="5083997" y="8566"/>
                  <a:pt x="5169961" y="0"/>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2" name="Title 1">
            <a:extLst>
              <a:ext uri="{FF2B5EF4-FFF2-40B4-BE49-F238E27FC236}">
                <a16:creationId xmlns:a16="http://schemas.microsoft.com/office/drawing/2014/main" id="{04ADA4F6-AF47-44CC-B16D-18B26BEEF8EC}"/>
              </a:ext>
              <a:ext uri="{C183D7F6-B498-43B3-948B-1728B52AA6E4}">
                <adec:decorative xmlns:adec="http://schemas.microsoft.com/office/drawing/2017/decorative" val="1"/>
              </a:ext>
            </a:extLst>
          </p:cNvPr>
          <p:cNvSpPr txBox="1">
            <a:spLocks/>
          </p:cNvSpPr>
          <p:nvPr/>
        </p:nvSpPr>
        <p:spPr>
          <a:xfrm>
            <a:off x="489582" y="1327543"/>
            <a:ext cx="196503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Fundamentals </a:t>
            </a:r>
          </a:p>
        </p:txBody>
      </p:sp>
      <p:sp>
        <p:nvSpPr>
          <p:cNvPr id="63" name="Title 1">
            <a:extLst>
              <a:ext uri="{FF2B5EF4-FFF2-40B4-BE49-F238E27FC236}">
                <a16:creationId xmlns:a16="http://schemas.microsoft.com/office/drawing/2014/main" id="{FCE9212F-9829-478C-B86A-18E787EA6655}"/>
              </a:ext>
              <a:ext uri="{C183D7F6-B498-43B3-948B-1728B52AA6E4}">
                <adec:decorative xmlns:adec="http://schemas.microsoft.com/office/drawing/2017/decorative" val="1"/>
              </a:ext>
            </a:extLst>
          </p:cNvPr>
          <p:cNvSpPr txBox="1">
            <a:spLocks/>
          </p:cNvSpPr>
          <p:nvPr/>
        </p:nvSpPr>
        <p:spPr>
          <a:xfrm>
            <a:off x="4287587" y="1324096"/>
            <a:ext cx="222920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Associate</a:t>
            </a:r>
          </a:p>
        </p:txBody>
      </p:sp>
      <p:sp>
        <p:nvSpPr>
          <p:cNvPr id="64" name="Title 1">
            <a:extLst>
              <a:ext uri="{FF2B5EF4-FFF2-40B4-BE49-F238E27FC236}">
                <a16:creationId xmlns:a16="http://schemas.microsoft.com/office/drawing/2014/main" id="{CDEC1804-2004-48B5-9ACA-CF9ACFC5C7D7}"/>
              </a:ext>
              <a:ext uri="{C183D7F6-B498-43B3-948B-1728B52AA6E4}">
                <adec:decorative xmlns:adec="http://schemas.microsoft.com/office/drawing/2017/decorative" val="1"/>
              </a:ext>
            </a:extLst>
          </p:cNvPr>
          <p:cNvSpPr txBox="1">
            <a:spLocks/>
          </p:cNvSpPr>
          <p:nvPr/>
        </p:nvSpPr>
        <p:spPr>
          <a:xfrm>
            <a:off x="8674002" y="1324096"/>
            <a:ext cx="222920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Expert</a:t>
            </a:r>
          </a:p>
        </p:txBody>
      </p:sp>
      <p:grpSp>
        <p:nvGrpSpPr>
          <p:cNvPr id="69" name="Group 68">
            <a:extLst>
              <a:ext uri="{FF2B5EF4-FFF2-40B4-BE49-F238E27FC236}">
                <a16:creationId xmlns:a16="http://schemas.microsoft.com/office/drawing/2014/main" id="{C827C2A6-5E80-4226-A64F-82335FD426D7}"/>
              </a:ext>
              <a:ext uri="{C183D7F6-B498-43B3-948B-1728B52AA6E4}">
                <adec:decorative xmlns:adec="http://schemas.microsoft.com/office/drawing/2017/decorative" val="1"/>
              </a:ext>
            </a:extLst>
          </p:cNvPr>
          <p:cNvGrpSpPr/>
          <p:nvPr/>
        </p:nvGrpSpPr>
        <p:grpSpPr>
          <a:xfrm>
            <a:off x="8301213" y="5622077"/>
            <a:ext cx="2980944" cy="654795"/>
            <a:chOff x="324701" y="6073401"/>
            <a:chExt cx="2980944" cy="654795"/>
          </a:xfrm>
        </p:grpSpPr>
        <p:sp>
          <p:nvSpPr>
            <p:cNvPr id="70" name="Rectangle 69">
              <a:extLst>
                <a:ext uri="{FF2B5EF4-FFF2-40B4-BE49-F238E27FC236}">
                  <a16:creationId xmlns:a16="http://schemas.microsoft.com/office/drawing/2014/main" id="{7E1DEC6B-4C02-49D4-83E7-0A1319691F51}"/>
                </a:ext>
              </a:extLst>
            </p:cNvPr>
            <p:cNvSpPr/>
            <p:nvPr/>
          </p:nvSpPr>
          <p:spPr bwMode="auto">
            <a:xfrm>
              <a:off x="324701" y="6073401"/>
              <a:ext cx="2980944" cy="654795"/>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Transition Exams Available:</a:t>
              </a:r>
            </a:p>
            <a:p>
              <a:pPr marL="0" marR="0" lvl="0" indent="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70-533 – take AZ-102</a:t>
              </a:r>
            </a:p>
            <a:p>
              <a:pPr marL="0" marR="0" lvl="0" indent="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70-535 – take AZ-302 </a:t>
              </a:r>
            </a:p>
          </p:txBody>
        </p:sp>
        <p:grpSp>
          <p:nvGrpSpPr>
            <p:cNvPr id="71" name="Group 70">
              <a:extLst>
                <a:ext uri="{FF2B5EF4-FFF2-40B4-BE49-F238E27FC236}">
                  <a16:creationId xmlns:a16="http://schemas.microsoft.com/office/drawing/2014/main" id="{803CECDF-A4A5-4731-88B3-D8F913D97AAC}"/>
                </a:ext>
              </a:extLst>
            </p:cNvPr>
            <p:cNvGrpSpPr/>
            <p:nvPr/>
          </p:nvGrpSpPr>
          <p:grpSpPr>
            <a:xfrm>
              <a:off x="513941" y="6214857"/>
              <a:ext cx="477345" cy="398781"/>
              <a:chOff x="481153" y="6191294"/>
              <a:chExt cx="477345" cy="398781"/>
            </a:xfrm>
          </p:grpSpPr>
          <p:sp>
            <p:nvSpPr>
              <p:cNvPr id="72" name="arrow">
                <a:extLst>
                  <a:ext uri="{FF2B5EF4-FFF2-40B4-BE49-F238E27FC236}">
                    <a16:creationId xmlns:a16="http://schemas.microsoft.com/office/drawing/2014/main" id="{6032B0E7-864B-47EB-9621-8D96040C02D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3" name="Rectangle 72">
                <a:extLst>
                  <a:ext uri="{FF2B5EF4-FFF2-40B4-BE49-F238E27FC236}">
                    <a16:creationId xmlns:a16="http://schemas.microsoft.com/office/drawing/2014/main" id="{38B62D7F-776E-4A43-A01A-CC24BE9CCFF6}"/>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4" name="pencil">
                <a:extLst>
                  <a:ext uri="{FF2B5EF4-FFF2-40B4-BE49-F238E27FC236}">
                    <a16:creationId xmlns:a16="http://schemas.microsoft.com/office/drawing/2014/main" id="{7F8E98CF-0407-49AA-8E46-B9EC28621820}"/>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sp>
        <p:nvSpPr>
          <p:cNvPr id="75" name="TextBox 74">
            <a:extLst>
              <a:ext uri="{FF2B5EF4-FFF2-40B4-BE49-F238E27FC236}">
                <a16:creationId xmlns:a16="http://schemas.microsoft.com/office/drawing/2014/main" id="{25728995-4A30-4BBA-B5E7-3079E22FC279}"/>
              </a:ext>
              <a:ext uri="{C183D7F6-B498-43B3-948B-1728B52AA6E4}">
                <adec:decorative xmlns:adec="http://schemas.microsoft.com/office/drawing/2017/decorative" val="1"/>
              </a:ext>
            </a:extLst>
          </p:cNvPr>
          <p:cNvSpPr txBox="1"/>
          <p:nvPr/>
        </p:nvSpPr>
        <p:spPr>
          <a:xfrm>
            <a:off x="387059" y="6287688"/>
            <a:ext cx="771790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Azure Certification Exams: aka.ms/ExamsAzure</a:t>
            </a:r>
          </a:p>
        </p:txBody>
      </p:sp>
      <p:grpSp>
        <p:nvGrpSpPr>
          <p:cNvPr id="14" name="Group 13">
            <a:extLst>
              <a:ext uri="{FF2B5EF4-FFF2-40B4-BE49-F238E27FC236}">
                <a16:creationId xmlns:a16="http://schemas.microsoft.com/office/drawing/2014/main" id="{B07DFDBE-0D12-40C8-82B5-54E35033234F}"/>
              </a:ext>
              <a:ext uri="{C183D7F6-B498-43B3-948B-1728B52AA6E4}">
                <adec:decorative xmlns:adec="http://schemas.microsoft.com/office/drawing/2017/decorative" val="1"/>
              </a:ext>
            </a:extLst>
          </p:cNvPr>
          <p:cNvGrpSpPr/>
          <p:nvPr/>
        </p:nvGrpSpPr>
        <p:grpSpPr>
          <a:xfrm>
            <a:off x="8296358" y="1878490"/>
            <a:ext cx="2984497" cy="701731"/>
            <a:chOff x="8296358" y="2059251"/>
            <a:chExt cx="2984497" cy="701731"/>
          </a:xfrm>
        </p:grpSpPr>
        <p:sp>
          <p:nvSpPr>
            <p:cNvPr id="54" name="Title 1">
              <a:extLst>
                <a:ext uri="{FF2B5EF4-FFF2-40B4-BE49-F238E27FC236}">
                  <a16:creationId xmlns:a16="http://schemas.microsoft.com/office/drawing/2014/main" id="{4EFCA9B0-F33B-45CF-B889-89C997A372B2}"/>
                </a:ext>
              </a:extLst>
            </p:cNvPr>
            <p:cNvSpPr txBox="1">
              <a:spLocks/>
            </p:cNvSpPr>
            <p:nvPr/>
          </p:nvSpPr>
          <p:spPr>
            <a:xfrm>
              <a:off x="8296358" y="2059251"/>
              <a:ext cx="2984497"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Solutions Architect Expert</a:t>
              </a:r>
            </a:p>
          </p:txBody>
        </p:sp>
        <p:grpSp>
          <p:nvGrpSpPr>
            <p:cNvPr id="56" name="Group 55">
              <a:extLst>
                <a:ext uri="{FF2B5EF4-FFF2-40B4-BE49-F238E27FC236}">
                  <a16:creationId xmlns:a16="http://schemas.microsoft.com/office/drawing/2014/main" id="{9D0A1DB6-75D6-4623-8C03-815817802799}"/>
                </a:ext>
              </a:extLst>
            </p:cNvPr>
            <p:cNvGrpSpPr/>
            <p:nvPr/>
          </p:nvGrpSpPr>
          <p:grpSpPr>
            <a:xfrm>
              <a:off x="8418551" y="2257124"/>
              <a:ext cx="333421" cy="305985"/>
              <a:chOff x="2474176" y="5309768"/>
              <a:chExt cx="288898" cy="265126"/>
            </a:xfrm>
          </p:grpSpPr>
          <p:sp>
            <p:nvSpPr>
              <p:cNvPr id="66" name="Star: 5 Points 65">
                <a:extLst>
                  <a:ext uri="{FF2B5EF4-FFF2-40B4-BE49-F238E27FC236}">
                    <a16:creationId xmlns:a16="http://schemas.microsoft.com/office/drawing/2014/main" id="{E354FAC8-2DC2-4C77-9354-8EB03D390C0E}"/>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68" name="Star: 5 Points 67">
                <a:extLst>
                  <a:ext uri="{FF2B5EF4-FFF2-40B4-BE49-F238E27FC236}">
                    <a16:creationId xmlns:a16="http://schemas.microsoft.com/office/drawing/2014/main" id="{12A76108-D164-4C3B-BED4-0589F777D7D8}"/>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77" name="Star: 5 Points 76">
                <a:extLst>
                  <a:ext uri="{FF2B5EF4-FFF2-40B4-BE49-F238E27FC236}">
                    <a16:creationId xmlns:a16="http://schemas.microsoft.com/office/drawing/2014/main" id="{8E505004-E02E-4C28-914A-7D860C40BC09}"/>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11" name="Group 10">
            <a:extLst>
              <a:ext uri="{FF2B5EF4-FFF2-40B4-BE49-F238E27FC236}">
                <a16:creationId xmlns:a16="http://schemas.microsoft.com/office/drawing/2014/main" id="{24A0923A-AAF3-4A7C-94F6-09409D1631EE}"/>
              </a:ext>
              <a:ext uri="{C183D7F6-B498-43B3-948B-1728B52AA6E4}">
                <adec:decorative xmlns:adec="http://schemas.microsoft.com/office/drawing/2017/decorative" val="1"/>
              </a:ext>
            </a:extLst>
          </p:cNvPr>
          <p:cNvGrpSpPr/>
          <p:nvPr/>
        </p:nvGrpSpPr>
        <p:grpSpPr>
          <a:xfrm>
            <a:off x="3973887" y="2711378"/>
            <a:ext cx="2836288" cy="701731"/>
            <a:chOff x="3984047" y="3050082"/>
            <a:chExt cx="2836288" cy="701731"/>
          </a:xfrm>
        </p:grpSpPr>
        <p:sp>
          <p:nvSpPr>
            <p:cNvPr id="57" name="Title 1">
              <a:extLst>
                <a:ext uri="{FF2B5EF4-FFF2-40B4-BE49-F238E27FC236}">
                  <a16:creationId xmlns:a16="http://schemas.microsoft.com/office/drawing/2014/main" id="{7B5E74B8-EDAC-480A-B9E2-835F599D292B}"/>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Administrator Associate</a:t>
              </a:r>
            </a:p>
          </p:txBody>
        </p:sp>
        <p:grpSp>
          <p:nvGrpSpPr>
            <p:cNvPr id="80" name="Group 79">
              <a:extLst>
                <a:ext uri="{FF2B5EF4-FFF2-40B4-BE49-F238E27FC236}">
                  <a16:creationId xmlns:a16="http://schemas.microsoft.com/office/drawing/2014/main" id="{2698B9E7-35E2-45E5-A15A-AADA9895F231}"/>
                </a:ext>
              </a:extLst>
            </p:cNvPr>
            <p:cNvGrpSpPr/>
            <p:nvPr/>
          </p:nvGrpSpPr>
          <p:grpSpPr>
            <a:xfrm>
              <a:off x="4106237" y="3332351"/>
              <a:ext cx="333424" cy="137193"/>
              <a:chOff x="2474176" y="5456022"/>
              <a:chExt cx="288898" cy="118872"/>
            </a:xfrm>
          </p:grpSpPr>
          <p:sp>
            <p:nvSpPr>
              <p:cNvPr id="81" name="Star: 5 Points 80">
                <a:extLst>
                  <a:ext uri="{FF2B5EF4-FFF2-40B4-BE49-F238E27FC236}">
                    <a16:creationId xmlns:a16="http://schemas.microsoft.com/office/drawing/2014/main" id="{45033DAC-63EF-4E4B-9CD3-1C69F395E9E4}"/>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82" name="Star: 5 Points 81">
                <a:extLst>
                  <a:ext uri="{FF2B5EF4-FFF2-40B4-BE49-F238E27FC236}">
                    <a16:creationId xmlns:a16="http://schemas.microsoft.com/office/drawing/2014/main" id="{B46B0BEC-D4B8-454B-9927-7A4AF548295B}"/>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13" name="Group 12">
            <a:extLst>
              <a:ext uri="{FF2B5EF4-FFF2-40B4-BE49-F238E27FC236}">
                <a16:creationId xmlns:a16="http://schemas.microsoft.com/office/drawing/2014/main" id="{05D17A6C-2FA8-4E1F-9739-4A56E95BB9AC}"/>
              </a:ext>
              <a:ext uri="{C183D7F6-B498-43B3-948B-1728B52AA6E4}">
                <adec:decorative xmlns:adec="http://schemas.microsoft.com/office/drawing/2017/decorative" val="1"/>
              </a:ext>
            </a:extLst>
          </p:cNvPr>
          <p:cNvGrpSpPr/>
          <p:nvPr/>
        </p:nvGrpSpPr>
        <p:grpSpPr>
          <a:xfrm>
            <a:off x="8296358" y="3355392"/>
            <a:ext cx="2984496" cy="701731"/>
            <a:chOff x="8296358" y="3536153"/>
            <a:chExt cx="2984496" cy="701731"/>
          </a:xfrm>
        </p:grpSpPr>
        <p:sp>
          <p:nvSpPr>
            <p:cNvPr id="67" name="Title 1">
              <a:extLst>
                <a:ext uri="{FF2B5EF4-FFF2-40B4-BE49-F238E27FC236}">
                  <a16:creationId xmlns:a16="http://schemas.microsoft.com/office/drawing/2014/main" id="{92E62C4D-DD47-433C-A897-3883F8D86B26}"/>
                </a:ext>
              </a:extLst>
            </p:cNvPr>
            <p:cNvSpPr txBox="1">
              <a:spLocks/>
            </p:cNvSpPr>
            <p:nvPr/>
          </p:nvSpPr>
          <p:spPr>
            <a:xfrm>
              <a:off x="8296358" y="3536153"/>
              <a:ext cx="2984496"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DevOps Engineer Expert</a:t>
              </a:r>
            </a:p>
          </p:txBody>
        </p:sp>
        <p:grpSp>
          <p:nvGrpSpPr>
            <p:cNvPr id="97" name="Group 96">
              <a:extLst>
                <a:ext uri="{FF2B5EF4-FFF2-40B4-BE49-F238E27FC236}">
                  <a16:creationId xmlns:a16="http://schemas.microsoft.com/office/drawing/2014/main" id="{99BE4BC2-27D1-4286-AD12-D929A6F9AA05}"/>
                </a:ext>
              </a:extLst>
            </p:cNvPr>
            <p:cNvGrpSpPr/>
            <p:nvPr/>
          </p:nvGrpSpPr>
          <p:grpSpPr>
            <a:xfrm>
              <a:off x="8411364" y="3734026"/>
              <a:ext cx="333421" cy="305985"/>
              <a:chOff x="2474176" y="5309768"/>
              <a:chExt cx="288898" cy="265126"/>
            </a:xfrm>
          </p:grpSpPr>
          <p:sp>
            <p:nvSpPr>
              <p:cNvPr id="98" name="Star: 5 Points 97">
                <a:extLst>
                  <a:ext uri="{FF2B5EF4-FFF2-40B4-BE49-F238E27FC236}">
                    <a16:creationId xmlns:a16="http://schemas.microsoft.com/office/drawing/2014/main" id="{F4E3FF71-29B8-4DB6-BF7D-285670844615}"/>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99" name="Star: 5 Points 98">
                <a:extLst>
                  <a:ext uri="{FF2B5EF4-FFF2-40B4-BE49-F238E27FC236}">
                    <a16:creationId xmlns:a16="http://schemas.microsoft.com/office/drawing/2014/main" id="{DCF055FB-5851-40F1-9500-08FA872717D1}"/>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00" name="Star: 5 Points 99">
                <a:extLst>
                  <a:ext uri="{FF2B5EF4-FFF2-40B4-BE49-F238E27FC236}">
                    <a16:creationId xmlns:a16="http://schemas.microsoft.com/office/drawing/2014/main" id="{DC446E83-D351-45CE-8E7B-68CEF327C72B}"/>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12" name="Group 11">
            <a:extLst>
              <a:ext uri="{FF2B5EF4-FFF2-40B4-BE49-F238E27FC236}">
                <a16:creationId xmlns:a16="http://schemas.microsoft.com/office/drawing/2014/main" id="{317C01D6-AD9E-44FE-A378-15466B2DDFDC}"/>
              </a:ext>
              <a:ext uri="{C183D7F6-B498-43B3-948B-1728B52AA6E4}">
                <adec:decorative xmlns:adec="http://schemas.microsoft.com/office/drawing/2017/decorative" val="1"/>
              </a:ext>
            </a:extLst>
          </p:cNvPr>
          <p:cNvGrpSpPr/>
          <p:nvPr/>
        </p:nvGrpSpPr>
        <p:grpSpPr>
          <a:xfrm>
            <a:off x="3966745" y="4700966"/>
            <a:ext cx="2836288" cy="867930"/>
            <a:chOff x="3984047" y="3966242"/>
            <a:chExt cx="2836288" cy="867930"/>
          </a:xfrm>
        </p:grpSpPr>
        <p:sp>
          <p:nvSpPr>
            <p:cNvPr id="60" name="Title 1">
              <a:extLst>
                <a:ext uri="{FF2B5EF4-FFF2-40B4-BE49-F238E27FC236}">
                  <a16:creationId xmlns:a16="http://schemas.microsoft.com/office/drawing/2014/main" id="{C46901A5-FF08-4779-9EEF-82025857423B}"/>
                </a:ext>
              </a:extLst>
            </p:cNvPr>
            <p:cNvSpPr txBox="1">
              <a:spLocks/>
            </p:cNvSpPr>
            <p:nvPr/>
          </p:nvSpPr>
          <p:spPr>
            <a:xfrm>
              <a:off x="3984047" y="3966242"/>
              <a:ext cx="2836288"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Security Engineer Associate</a:t>
              </a:r>
            </a:p>
          </p:txBody>
        </p:sp>
        <p:grpSp>
          <p:nvGrpSpPr>
            <p:cNvPr id="101" name="Group 100">
              <a:extLst>
                <a:ext uri="{FF2B5EF4-FFF2-40B4-BE49-F238E27FC236}">
                  <a16:creationId xmlns:a16="http://schemas.microsoft.com/office/drawing/2014/main" id="{C787B9B8-8AA7-41DC-B8C4-A4BCFB5CD22A}"/>
                </a:ext>
              </a:extLst>
            </p:cNvPr>
            <p:cNvGrpSpPr/>
            <p:nvPr/>
          </p:nvGrpSpPr>
          <p:grpSpPr>
            <a:xfrm>
              <a:off x="4104122" y="4331610"/>
              <a:ext cx="333424" cy="137193"/>
              <a:chOff x="2474176" y="5456022"/>
              <a:chExt cx="288898" cy="118872"/>
            </a:xfrm>
          </p:grpSpPr>
          <p:sp>
            <p:nvSpPr>
              <p:cNvPr id="102" name="Star: 5 Points 101">
                <a:extLst>
                  <a:ext uri="{FF2B5EF4-FFF2-40B4-BE49-F238E27FC236}">
                    <a16:creationId xmlns:a16="http://schemas.microsoft.com/office/drawing/2014/main" id="{EB834A82-5378-4FE0-A9B4-3B2D7D6957BF}"/>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03" name="Star: 5 Points 102">
                <a:extLst>
                  <a:ext uri="{FF2B5EF4-FFF2-40B4-BE49-F238E27FC236}">
                    <a16:creationId xmlns:a16="http://schemas.microsoft.com/office/drawing/2014/main" id="{8E84D1BB-8B13-43DE-90A9-910BC6080013}"/>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4" name="Group 3">
            <a:extLst>
              <a:ext uri="{FF2B5EF4-FFF2-40B4-BE49-F238E27FC236}">
                <a16:creationId xmlns:a16="http://schemas.microsoft.com/office/drawing/2014/main" id="{52E183FE-E1F0-4CC0-B1A9-577D0F41B5AE}"/>
              </a:ext>
              <a:ext uri="{C183D7F6-B498-43B3-948B-1728B52AA6E4}">
                <adec:decorative xmlns:adec="http://schemas.microsoft.com/office/drawing/2017/decorative" val="1"/>
              </a:ext>
            </a:extLst>
          </p:cNvPr>
          <p:cNvGrpSpPr/>
          <p:nvPr/>
        </p:nvGrpSpPr>
        <p:grpSpPr>
          <a:xfrm>
            <a:off x="387059" y="3225223"/>
            <a:ext cx="2229208" cy="867930"/>
            <a:chOff x="387059" y="3405984"/>
            <a:chExt cx="2229208" cy="867930"/>
          </a:xfrm>
        </p:grpSpPr>
        <p:sp>
          <p:nvSpPr>
            <p:cNvPr id="76" name="Title 1">
              <a:extLst>
                <a:ext uri="{FF2B5EF4-FFF2-40B4-BE49-F238E27FC236}">
                  <a16:creationId xmlns:a16="http://schemas.microsoft.com/office/drawing/2014/main" id="{E58FB57F-A4D2-43E4-BCAC-BF905AC0E2BD}"/>
                </a:ext>
              </a:extLst>
            </p:cNvPr>
            <p:cNvSpPr txBox="1">
              <a:spLocks/>
            </p:cNvSpPr>
            <p:nvPr/>
          </p:nvSpPr>
          <p:spPr>
            <a:xfrm>
              <a:off x="387059" y="3405984"/>
              <a:ext cx="2229208"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Fundamentals</a:t>
              </a:r>
              <a:b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0078D4"/>
                      </a:gs>
                      <a:gs pos="100000">
                        <a:srgbClr val="0078D4"/>
                      </a:gs>
                    </a:gsLst>
                    <a:lin ang="5400000" scaled="0"/>
                  </a:gradFill>
                  <a:effectLst/>
                  <a:uLnTx/>
                  <a:uFillTx/>
                  <a:latin typeface="Segoe UI"/>
                  <a:ea typeface="+mn-ea"/>
                  <a:cs typeface="Segoe UI" panose="020B0502040204020203" pitchFamily="34" charset="0"/>
                </a:rPr>
                <a:t>(Optional)</a:t>
              </a:r>
            </a:p>
          </p:txBody>
        </p:sp>
        <p:sp>
          <p:nvSpPr>
            <p:cNvPr id="107" name="Star: 5 Points 106">
              <a:extLst>
                <a:ext uri="{FF2B5EF4-FFF2-40B4-BE49-F238E27FC236}">
                  <a16:creationId xmlns:a16="http://schemas.microsoft.com/office/drawing/2014/main" id="{0A998230-A4C8-4747-B8C0-61A2EFE11BD2}"/>
                </a:ext>
              </a:extLst>
            </p:cNvPr>
            <p:cNvSpPr/>
            <p:nvPr/>
          </p:nvSpPr>
          <p:spPr>
            <a:xfrm>
              <a:off x="595855" y="3771353"/>
              <a:ext cx="137193" cy="137193"/>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nvGrpSpPr>
          <p:cNvPr id="53" name="Group 52">
            <a:extLst>
              <a:ext uri="{FF2B5EF4-FFF2-40B4-BE49-F238E27FC236}">
                <a16:creationId xmlns:a16="http://schemas.microsoft.com/office/drawing/2014/main" id="{A28AB82B-8454-4B06-889E-915EDA6460EC}"/>
              </a:ext>
              <a:ext uri="{C183D7F6-B498-43B3-948B-1728B52AA6E4}">
                <adec:decorative xmlns:adec="http://schemas.microsoft.com/office/drawing/2017/decorative" val="1"/>
              </a:ext>
            </a:extLst>
          </p:cNvPr>
          <p:cNvGrpSpPr/>
          <p:nvPr/>
        </p:nvGrpSpPr>
        <p:grpSpPr>
          <a:xfrm>
            <a:off x="3973887" y="3706172"/>
            <a:ext cx="2836288" cy="701731"/>
            <a:chOff x="3984047" y="4049341"/>
            <a:chExt cx="2836288" cy="701731"/>
          </a:xfrm>
        </p:grpSpPr>
        <p:sp>
          <p:nvSpPr>
            <p:cNvPr id="55" name="Title 1">
              <a:extLst>
                <a:ext uri="{FF2B5EF4-FFF2-40B4-BE49-F238E27FC236}">
                  <a16:creationId xmlns:a16="http://schemas.microsoft.com/office/drawing/2014/main" id="{A515729F-FF94-4156-8A9D-E935E216DC05}"/>
                </a:ext>
              </a:extLst>
            </p:cNvPr>
            <p:cNvSpPr txBox="1">
              <a:spLocks/>
            </p:cNvSpPr>
            <p:nvPr/>
          </p:nvSpPr>
          <p:spPr>
            <a:xfrm>
              <a:off x="3984047" y="4049341"/>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Developer Associate</a:t>
              </a:r>
            </a:p>
          </p:txBody>
        </p:sp>
        <p:grpSp>
          <p:nvGrpSpPr>
            <p:cNvPr id="58" name="Group 57">
              <a:extLst>
                <a:ext uri="{FF2B5EF4-FFF2-40B4-BE49-F238E27FC236}">
                  <a16:creationId xmlns:a16="http://schemas.microsoft.com/office/drawing/2014/main" id="{41DCCD30-310D-4C3C-9F29-0B393DDA347C}"/>
                </a:ext>
              </a:extLst>
            </p:cNvPr>
            <p:cNvGrpSpPr/>
            <p:nvPr/>
          </p:nvGrpSpPr>
          <p:grpSpPr>
            <a:xfrm>
              <a:off x="4104122" y="4331610"/>
              <a:ext cx="333424" cy="137193"/>
              <a:chOff x="2474176" y="5456022"/>
              <a:chExt cx="288898" cy="118872"/>
            </a:xfrm>
          </p:grpSpPr>
          <p:sp>
            <p:nvSpPr>
              <p:cNvPr id="59" name="Star: 5 Points 58">
                <a:extLst>
                  <a:ext uri="{FF2B5EF4-FFF2-40B4-BE49-F238E27FC236}">
                    <a16:creationId xmlns:a16="http://schemas.microsoft.com/office/drawing/2014/main" id="{908E9FC3-29BA-486D-82A2-479A9748A115}"/>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61" name="Star: 5 Points 60">
                <a:extLst>
                  <a:ext uri="{FF2B5EF4-FFF2-40B4-BE49-F238E27FC236}">
                    <a16:creationId xmlns:a16="http://schemas.microsoft.com/office/drawing/2014/main" id="{70B8A874-0677-4090-9316-67062A30BED8}"/>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16" name="Group 15">
            <a:extLst>
              <a:ext uri="{FF2B5EF4-FFF2-40B4-BE49-F238E27FC236}">
                <a16:creationId xmlns:a16="http://schemas.microsoft.com/office/drawing/2014/main" id="{1831521C-34D1-4206-91A9-97E18C867BA1}"/>
              </a:ext>
              <a:ext uri="{C183D7F6-B498-43B3-948B-1728B52AA6E4}">
                <adec:decorative xmlns:adec="http://schemas.microsoft.com/office/drawing/2017/decorative" val="1"/>
              </a:ext>
            </a:extLst>
          </p:cNvPr>
          <p:cNvGrpSpPr/>
          <p:nvPr/>
        </p:nvGrpSpPr>
        <p:grpSpPr>
          <a:xfrm>
            <a:off x="408831" y="5144587"/>
            <a:ext cx="2355558" cy="865032"/>
            <a:chOff x="387059" y="5179540"/>
            <a:chExt cx="2355558" cy="865032"/>
          </a:xfrm>
        </p:grpSpPr>
        <p:sp>
          <p:nvSpPr>
            <p:cNvPr id="5" name="Rectangle 4">
              <a:extLst>
                <a:ext uri="{FF2B5EF4-FFF2-40B4-BE49-F238E27FC236}">
                  <a16:creationId xmlns:a16="http://schemas.microsoft.com/office/drawing/2014/main" id="{005FCB71-CCC8-4514-A2EC-F0A3816750B7}"/>
                </a:ext>
              </a:extLst>
            </p:cNvPr>
            <p:cNvSpPr/>
            <p:nvPr/>
          </p:nvSpPr>
          <p:spPr>
            <a:xfrm>
              <a:off x="387059" y="5179540"/>
              <a:ext cx="2355558" cy="865032"/>
            </a:xfrm>
            <a:prstGeom prst="rect">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9" name="Title 1">
              <a:extLst>
                <a:ext uri="{FF2B5EF4-FFF2-40B4-BE49-F238E27FC236}">
                  <a16:creationId xmlns:a16="http://schemas.microsoft.com/office/drawing/2014/main" id="{241ACD81-8A47-4347-8F64-4E30AB9F3B2E}"/>
                </a:ext>
              </a:extLst>
            </p:cNvPr>
            <p:cNvSpPr txBox="1">
              <a:spLocks/>
            </p:cNvSpPr>
            <p:nvPr/>
          </p:nvSpPr>
          <p:spPr>
            <a:xfrm>
              <a:off x="534625" y="5217616"/>
              <a:ext cx="1965038" cy="2308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defTabSz="932742" rtl="0" eaLnBrk="1" fontAlgn="auto" latinLnBrk="0" hangingPunct="1">
                <a:lnSpc>
                  <a:spcPct val="90000"/>
                </a:lnSpc>
                <a:spcBef>
                  <a:spcPct val="0"/>
                </a:spcBef>
                <a:spcAft>
                  <a:spcPts val="0"/>
                </a:spcAft>
                <a:buClrTx/>
                <a:buSzTx/>
                <a:buFontTx/>
                <a:buNone/>
                <a:tabLst/>
                <a:defRPr/>
              </a:pPr>
              <a:r>
                <a:rPr lang="en-US" sz="1200" dirty="0">
                  <a:gradFill>
                    <a:gsLst>
                      <a:gs pos="1250">
                        <a:srgbClr val="505050"/>
                      </a:gs>
                      <a:gs pos="100000">
                        <a:srgbClr val="505050"/>
                      </a:gs>
                    </a:gsLst>
                    <a:lin ang="5400000" scaled="0"/>
                  </a:gradFill>
                  <a:latin typeface="Segoe UI" panose="020B0502040204020203" pitchFamily="34" charset="0"/>
                </a:rPr>
                <a:t>Keys</a:t>
              </a:r>
              <a:endParaRPr kumimoji="0" lang="en-US" sz="1200"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panose="020B0502040204020203" pitchFamily="34" charset="0"/>
              </a:endParaRPr>
            </a:p>
          </p:txBody>
        </p:sp>
        <p:cxnSp>
          <p:nvCxnSpPr>
            <p:cNvPr id="7" name="Straight Connector 6">
              <a:extLst>
                <a:ext uri="{FF2B5EF4-FFF2-40B4-BE49-F238E27FC236}">
                  <a16:creationId xmlns:a16="http://schemas.microsoft.com/office/drawing/2014/main" id="{BBAB0558-039F-4C24-9206-39EBEA0F2748}"/>
                </a:ext>
              </a:extLst>
            </p:cNvPr>
            <p:cNvCxnSpPr>
              <a:cxnSpLocks/>
            </p:cNvCxnSpPr>
            <p:nvPr/>
          </p:nvCxnSpPr>
          <p:spPr>
            <a:xfrm>
              <a:off x="544150" y="5619696"/>
              <a:ext cx="1008425" cy="0"/>
            </a:xfrm>
            <a:prstGeom prst="line">
              <a:avLst/>
            </a:prstGeom>
            <a:ln w="38100" cap="rnd">
              <a:solidFill>
                <a:srgbClr val="0078D4"/>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F1C249-DF27-40C1-BC7B-5C7A89B6FAC7}"/>
                </a:ext>
              </a:extLst>
            </p:cNvPr>
            <p:cNvCxnSpPr>
              <a:cxnSpLocks/>
            </p:cNvCxnSpPr>
            <p:nvPr/>
          </p:nvCxnSpPr>
          <p:spPr>
            <a:xfrm>
              <a:off x="538705" y="5823171"/>
              <a:ext cx="991645" cy="0"/>
            </a:xfrm>
            <a:prstGeom prst="line">
              <a:avLst/>
            </a:prstGeom>
            <a:ln w="31750" cap="rnd">
              <a:solidFill>
                <a:srgbClr val="0078D4"/>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81A81C-5F81-4A74-B62B-090AD45062C3}"/>
                </a:ext>
              </a:extLst>
            </p:cNvPr>
            <p:cNvSpPr/>
            <p:nvPr/>
          </p:nvSpPr>
          <p:spPr>
            <a:xfrm>
              <a:off x="1529333" y="5425126"/>
              <a:ext cx="1186928" cy="276999"/>
            </a:xfrm>
            <a:prstGeom prst="rect">
              <a:avLst/>
            </a:prstGeom>
          </p:spPr>
          <p:txBody>
            <a:bodyPr wrap="none">
              <a:spAutoFit/>
            </a:bodyPr>
            <a:lstStyle/>
            <a:p>
              <a:r>
                <a:rPr lang="en-US" sz="1200" dirty="0">
                  <a:latin typeface="+mj-lt"/>
                </a:rPr>
                <a:t>Optional Path </a:t>
              </a:r>
            </a:p>
          </p:txBody>
        </p:sp>
        <p:sp>
          <p:nvSpPr>
            <p:cNvPr id="84" name="Rectangle 83">
              <a:extLst>
                <a:ext uri="{FF2B5EF4-FFF2-40B4-BE49-F238E27FC236}">
                  <a16:creationId xmlns:a16="http://schemas.microsoft.com/office/drawing/2014/main" id="{BBB2D997-CDFB-4CA1-8316-16F9155D9248}"/>
                </a:ext>
              </a:extLst>
            </p:cNvPr>
            <p:cNvSpPr/>
            <p:nvPr/>
          </p:nvSpPr>
          <p:spPr>
            <a:xfrm>
              <a:off x="1519808" y="5676084"/>
              <a:ext cx="1207190" cy="276999"/>
            </a:xfrm>
            <a:prstGeom prst="rect">
              <a:avLst/>
            </a:prstGeom>
          </p:spPr>
          <p:txBody>
            <a:bodyPr wrap="none">
              <a:spAutoFit/>
            </a:bodyPr>
            <a:lstStyle/>
            <a:p>
              <a:r>
                <a:rPr lang="en-US" sz="1200" dirty="0">
                  <a:latin typeface="+mj-lt"/>
                </a:rPr>
                <a:t>Required Path </a:t>
              </a:r>
            </a:p>
          </p:txBody>
        </p:sp>
      </p:grpSp>
    </p:spTree>
    <p:extLst>
      <p:ext uri="{BB962C8B-B14F-4D97-AF65-F5344CB8AC3E}">
        <p14:creationId xmlns:p14="http://schemas.microsoft.com/office/powerpoint/2010/main" val="128379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75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250"/>
                            </p:stCondLst>
                            <p:childTnLst>
                              <p:par>
                                <p:cTn id="31" presetID="10"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75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5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2" grpId="0" animBg="1"/>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482AF-F683-441E-A843-78A1AAAC3F24}"/>
              </a:ext>
              <a:ext uri="{C183D7F6-B498-43B3-948B-1728B52AA6E4}">
                <adec:decorative xmlns:adec="http://schemas.microsoft.com/office/drawing/2017/decorative" val="1"/>
              </a:ext>
            </a:extLst>
          </p:cNvPr>
          <p:cNvSpPr>
            <a:spLocks noGrp="1"/>
          </p:cNvSpPr>
          <p:nvPr>
            <p:ph type="title"/>
          </p:nvPr>
        </p:nvSpPr>
        <p:spPr>
          <a:xfrm>
            <a:off x="408831" y="422155"/>
            <a:ext cx="10819784" cy="1143000"/>
          </a:xfrm>
        </p:spPr>
        <p:txBody>
          <a:bodyPr/>
          <a:lstStyle/>
          <a:p>
            <a:r>
              <a:rPr lang="en-US" spc="-80" dirty="0">
                <a:solidFill>
                  <a:srgbClr val="505050"/>
                </a:solidFill>
              </a:rPr>
              <a:t>Learning path for </a:t>
            </a:r>
            <a:r>
              <a:rPr lang="en-US" dirty="0">
                <a:solidFill>
                  <a:srgbClr val="505050"/>
                </a:solidFill>
              </a:rPr>
              <a:t>Azure Fundamentals</a:t>
            </a:r>
          </a:p>
        </p:txBody>
      </p:sp>
      <p:grpSp>
        <p:nvGrpSpPr>
          <p:cNvPr id="6" name="Group 5">
            <a:extLst>
              <a:ext uri="{FF2B5EF4-FFF2-40B4-BE49-F238E27FC236}">
                <a16:creationId xmlns:a16="http://schemas.microsoft.com/office/drawing/2014/main" id="{EDABFE44-D55F-460F-B830-DCD5C71FCD44}"/>
              </a:ext>
              <a:ext uri="{C183D7F6-B498-43B3-948B-1728B52AA6E4}">
                <adec:decorative xmlns:adec="http://schemas.microsoft.com/office/drawing/2017/decorative" val="1"/>
              </a:ext>
            </a:extLst>
          </p:cNvPr>
          <p:cNvGrpSpPr/>
          <p:nvPr/>
        </p:nvGrpSpPr>
        <p:grpSpPr>
          <a:xfrm>
            <a:off x="905829" y="3442612"/>
            <a:ext cx="8396131" cy="1010317"/>
            <a:chOff x="2164355" y="3617533"/>
            <a:chExt cx="7994678" cy="563861"/>
          </a:xfrm>
        </p:grpSpPr>
        <p:cxnSp>
          <p:nvCxnSpPr>
            <p:cNvPr id="7" name="Straight Connector 6">
              <a:extLst>
                <a:ext uri="{FF2B5EF4-FFF2-40B4-BE49-F238E27FC236}">
                  <a16:creationId xmlns:a16="http://schemas.microsoft.com/office/drawing/2014/main" id="{9963E0FB-6B39-4106-AA24-E637736FEA0E}"/>
                </a:ext>
              </a:extLst>
            </p:cNvPr>
            <p:cNvCxnSpPr>
              <a:cxnSpLocks/>
              <a:endCxn id="10" idx="0"/>
            </p:cNvCxnSpPr>
            <p:nvPr/>
          </p:nvCxnSpPr>
          <p:spPr>
            <a:xfrm>
              <a:off x="2164355" y="3890783"/>
              <a:ext cx="910612" cy="246"/>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8" name="Group 7">
              <a:extLst>
                <a:ext uri="{FF2B5EF4-FFF2-40B4-BE49-F238E27FC236}">
                  <a16:creationId xmlns:a16="http://schemas.microsoft.com/office/drawing/2014/main" id="{58A04EB9-D699-4695-A707-5533CB1B4924}"/>
                </a:ext>
              </a:extLst>
            </p:cNvPr>
            <p:cNvGrpSpPr/>
            <p:nvPr/>
          </p:nvGrpSpPr>
          <p:grpSpPr>
            <a:xfrm>
              <a:off x="3074954" y="3617533"/>
              <a:ext cx="5661843" cy="563861"/>
              <a:chOff x="3196334" y="3202302"/>
              <a:chExt cx="5661843" cy="1531610"/>
            </a:xfrm>
          </p:grpSpPr>
          <p:sp>
            <p:nvSpPr>
              <p:cNvPr id="10" name="Freeform: Shape 9">
                <a:extLst>
                  <a:ext uri="{FF2B5EF4-FFF2-40B4-BE49-F238E27FC236}">
                    <a16:creationId xmlns:a16="http://schemas.microsoft.com/office/drawing/2014/main" id="{6605A5B3-7EEC-4C63-B7EF-4A5E88EADAF5}"/>
                  </a:ext>
                </a:extLst>
              </p:cNvPr>
              <p:cNvSpPr/>
              <p:nvPr/>
            </p:nvSpPr>
            <p:spPr bwMode="auto">
              <a:xfrm flipV="1">
                <a:off x="3196346" y="3921637"/>
                <a:ext cx="5661831" cy="81227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0979784"/>
                  <a:gd name="connsiteY0" fmla="*/ 1057544 h 1057544"/>
                  <a:gd name="connsiteX1" fmla="*/ 1235531 w 10979784"/>
                  <a:gd name="connsiteY1" fmla="*/ 24899 h 1057544"/>
                  <a:gd name="connsiteX2" fmla="*/ 10979784 w 10979784"/>
                  <a:gd name="connsiteY2" fmla="*/ 0 h 1057544"/>
                  <a:gd name="connsiteX0" fmla="*/ 0 w 10946442"/>
                  <a:gd name="connsiteY0" fmla="*/ 1052769 h 1052769"/>
                  <a:gd name="connsiteX1" fmla="*/ 1235531 w 10946442"/>
                  <a:gd name="connsiteY1" fmla="*/ 20124 h 1052769"/>
                  <a:gd name="connsiteX2" fmla="*/ 10946442 w 10946442"/>
                  <a:gd name="connsiteY2" fmla="*/ 0 h 1052769"/>
                  <a:gd name="connsiteX0" fmla="*/ 0 w 10951205"/>
                  <a:gd name="connsiteY0" fmla="*/ 1038443 h 1038443"/>
                  <a:gd name="connsiteX1" fmla="*/ 1235531 w 10951205"/>
                  <a:gd name="connsiteY1" fmla="*/ 5798 h 1038443"/>
                  <a:gd name="connsiteX2" fmla="*/ 10951205 w 10951205"/>
                  <a:gd name="connsiteY2" fmla="*/ 0 h 1038443"/>
                  <a:gd name="connsiteX0" fmla="*/ 0 w 11633709"/>
                  <a:gd name="connsiteY0" fmla="*/ 1112553 h 1112553"/>
                  <a:gd name="connsiteX1" fmla="*/ 1235531 w 11633709"/>
                  <a:gd name="connsiteY1" fmla="*/ 79908 h 1112553"/>
                  <a:gd name="connsiteX2" fmla="*/ 10903199 w 11633709"/>
                  <a:gd name="connsiteY2" fmla="*/ 69273 h 1112553"/>
                  <a:gd name="connsiteX3" fmla="*/ 10951205 w 11633709"/>
                  <a:gd name="connsiteY3" fmla="*/ 74110 h 1112553"/>
                  <a:gd name="connsiteX0" fmla="*/ 0 w 12010908"/>
                  <a:gd name="connsiteY0" fmla="*/ 1112553 h 1143717"/>
                  <a:gd name="connsiteX1" fmla="*/ 1235531 w 12010908"/>
                  <a:gd name="connsiteY1" fmla="*/ 79908 h 1143717"/>
                  <a:gd name="connsiteX2" fmla="*/ 10903199 w 12010908"/>
                  <a:gd name="connsiteY2" fmla="*/ 69273 h 1143717"/>
                  <a:gd name="connsiteX3" fmla="*/ 11894344 w 12010908"/>
                  <a:gd name="connsiteY3" fmla="*/ 1143717 h 1143717"/>
                  <a:gd name="connsiteX0" fmla="*/ 0 w 11894344"/>
                  <a:gd name="connsiteY0" fmla="*/ 1112553 h 1143717"/>
                  <a:gd name="connsiteX1" fmla="*/ 1235531 w 11894344"/>
                  <a:gd name="connsiteY1" fmla="*/ 79908 h 1143717"/>
                  <a:gd name="connsiteX2" fmla="*/ 10903199 w 11894344"/>
                  <a:gd name="connsiteY2" fmla="*/ 69273 h 1143717"/>
                  <a:gd name="connsiteX3" fmla="*/ 11894344 w 11894344"/>
                  <a:gd name="connsiteY3" fmla="*/ 1143717 h 1143717"/>
                  <a:gd name="connsiteX0" fmla="*/ 0 w 11894344"/>
                  <a:gd name="connsiteY0" fmla="*/ 1043279 h 1074443"/>
                  <a:gd name="connsiteX1" fmla="*/ 1235531 w 11894344"/>
                  <a:gd name="connsiteY1" fmla="*/ 10634 h 1074443"/>
                  <a:gd name="connsiteX2" fmla="*/ 10903199 w 11894344"/>
                  <a:gd name="connsiteY2" fmla="*/ -1 h 1074443"/>
                  <a:gd name="connsiteX3" fmla="*/ 11894344 w 11894344"/>
                  <a:gd name="connsiteY3" fmla="*/ 1074443 h 1074443"/>
                  <a:gd name="connsiteX0" fmla="*/ 0 w 11894344"/>
                  <a:gd name="connsiteY0" fmla="*/ 1043279 h 1074443"/>
                  <a:gd name="connsiteX1" fmla="*/ 1235531 w 11894344"/>
                  <a:gd name="connsiteY1" fmla="*/ 10634 h 1074443"/>
                  <a:gd name="connsiteX2" fmla="*/ 10903199 w 11894344"/>
                  <a:gd name="connsiteY2" fmla="*/ -1 h 1074443"/>
                  <a:gd name="connsiteX3" fmla="*/ 11894344 w 11894344"/>
                  <a:gd name="connsiteY3" fmla="*/ 1074443 h 1074443"/>
                </a:gdLst>
                <a:ahLst/>
                <a:cxnLst>
                  <a:cxn ang="0">
                    <a:pos x="connsiteX0" y="connsiteY0"/>
                  </a:cxn>
                  <a:cxn ang="0">
                    <a:pos x="connsiteX1" y="connsiteY1"/>
                  </a:cxn>
                  <a:cxn ang="0">
                    <a:pos x="connsiteX2" y="connsiteY2"/>
                  </a:cxn>
                  <a:cxn ang="0">
                    <a:pos x="connsiteX3" y="connsiteY3"/>
                  </a:cxn>
                </a:cxnLst>
                <a:rect l="l" t="t" r="r" b="b"/>
                <a:pathLst>
                  <a:path w="11894344" h="1074443">
                    <a:moveTo>
                      <a:pt x="0" y="1043279"/>
                    </a:moveTo>
                    <a:cubicBezTo>
                      <a:pt x="150086" y="956409"/>
                      <a:pt x="1051186" y="128347"/>
                      <a:pt x="1235531" y="10634"/>
                    </a:cubicBezTo>
                    <a:lnTo>
                      <a:pt x="10903199" y="-1"/>
                    </a:lnTo>
                    <a:cubicBezTo>
                      <a:pt x="11607920" y="705738"/>
                      <a:pt x="11886343" y="1073637"/>
                      <a:pt x="11894344" y="1074443"/>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 name="Freeform: Shape 10">
                <a:extLst>
                  <a:ext uri="{FF2B5EF4-FFF2-40B4-BE49-F238E27FC236}">
                    <a16:creationId xmlns:a16="http://schemas.microsoft.com/office/drawing/2014/main" id="{972651D8-8384-4C7E-8DD4-E2FD1DCB75DD}"/>
                  </a:ext>
                </a:extLst>
              </p:cNvPr>
              <p:cNvSpPr/>
              <p:nvPr/>
            </p:nvSpPr>
            <p:spPr bwMode="auto">
              <a:xfrm>
                <a:off x="3196334" y="3202302"/>
                <a:ext cx="5641258" cy="74289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034716"/>
                  <a:gd name="connsiteY0" fmla="*/ 1043764 h 1043764"/>
                  <a:gd name="connsiteX1" fmla="*/ 1235531 w 11034716"/>
                  <a:gd name="connsiteY1" fmla="*/ 11119 h 1043764"/>
                  <a:gd name="connsiteX2" fmla="*/ 11034716 w 11034716"/>
                  <a:gd name="connsiteY2" fmla="*/ 3901 h 1043764"/>
                  <a:gd name="connsiteX0" fmla="*/ 0 w 10977638"/>
                  <a:gd name="connsiteY0" fmla="*/ 1043764 h 1043764"/>
                  <a:gd name="connsiteX1" fmla="*/ 1235531 w 10977638"/>
                  <a:gd name="connsiteY1" fmla="*/ 11119 h 1043764"/>
                  <a:gd name="connsiteX2" fmla="*/ 10977638 w 10977638"/>
                  <a:gd name="connsiteY2" fmla="*/ 3901 h 1043764"/>
                  <a:gd name="connsiteX0" fmla="*/ 0 w 10949100"/>
                  <a:gd name="connsiteY0" fmla="*/ 1040547 h 1040547"/>
                  <a:gd name="connsiteX1" fmla="*/ 1235531 w 10949100"/>
                  <a:gd name="connsiteY1" fmla="*/ 7902 h 1040547"/>
                  <a:gd name="connsiteX2" fmla="*/ 10949100 w 10949100"/>
                  <a:gd name="connsiteY2" fmla="*/ 5742 h 1040547"/>
                  <a:gd name="connsiteX0" fmla="*/ 0 w 10944342"/>
                  <a:gd name="connsiteY0" fmla="*/ 1056808 h 1056808"/>
                  <a:gd name="connsiteX1" fmla="*/ 1235531 w 10944342"/>
                  <a:gd name="connsiteY1" fmla="*/ 24163 h 1056808"/>
                  <a:gd name="connsiteX2" fmla="*/ 10944342 w 10944342"/>
                  <a:gd name="connsiteY2" fmla="*/ 1777 h 1056808"/>
                  <a:gd name="connsiteX0" fmla="*/ 0 w 10925316"/>
                  <a:gd name="connsiteY0" fmla="*/ 1040549 h 1040549"/>
                  <a:gd name="connsiteX1" fmla="*/ 1235531 w 10925316"/>
                  <a:gd name="connsiteY1" fmla="*/ 7904 h 1040549"/>
                  <a:gd name="connsiteX2" fmla="*/ 10925316 w 10925316"/>
                  <a:gd name="connsiteY2" fmla="*/ 5743 h 1040549"/>
                  <a:gd name="connsiteX0" fmla="*/ 0 w 10925316"/>
                  <a:gd name="connsiteY0" fmla="*/ 1040549 h 1040549"/>
                  <a:gd name="connsiteX1" fmla="*/ 1235531 w 10925316"/>
                  <a:gd name="connsiteY1" fmla="*/ 7904 h 1040549"/>
                  <a:gd name="connsiteX2" fmla="*/ 10925316 w 10925316"/>
                  <a:gd name="connsiteY2" fmla="*/ 5744 h 1040549"/>
                  <a:gd name="connsiteX0" fmla="*/ 0 w 10930072"/>
                  <a:gd name="connsiteY0" fmla="*/ 1040549 h 1040549"/>
                  <a:gd name="connsiteX1" fmla="*/ 1235531 w 10930072"/>
                  <a:gd name="connsiteY1" fmla="*/ 7904 h 1040549"/>
                  <a:gd name="connsiteX2" fmla="*/ 10930072 w 10930072"/>
                  <a:gd name="connsiteY2" fmla="*/ 5744 h 1040549"/>
                  <a:gd name="connsiteX0" fmla="*/ 0 w 10930072"/>
                  <a:gd name="connsiteY0" fmla="*/ 1040549 h 1040549"/>
                  <a:gd name="connsiteX1" fmla="*/ 1235531 w 10930072"/>
                  <a:gd name="connsiteY1" fmla="*/ 7904 h 1040549"/>
                  <a:gd name="connsiteX2" fmla="*/ 10930072 w 10930072"/>
                  <a:gd name="connsiteY2" fmla="*/ 5744 h 1040549"/>
                  <a:gd name="connsiteX0" fmla="*/ 0 w 10930072"/>
                  <a:gd name="connsiteY0" fmla="*/ 1040549 h 1040549"/>
                  <a:gd name="connsiteX1" fmla="*/ 1235531 w 10930072"/>
                  <a:gd name="connsiteY1" fmla="*/ 7904 h 1040549"/>
                  <a:gd name="connsiteX2" fmla="*/ 10930072 w 10930072"/>
                  <a:gd name="connsiteY2" fmla="*/ 5744 h 1040549"/>
                  <a:gd name="connsiteX0" fmla="*/ 0 w 10930072"/>
                  <a:gd name="connsiteY0" fmla="*/ 1040549 h 1040549"/>
                  <a:gd name="connsiteX1" fmla="*/ 1235531 w 10930072"/>
                  <a:gd name="connsiteY1" fmla="*/ 7904 h 1040549"/>
                  <a:gd name="connsiteX2" fmla="*/ 10930072 w 10930072"/>
                  <a:gd name="connsiteY2" fmla="*/ 5744 h 1040549"/>
                  <a:gd name="connsiteX0" fmla="*/ 0 w 10664933"/>
                  <a:gd name="connsiteY0" fmla="*/ 1033066 h 1033066"/>
                  <a:gd name="connsiteX1" fmla="*/ 1235531 w 10664933"/>
                  <a:gd name="connsiteY1" fmla="*/ 421 h 1033066"/>
                  <a:gd name="connsiteX2" fmla="*/ 10664933 w 10664933"/>
                  <a:gd name="connsiteY2" fmla="*/ 180938 h 1033066"/>
                  <a:gd name="connsiteX0" fmla="*/ 0 w 10920251"/>
                  <a:gd name="connsiteY0" fmla="*/ 1040547 h 1040547"/>
                  <a:gd name="connsiteX1" fmla="*/ 1235531 w 10920251"/>
                  <a:gd name="connsiteY1" fmla="*/ 7902 h 1040547"/>
                  <a:gd name="connsiteX2" fmla="*/ 10920251 w 10920251"/>
                  <a:gd name="connsiteY2" fmla="*/ 5742 h 1040547"/>
                  <a:gd name="connsiteX0" fmla="*/ 0 w 10920251"/>
                  <a:gd name="connsiteY0" fmla="*/ 1040547 h 1040547"/>
                  <a:gd name="connsiteX1" fmla="*/ 1235531 w 10920251"/>
                  <a:gd name="connsiteY1" fmla="*/ 7902 h 1040547"/>
                  <a:gd name="connsiteX2" fmla="*/ 10920251 w 10920251"/>
                  <a:gd name="connsiteY2" fmla="*/ 5742 h 1040547"/>
                  <a:gd name="connsiteX0" fmla="*/ 0 w 10925007"/>
                  <a:gd name="connsiteY0" fmla="*/ 1040547 h 1040547"/>
                  <a:gd name="connsiteX1" fmla="*/ 1235531 w 10925007"/>
                  <a:gd name="connsiteY1" fmla="*/ 7902 h 1040547"/>
                  <a:gd name="connsiteX2" fmla="*/ 10925007 w 10925007"/>
                  <a:gd name="connsiteY2" fmla="*/ 5742 h 1040547"/>
                  <a:gd name="connsiteX0" fmla="*/ 0 w 10925007"/>
                  <a:gd name="connsiteY0" fmla="*/ 1040547 h 1040547"/>
                  <a:gd name="connsiteX1" fmla="*/ 1235531 w 10925007"/>
                  <a:gd name="connsiteY1" fmla="*/ 7902 h 1040547"/>
                  <a:gd name="connsiteX2" fmla="*/ 10925007 w 10925007"/>
                  <a:gd name="connsiteY2" fmla="*/ 5742 h 1040547"/>
                  <a:gd name="connsiteX0" fmla="*/ 0 w 11644316"/>
                  <a:gd name="connsiteY0" fmla="*/ 1040547 h 1040547"/>
                  <a:gd name="connsiteX1" fmla="*/ 1235531 w 11644316"/>
                  <a:gd name="connsiteY1" fmla="*/ 7902 h 1040547"/>
                  <a:gd name="connsiteX2" fmla="*/ 10925007 w 11644316"/>
                  <a:gd name="connsiteY2" fmla="*/ 5742 h 1040547"/>
                  <a:gd name="connsiteX3" fmla="*/ 10930474 w 11644316"/>
                  <a:gd name="connsiteY3" fmla="*/ 11532 h 1040547"/>
                  <a:gd name="connsiteX0" fmla="*/ 0 w 12025388"/>
                  <a:gd name="connsiteY0" fmla="*/ 1040547 h 1040547"/>
                  <a:gd name="connsiteX1" fmla="*/ 1235531 w 12025388"/>
                  <a:gd name="connsiteY1" fmla="*/ 7902 h 1040547"/>
                  <a:gd name="connsiteX2" fmla="*/ 10925007 w 12025388"/>
                  <a:gd name="connsiteY2" fmla="*/ 5742 h 1040547"/>
                  <a:gd name="connsiteX3" fmla="*/ 11900806 w 12025388"/>
                  <a:gd name="connsiteY3" fmla="*/ 1027843 h 1040547"/>
                  <a:gd name="connsiteX0" fmla="*/ 0 w 12025388"/>
                  <a:gd name="connsiteY0" fmla="*/ 1040547 h 1040547"/>
                  <a:gd name="connsiteX1" fmla="*/ 1235531 w 12025388"/>
                  <a:gd name="connsiteY1" fmla="*/ 7902 h 1040547"/>
                  <a:gd name="connsiteX2" fmla="*/ 10925007 w 12025388"/>
                  <a:gd name="connsiteY2" fmla="*/ 5742 h 1040547"/>
                  <a:gd name="connsiteX3" fmla="*/ 11900806 w 12025388"/>
                  <a:gd name="connsiteY3" fmla="*/ 1027843 h 1040547"/>
                  <a:gd name="connsiteX0" fmla="*/ 0 w 12025388"/>
                  <a:gd name="connsiteY0" fmla="*/ 1040547 h 1040547"/>
                  <a:gd name="connsiteX1" fmla="*/ 1235531 w 12025388"/>
                  <a:gd name="connsiteY1" fmla="*/ 7902 h 1040547"/>
                  <a:gd name="connsiteX2" fmla="*/ 10925007 w 12025388"/>
                  <a:gd name="connsiteY2" fmla="*/ 5742 h 1040547"/>
                  <a:gd name="connsiteX3" fmla="*/ 11900806 w 12025388"/>
                  <a:gd name="connsiteY3" fmla="*/ 1027843 h 1040547"/>
                  <a:gd name="connsiteX0" fmla="*/ 0 w 10925007"/>
                  <a:gd name="connsiteY0" fmla="*/ 1040547 h 1040547"/>
                  <a:gd name="connsiteX1" fmla="*/ 1235531 w 10925007"/>
                  <a:gd name="connsiteY1" fmla="*/ 7902 h 1040547"/>
                  <a:gd name="connsiteX2" fmla="*/ 10925007 w 10925007"/>
                  <a:gd name="connsiteY2" fmla="*/ 5742 h 1040547"/>
                  <a:gd name="connsiteX0" fmla="*/ 0 w 10925007"/>
                  <a:gd name="connsiteY0" fmla="*/ 1040547 h 1040547"/>
                  <a:gd name="connsiteX1" fmla="*/ 1235531 w 10925007"/>
                  <a:gd name="connsiteY1" fmla="*/ 7902 h 1040547"/>
                  <a:gd name="connsiteX2" fmla="*/ 10925007 w 10925007"/>
                  <a:gd name="connsiteY2" fmla="*/ 5742 h 1040547"/>
                  <a:gd name="connsiteX0" fmla="*/ 0 w 11642950"/>
                  <a:gd name="connsiteY0" fmla="*/ 1040547 h 1040547"/>
                  <a:gd name="connsiteX1" fmla="*/ 1235531 w 11642950"/>
                  <a:gd name="connsiteY1" fmla="*/ 7902 h 1040547"/>
                  <a:gd name="connsiteX2" fmla="*/ 10925007 w 11642950"/>
                  <a:gd name="connsiteY2" fmla="*/ 5742 h 1040547"/>
                  <a:gd name="connsiteX3" fmla="*/ 10925716 w 11642950"/>
                  <a:gd name="connsiteY3" fmla="*/ 16584 h 1040547"/>
                  <a:gd name="connsiteX0" fmla="*/ 0 w 11987693"/>
                  <a:gd name="connsiteY0" fmla="*/ 1040547 h 1040547"/>
                  <a:gd name="connsiteX1" fmla="*/ 1235531 w 11987693"/>
                  <a:gd name="connsiteY1" fmla="*/ 7902 h 1040547"/>
                  <a:gd name="connsiteX2" fmla="*/ 10925007 w 11987693"/>
                  <a:gd name="connsiteY2" fmla="*/ 5742 h 1040547"/>
                  <a:gd name="connsiteX3" fmla="*/ 11834214 w 11987693"/>
                  <a:gd name="connsiteY3" fmla="*/ 967163 h 1040547"/>
                  <a:gd name="connsiteX0" fmla="*/ 0 w 11834214"/>
                  <a:gd name="connsiteY0" fmla="*/ 1040547 h 1040547"/>
                  <a:gd name="connsiteX1" fmla="*/ 1235531 w 11834214"/>
                  <a:gd name="connsiteY1" fmla="*/ 7902 h 1040547"/>
                  <a:gd name="connsiteX2" fmla="*/ 10925007 w 11834214"/>
                  <a:gd name="connsiteY2" fmla="*/ 5742 h 1040547"/>
                  <a:gd name="connsiteX3" fmla="*/ 11834214 w 11834214"/>
                  <a:gd name="connsiteY3" fmla="*/ 967163 h 1040547"/>
                </a:gdLst>
                <a:ahLst/>
                <a:cxnLst>
                  <a:cxn ang="0">
                    <a:pos x="connsiteX0" y="connsiteY0"/>
                  </a:cxn>
                  <a:cxn ang="0">
                    <a:pos x="connsiteX1" y="connsiteY1"/>
                  </a:cxn>
                  <a:cxn ang="0">
                    <a:pos x="connsiteX2" y="connsiteY2"/>
                  </a:cxn>
                  <a:cxn ang="0">
                    <a:pos x="connsiteX3" y="connsiteY3"/>
                  </a:cxn>
                </a:cxnLst>
                <a:rect l="l" t="t" r="r" b="b"/>
                <a:pathLst>
                  <a:path w="11834214" h="1040547">
                    <a:moveTo>
                      <a:pt x="0" y="1040547"/>
                    </a:moveTo>
                    <a:cubicBezTo>
                      <a:pt x="150086" y="953677"/>
                      <a:pt x="1051186" y="125615"/>
                      <a:pt x="1235531" y="7902"/>
                    </a:cubicBezTo>
                    <a:cubicBezTo>
                      <a:pt x="1292009" y="-2433"/>
                      <a:pt x="10805273" y="-2072"/>
                      <a:pt x="10925007" y="5742"/>
                    </a:cubicBezTo>
                    <a:cubicBezTo>
                      <a:pt x="11645810" y="780799"/>
                      <a:pt x="11834066" y="964904"/>
                      <a:pt x="11834214" y="967163"/>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cxnSp>
          <p:nvCxnSpPr>
            <p:cNvPr id="9" name="Straight Connector 8">
              <a:extLst>
                <a:ext uri="{FF2B5EF4-FFF2-40B4-BE49-F238E27FC236}">
                  <a16:creationId xmlns:a16="http://schemas.microsoft.com/office/drawing/2014/main" id="{45630264-BA8E-4D9D-BA9B-EAA31F387768}"/>
                </a:ext>
              </a:extLst>
            </p:cNvPr>
            <p:cNvCxnSpPr>
              <a:cxnSpLocks/>
            </p:cNvCxnSpPr>
            <p:nvPr/>
          </p:nvCxnSpPr>
          <p:spPr>
            <a:xfrm>
              <a:off x="8752086" y="3891025"/>
              <a:ext cx="1406947" cy="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oup 13">
            <a:extLst>
              <a:ext uri="{FF2B5EF4-FFF2-40B4-BE49-F238E27FC236}">
                <a16:creationId xmlns:a16="http://schemas.microsoft.com/office/drawing/2014/main" id="{334140F8-DB14-44E9-AE99-6187974381B3}"/>
              </a:ext>
              <a:ext uri="{C183D7F6-B498-43B3-948B-1728B52AA6E4}">
                <adec:decorative xmlns:adec="http://schemas.microsoft.com/office/drawing/2017/decorative" val="1"/>
              </a:ext>
            </a:extLst>
          </p:cNvPr>
          <p:cNvGrpSpPr/>
          <p:nvPr/>
        </p:nvGrpSpPr>
        <p:grpSpPr>
          <a:xfrm>
            <a:off x="3027464" y="2424066"/>
            <a:ext cx="1258678" cy="1110005"/>
            <a:chOff x="3165710" y="2490067"/>
            <a:chExt cx="1258678" cy="1110005"/>
          </a:xfrm>
        </p:grpSpPr>
        <p:sp>
          <p:nvSpPr>
            <p:cNvPr id="15" name="Oval 14">
              <a:extLst>
                <a:ext uri="{FF2B5EF4-FFF2-40B4-BE49-F238E27FC236}">
                  <a16:creationId xmlns:a16="http://schemas.microsoft.com/office/drawing/2014/main" id="{766FA41F-BF87-43D3-AE75-BC851CEEFF33}"/>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6" name="Straight Connector 15">
              <a:extLst>
                <a:ext uri="{FF2B5EF4-FFF2-40B4-BE49-F238E27FC236}">
                  <a16:creationId xmlns:a16="http://schemas.microsoft.com/office/drawing/2014/main" id="{E2C1614D-344D-4A77-8818-924E7EE880AE}"/>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1484AE-8028-422C-A9B9-145A703610B0}"/>
                </a:ext>
              </a:extLst>
            </p:cNvPr>
            <p:cNvSpPr txBox="1"/>
            <p:nvPr/>
          </p:nvSpPr>
          <p:spPr>
            <a:xfrm>
              <a:off x="3165710" y="2490067"/>
              <a:ext cx="1258678" cy="3508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Cloud concepts</a:t>
              </a:r>
            </a:p>
          </p:txBody>
        </p:sp>
      </p:grpSp>
      <p:grpSp>
        <p:nvGrpSpPr>
          <p:cNvPr id="18" name="Group 17">
            <a:extLst>
              <a:ext uri="{FF2B5EF4-FFF2-40B4-BE49-F238E27FC236}">
                <a16:creationId xmlns:a16="http://schemas.microsoft.com/office/drawing/2014/main" id="{0D03B6C8-7CA0-4C0F-B0A8-6134D852CEC2}"/>
              </a:ext>
              <a:ext uri="{C183D7F6-B498-43B3-948B-1728B52AA6E4}">
                <adec:decorative xmlns:adec="http://schemas.microsoft.com/office/drawing/2017/decorative" val="1"/>
              </a:ext>
            </a:extLst>
          </p:cNvPr>
          <p:cNvGrpSpPr/>
          <p:nvPr/>
        </p:nvGrpSpPr>
        <p:grpSpPr>
          <a:xfrm>
            <a:off x="4933097" y="2425580"/>
            <a:ext cx="1545872" cy="1108491"/>
            <a:chOff x="3022112" y="2491581"/>
            <a:chExt cx="1545872" cy="1108491"/>
          </a:xfrm>
        </p:grpSpPr>
        <p:sp>
          <p:nvSpPr>
            <p:cNvPr id="19" name="Oval 18">
              <a:extLst>
                <a:ext uri="{FF2B5EF4-FFF2-40B4-BE49-F238E27FC236}">
                  <a16:creationId xmlns:a16="http://schemas.microsoft.com/office/drawing/2014/main" id="{8176F7AE-CB25-494A-ABEE-66044AEB50B5}"/>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20" name="Straight Connector 19">
              <a:extLst>
                <a:ext uri="{FF2B5EF4-FFF2-40B4-BE49-F238E27FC236}">
                  <a16:creationId xmlns:a16="http://schemas.microsoft.com/office/drawing/2014/main" id="{BB877722-F8BB-4BDC-948D-2916D7158354}"/>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17E649E-B34C-497D-A501-66E7EE65F79A}"/>
                </a:ext>
              </a:extLst>
            </p:cNvPr>
            <p:cNvSpPr txBox="1"/>
            <p:nvPr/>
          </p:nvSpPr>
          <p:spPr>
            <a:xfrm>
              <a:off x="3022112" y="2491581"/>
              <a:ext cx="1545872" cy="3508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Core Azure services</a:t>
              </a:r>
            </a:p>
          </p:txBody>
        </p:sp>
      </p:grpSp>
      <p:grpSp>
        <p:nvGrpSpPr>
          <p:cNvPr id="22" name="Group 21">
            <a:extLst>
              <a:ext uri="{FF2B5EF4-FFF2-40B4-BE49-F238E27FC236}">
                <a16:creationId xmlns:a16="http://schemas.microsoft.com/office/drawing/2014/main" id="{C4501C33-1EA1-4A16-B139-B3F742D4536C}"/>
              </a:ext>
              <a:ext uri="{C183D7F6-B498-43B3-948B-1728B52AA6E4}">
                <adec:decorative xmlns:adec="http://schemas.microsoft.com/office/drawing/2017/decorative" val="1"/>
              </a:ext>
            </a:extLst>
          </p:cNvPr>
          <p:cNvGrpSpPr/>
          <p:nvPr/>
        </p:nvGrpSpPr>
        <p:grpSpPr>
          <a:xfrm>
            <a:off x="7125924" y="2278417"/>
            <a:ext cx="2017696" cy="1718389"/>
            <a:chOff x="7862237" y="2238854"/>
            <a:chExt cx="2017696" cy="1718389"/>
          </a:xfrm>
        </p:grpSpPr>
        <p:sp>
          <p:nvSpPr>
            <p:cNvPr id="23" name="Oval 22">
              <a:extLst>
                <a:ext uri="{FF2B5EF4-FFF2-40B4-BE49-F238E27FC236}">
                  <a16:creationId xmlns:a16="http://schemas.microsoft.com/office/drawing/2014/main" id="{0FD9A3CA-794E-4B1C-9FE6-05F03C1A8940}"/>
                </a:ext>
              </a:extLst>
            </p:cNvPr>
            <p:cNvSpPr/>
            <p:nvPr/>
          </p:nvSpPr>
          <p:spPr bwMode="auto">
            <a:xfrm>
              <a:off x="8460115" y="377436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24" name="Straight Connector 23">
              <a:extLst>
                <a:ext uri="{FF2B5EF4-FFF2-40B4-BE49-F238E27FC236}">
                  <a16:creationId xmlns:a16="http://schemas.microsoft.com/office/drawing/2014/main" id="{AEBDB770-6471-4E31-B0A4-271A2711B26E}"/>
                </a:ext>
              </a:extLst>
            </p:cNvPr>
            <p:cNvCxnSpPr>
              <a:cxnSpLocks/>
              <a:endCxn id="23" idx="0"/>
            </p:cNvCxnSpPr>
            <p:nvPr/>
          </p:nvCxnSpPr>
          <p:spPr>
            <a:xfrm>
              <a:off x="8551555" y="2844276"/>
              <a:ext cx="0" cy="93008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9E75D4D-B513-4736-8655-A80A17511275}"/>
                </a:ext>
              </a:extLst>
            </p:cNvPr>
            <p:cNvSpPr txBox="1"/>
            <p:nvPr/>
          </p:nvSpPr>
          <p:spPr>
            <a:xfrm>
              <a:off x="7862237" y="2238854"/>
              <a:ext cx="2017696" cy="605422"/>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a:lnSpc>
                  <a:spcPct val="97000"/>
                </a:lnSpc>
              </a:pPr>
              <a:r>
                <a:rPr lang="en-US" sz="1100" dirty="0"/>
                <a:t>AZ-900: Microsoft Azure Fundamentals</a:t>
              </a:r>
            </a:p>
          </p:txBody>
        </p:sp>
      </p:grpSp>
      <p:grpSp>
        <p:nvGrpSpPr>
          <p:cNvPr id="26" name="Group 25">
            <a:extLst>
              <a:ext uri="{FF2B5EF4-FFF2-40B4-BE49-F238E27FC236}">
                <a16:creationId xmlns:a16="http://schemas.microsoft.com/office/drawing/2014/main" id="{58CD9AF1-4EA1-474C-B255-6DED5B49B613}"/>
              </a:ext>
              <a:ext uri="{C183D7F6-B498-43B3-948B-1728B52AA6E4}">
                <adec:decorative xmlns:adec="http://schemas.microsoft.com/office/drawing/2017/decorative" val="1"/>
              </a:ext>
            </a:extLst>
          </p:cNvPr>
          <p:cNvGrpSpPr/>
          <p:nvPr/>
        </p:nvGrpSpPr>
        <p:grpSpPr>
          <a:xfrm>
            <a:off x="2811858" y="4372687"/>
            <a:ext cx="1689886" cy="1134575"/>
            <a:chOff x="2423822" y="3845604"/>
            <a:chExt cx="1689886" cy="1134575"/>
          </a:xfrm>
        </p:grpSpPr>
        <p:grpSp>
          <p:nvGrpSpPr>
            <p:cNvPr id="27" name="Group 26">
              <a:extLst>
                <a:ext uri="{FF2B5EF4-FFF2-40B4-BE49-F238E27FC236}">
                  <a16:creationId xmlns:a16="http://schemas.microsoft.com/office/drawing/2014/main" id="{F5C279EE-EA4B-4D7E-933A-284F5A88AAD9}"/>
                </a:ext>
              </a:extLst>
            </p:cNvPr>
            <p:cNvGrpSpPr/>
            <p:nvPr/>
          </p:nvGrpSpPr>
          <p:grpSpPr>
            <a:xfrm flipV="1">
              <a:off x="3199149" y="3845604"/>
              <a:ext cx="182880" cy="674256"/>
              <a:chOff x="3175206" y="5139461"/>
              <a:chExt cx="182880" cy="674256"/>
            </a:xfrm>
          </p:grpSpPr>
          <p:sp>
            <p:nvSpPr>
              <p:cNvPr id="29" name="Oval 28">
                <a:extLst>
                  <a:ext uri="{FF2B5EF4-FFF2-40B4-BE49-F238E27FC236}">
                    <a16:creationId xmlns:a16="http://schemas.microsoft.com/office/drawing/2014/main" id="{96E28EC7-B3DD-44B5-AA99-EB9C51F66FB3}"/>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30" name="Straight Connector 29">
                <a:extLst>
                  <a:ext uri="{FF2B5EF4-FFF2-40B4-BE49-F238E27FC236}">
                    <a16:creationId xmlns:a16="http://schemas.microsoft.com/office/drawing/2014/main" id="{D79B19CC-8796-437E-902A-5E905508EE88}"/>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980BCA9-828B-493B-B484-AEF63FDBD4F7}"/>
                </a:ext>
              </a:extLst>
            </p:cNvPr>
            <p:cNvSpPr txBox="1"/>
            <p:nvPr/>
          </p:nvSpPr>
          <p:spPr>
            <a:xfrm>
              <a:off x="2423822" y="4463114"/>
              <a:ext cx="1689886"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Security, privacy, </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compliance, and trust</a:t>
              </a:r>
            </a:p>
          </p:txBody>
        </p:sp>
      </p:grpSp>
      <p:grpSp>
        <p:nvGrpSpPr>
          <p:cNvPr id="31" name="Group 30">
            <a:extLst>
              <a:ext uri="{FF2B5EF4-FFF2-40B4-BE49-F238E27FC236}">
                <a16:creationId xmlns:a16="http://schemas.microsoft.com/office/drawing/2014/main" id="{3643D062-7C6C-4965-8EFA-C4212ACC7E07}"/>
              </a:ext>
              <a:ext uri="{C183D7F6-B498-43B3-948B-1728B52AA6E4}">
                <adec:decorative xmlns:adec="http://schemas.microsoft.com/office/drawing/2017/decorative" val="1"/>
              </a:ext>
            </a:extLst>
          </p:cNvPr>
          <p:cNvGrpSpPr/>
          <p:nvPr/>
        </p:nvGrpSpPr>
        <p:grpSpPr>
          <a:xfrm>
            <a:off x="5107025" y="4372687"/>
            <a:ext cx="1198020" cy="1135077"/>
            <a:chOff x="3829347" y="4210463"/>
            <a:chExt cx="1198020" cy="1135077"/>
          </a:xfrm>
        </p:grpSpPr>
        <p:grpSp>
          <p:nvGrpSpPr>
            <p:cNvPr id="32" name="Group 31">
              <a:extLst>
                <a:ext uri="{FF2B5EF4-FFF2-40B4-BE49-F238E27FC236}">
                  <a16:creationId xmlns:a16="http://schemas.microsoft.com/office/drawing/2014/main" id="{5E93D924-4F45-4C79-8337-8DC1D652BA0A}"/>
                </a:ext>
              </a:extLst>
            </p:cNvPr>
            <p:cNvGrpSpPr/>
            <p:nvPr/>
          </p:nvGrpSpPr>
          <p:grpSpPr>
            <a:xfrm flipV="1">
              <a:off x="4336915" y="4210463"/>
              <a:ext cx="182880" cy="674256"/>
              <a:chOff x="4336915" y="4833689"/>
              <a:chExt cx="182880" cy="674256"/>
            </a:xfrm>
          </p:grpSpPr>
          <p:sp>
            <p:nvSpPr>
              <p:cNvPr id="34" name="Oval 33">
                <a:extLst>
                  <a:ext uri="{FF2B5EF4-FFF2-40B4-BE49-F238E27FC236}">
                    <a16:creationId xmlns:a16="http://schemas.microsoft.com/office/drawing/2014/main" id="{C5D4B48F-AF4F-4D78-801F-6AF589B73DA3}"/>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35" name="Straight Connector 34">
                <a:extLst>
                  <a:ext uri="{FF2B5EF4-FFF2-40B4-BE49-F238E27FC236}">
                    <a16:creationId xmlns:a16="http://schemas.microsoft.com/office/drawing/2014/main" id="{7BD43D46-7E38-4982-82A0-D0D470AE6968}"/>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7AAC9B39-9B24-4FFA-860E-E0E5F750C2B0}"/>
                </a:ext>
              </a:extLst>
            </p:cNvPr>
            <p:cNvSpPr txBox="1"/>
            <p:nvPr/>
          </p:nvSpPr>
          <p:spPr>
            <a:xfrm>
              <a:off x="3829347" y="4828475"/>
              <a:ext cx="1198020"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Azure pricing </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and support </a:t>
              </a:r>
            </a:p>
          </p:txBody>
        </p:sp>
      </p:grpSp>
      <p:sp>
        <p:nvSpPr>
          <p:cNvPr id="46" name="Rectangle 45">
            <a:extLst>
              <a:ext uri="{FF2B5EF4-FFF2-40B4-BE49-F238E27FC236}">
                <a16:creationId xmlns:a16="http://schemas.microsoft.com/office/drawing/2014/main" id="{D3CCA87F-9A63-451B-9292-D1D501B8955C}"/>
              </a:ext>
              <a:ext uri="{C183D7F6-B498-43B3-948B-1728B52AA6E4}">
                <adec:decorative xmlns:adec="http://schemas.microsoft.com/office/drawing/2017/decorative" val="1"/>
              </a:ext>
            </a:extLst>
          </p:cNvPr>
          <p:cNvSpPr/>
          <p:nvPr/>
        </p:nvSpPr>
        <p:spPr>
          <a:xfrm>
            <a:off x="3367159" y="3646005"/>
            <a:ext cx="2669501"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47" name="Group 46">
            <a:extLst>
              <a:ext uri="{FF2B5EF4-FFF2-40B4-BE49-F238E27FC236}">
                <a16:creationId xmlns:a16="http://schemas.microsoft.com/office/drawing/2014/main" id="{EAE87153-0ECB-45C1-B9FB-4DDE2FEBE73E}"/>
              </a:ext>
              <a:ext uri="{C183D7F6-B498-43B3-948B-1728B52AA6E4}">
                <adec:decorative xmlns:adec="http://schemas.microsoft.com/office/drawing/2017/decorative" val="1"/>
              </a:ext>
            </a:extLst>
          </p:cNvPr>
          <p:cNvGrpSpPr/>
          <p:nvPr/>
        </p:nvGrpSpPr>
        <p:grpSpPr>
          <a:xfrm>
            <a:off x="616046" y="3419939"/>
            <a:ext cx="1005840" cy="1005840"/>
            <a:chOff x="748440" y="4715331"/>
            <a:chExt cx="1005840" cy="1005840"/>
          </a:xfrm>
        </p:grpSpPr>
        <p:sp>
          <p:nvSpPr>
            <p:cNvPr id="49" name="Rectangle: Rounded Corners 48">
              <a:extLst>
                <a:ext uri="{FF2B5EF4-FFF2-40B4-BE49-F238E27FC236}">
                  <a16:creationId xmlns:a16="http://schemas.microsoft.com/office/drawing/2014/main" id="{5E46C62D-C920-4417-A868-C7E357DC57EC}"/>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53" name="Group 52">
              <a:extLst>
                <a:ext uri="{FF2B5EF4-FFF2-40B4-BE49-F238E27FC236}">
                  <a16:creationId xmlns:a16="http://schemas.microsoft.com/office/drawing/2014/main" id="{02532438-91F3-4400-A177-F9A74D1B498C}"/>
                </a:ext>
              </a:extLst>
            </p:cNvPr>
            <p:cNvGrpSpPr/>
            <p:nvPr/>
          </p:nvGrpSpPr>
          <p:grpSpPr>
            <a:xfrm>
              <a:off x="910573" y="4997101"/>
              <a:ext cx="681574" cy="410456"/>
              <a:chOff x="2201868" y="5451471"/>
              <a:chExt cx="549073" cy="325437"/>
            </a:xfrm>
          </p:grpSpPr>
          <p:grpSp>
            <p:nvGrpSpPr>
              <p:cNvPr id="54" name="Group 11">
                <a:extLst>
                  <a:ext uri="{FF2B5EF4-FFF2-40B4-BE49-F238E27FC236}">
                    <a16:creationId xmlns:a16="http://schemas.microsoft.com/office/drawing/2014/main" id="{CE2E0805-4632-481F-8851-9865BC5F42AD}"/>
                  </a:ext>
                </a:extLst>
              </p:cNvPr>
              <p:cNvGrpSpPr>
                <a:grpSpLocks noChangeAspect="1"/>
              </p:cNvGrpSpPr>
              <p:nvPr/>
            </p:nvGrpSpPr>
            <p:grpSpPr bwMode="auto">
              <a:xfrm>
                <a:off x="2201868" y="5451471"/>
                <a:ext cx="401638" cy="325437"/>
                <a:chOff x="1387" y="3434"/>
                <a:chExt cx="253" cy="205"/>
              </a:xfrm>
              <a:solidFill>
                <a:schemeClr val="tx1"/>
              </a:solidFill>
            </p:grpSpPr>
            <p:sp>
              <p:nvSpPr>
                <p:cNvPr id="56" name="Freeform 12">
                  <a:extLst>
                    <a:ext uri="{FF2B5EF4-FFF2-40B4-BE49-F238E27FC236}">
                      <a16:creationId xmlns:a16="http://schemas.microsoft.com/office/drawing/2014/main" id="{662E80EF-6B23-47B6-9511-0E4EF9098605}"/>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EE95D677-7BF2-44FD-BD8A-10489C6ECA2C}"/>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99D6A5E0-A4E2-4E59-BA3E-B4C8514FAA44}"/>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A6F4F6DD-53D8-4CFD-A5A6-A921FCFFD39C}"/>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 name="Freeform 21">
                <a:extLst>
                  <a:ext uri="{FF2B5EF4-FFF2-40B4-BE49-F238E27FC236}">
                    <a16:creationId xmlns:a16="http://schemas.microsoft.com/office/drawing/2014/main" id="{09AB4350-A696-4DFF-BE24-43A967247D1F}"/>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a:extLst>
              <a:ext uri="{FF2B5EF4-FFF2-40B4-BE49-F238E27FC236}">
                <a16:creationId xmlns:a16="http://schemas.microsoft.com/office/drawing/2014/main" id="{BE7F3759-02E4-45A6-8359-8C09F4D2969C}"/>
              </a:ext>
              <a:ext uri="{C183D7F6-B498-43B3-948B-1728B52AA6E4}">
                <adec:decorative xmlns:adec="http://schemas.microsoft.com/office/drawing/2017/decorative" val="1"/>
              </a:ext>
            </a:extLst>
          </p:cNvPr>
          <p:cNvGrpSpPr/>
          <p:nvPr/>
        </p:nvGrpSpPr>
        <p:grpSpPr>
          <a:xfrm>
            <a:off x="9143620" y="3554500"/>
            <a:ext cx="2229208" cy="701731"/>
            <a:chOff x="387059" y="3489083"/>
            <a:chExt cx="2229208" cy="701731"/>
          </a:xfrm>
        </p:grpSpPr>
        <p:sp>
          <p:nvSpPr>
            <p:cNvPr id="64" name="Title 1">
              <a:extLst>
                <a:ext uri="{FF2B5EF4-FFF2-40B4-BE49-F238E27FC236}">
                  <a16:creationId xmlns:a16="http://schemas.microsoft.com/office/drawing/2014/main" id="{17FD20DC-DD28-4059-8DCD-FCEC0A68E06D}"/>
                </a:ext>
              </a:extLst>
            </p:cNvPr>
            <p:cNvSpPr txBox="1">
              <a:spLocks/>
            </p:cNvSpPr>
            <p:nvPr/>
          </p:nvSpPr>
          <p:spPr>
            <a:xfrm>
              <a:off x="387059" y="3489083"/>
              <a:ext cx="222920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dirty="0">
                  <a:latin typeface="Segoe UI Semibold"/>
                </a:rPr>
                <a:t>Microsoft Certified:</a:t>
              </a:r>
              <a:br>
                <a:rPr lang="en-US" dirty="0">
                  <a:latin typeface="Segoe UI Semibold"/>
                </a:rPr>
              </a:br>
              <a:r>
                <a:rPr lang="en-US" dirty="0">
                  <a:latin typeface="Segoe UI Semibold"/>
                </a:rPr>
                <a:t>Azure Fundamentals</a:t>
              </a:r>
              <a:endParaRPr lang="en-US" dirty="0">
                <a:gradFill>
                  <a:gsLst>
                    <a:gs pos="1250">
                      <a:schemeClr val="accent1"/>
                    </a:gs>
                    <a:gs pos="100000">
                      <a:schemeClr val="accent1"/>
                    </a:gs>
                  </a:gsLst>
                  <a:lin ang="5400000" scaled="0"/>
                </a:gradFill>
                <a:latin typeface="+mn-lt"/>
              </a:endParaRPr>
            </a:p>
          </p:txBody>
        </p:sp>
        <p:sp>
          <p:nvSpPr>
            <p:cNvPr id="65" name="Star: 5 Points 64">
              <a:extLst>
                <a:ext uri="{FF2B5EF4-FFF2-40B4-BE49-F238E27FC236}">
                  <a16:creationId xmlns:a16="http://schemas.microsoft.com/office/drawing/2014/main" id="{BE1AC39F-CDA5-4C93-B4B6-8D55FFB9C2FF}"/>
                </a:ext>
              </a:extLst>
            </p:cNvPr>
            <p:cNvSpPr/>
            <p:nvPr/>
          </p:nvSpPr>
          <p:spPr>
            <a:xfrm>
              <a:off x="595855" y="3771353"/>
              <a:ext cx="137193" cy="137193"/>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sp>
        <p:nvSpPr>
          <p:cNvPr id="68" name="TextBox 67">
            <a:extLst>
              <a:ext uri="{FF2B5EF4-FFF2-40B4-BE49-F238E27FC236}">
                <a16:creationId xmlns:a16="http://schemas.microsoft.com/office/drawing/2014/main" id="{03EBF9C4-8238-4D45-9B64-9B8ED9469FA7}"/>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sp>
        <p:nvSpPr>
          <p:cNvPr id="69" name="TextBox 68">
            <a:extLst>
              <a:ext uri="{FF2B5EF4-FFF2-40B4-BE49-F238E27FC236}">
                <a16:creationId xmlns:a16="http://schemas.microsoft.com/office/drawing/2014/main" id="{938EAA08-13C8-4B67-A32E-AC7392512440}"/>
              </a:ext>
              <a:ext uri="{C183D7F6-B498-43B3-948B-1728B52AA6E4}">
                <adec:decorative xmlns:adec="http://schemas.microsoft.com/office/drawing/2017/decorative" val="1"/>
              </a:ext>
            </a:extLst>
          </p:cNvPr>
          <p:cNvSpPr txBox="1"/>
          <p:nvPr/>
        </p:nvSpPr>
        <p:spPr>
          <a:xfrm>
            <a:off x="38705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grpSp>
        <p:nvGrpSpPr>
          <p:cNvPr id="50" name="Group 49">
            <a:extLst>
              <a:ext uri="{FF2B5EF4-FFF2-40B4-BE49-F238E27FC236}">
                <a16:creationId xmlns:a16="http://schemas.microsoft.com/office/drawing/2014/main" id="{9D2B9E2A-21F7-4C2B-9249-5575578D67FA}"/>
              </a:ext>
            </a:extLst>
          </p:cNvPr>
          <p:cNvGrpSpPr/>
          <p:nvPr/>
        </p:nvGrpSpPr>
        <p:grpSpPr>
          <a:xfrm>
            <a:off x="1862154" y="1265327"/>
            <a:ext cx="9696366" cy="409448"/>
            <a:chOff x="1795346" y="1520932"/>
            <a:chExt cx="9696366" cy="409448"/>
          </a:xfrm>
        </p:grpSpPr>
        <p:sp>
          <p:nvSpPr>
            <p:cNvPr id="51" name="Rectangle 50">
              <a:extLst>
                <a:ext uri="{FF2B5EF4-FFF2-40B4-BE49-F238E27FC236}">
                  <a16:creationId xmlns:a16="http://schemas.microsoft.com/office/drawing/2014/main" id="{E431E9A2-4C37-43B9-9665-A727258C4E3E}"/>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52" name="Rectangle 51">
              <a:extLst>
                <a:ext uri="{FF2B5EF4-FFF2-40B4-BE49-F238E27FC236}">
                  <a16:creationId xmlns:a16="http://schemas.microsoft.com/office/drawing/2014/main" id="{B097557D-BA00-441A-94A7-ECBE3B8B5441}"/>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6" name="Rectangle 65">
              <a:extLst>
                <a:ext uri="{FF2B5EF4-FFF2-40B4-BE49-F238E27FC236}">
                  <a16:creationId xmlns:a16="http://schemas.microsoft.com/office/drawing/2014/main" id="{DE69CCB2-CCBE-477A-A3A3-A67B49684E57}"/>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7" name="Title 1">
              <a:extLst>
                <a:ext uri="{FF2B5EF4-FFF2-40B4-BE49-F238E27FC236}">
                  <a16:creationId xmlns:a16="http://schemas.microsoft.com/office/drawing/2014/main" id="{FF8A6865-D071-4839-A162-A007F7FC3872}"/>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70" name="Title 1">
              <a:extLst>
                <a:ext uri="{FF2B5EF4-FFF2-40B4-BE49-F238E27FC236}">
                  <a16:creationId xmlns:a16="http://schemas.microsoft.com/office/drawing/2014/main" id="{AEDEC1EA-40E5-419A-A9CB-53F1FEFFD847}"/>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71" name="Title 1">
              <a:extLst>
                <a:ext uri="{FF2B5EF4-FFF2-40B4-BE49-F238E27FC236}">
                  <a16:creationId xmlns:a16="http://schemas.microsoft.com/office/drawing/2014/main" id="{A563F60E-80FA-4BD1-9262-45FF76034B89}"/>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69419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4"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1" fill="hold" nodeType="withEffect">
                                  <p:stCondLst>
                                    <p:cond delay="10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par>
                                <p:cTn id="20" presetID="22" presetClass="entr" presetSubtype="4" fill="hold" nodeType="withEffect">
                                  <p:stCondLst>
                                    <p:cond delay="4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4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20267-D71C-4792-A23B-1C5A798B40EA}"/>
              </a:ext>
            </a:extLst>
          </p:cNvPr>
          <p:cNvSpPr>
            <a:spLocks noGrp="1"/>
          </p:cNvSpPr>
          <p:nvPr>
            <p:ph type="title"/>
          </p:nvPr>
        </p:nvSpPr>
        <p:spPr>
          <a:xfrm>
            <a:off x="418589" y="419147"/>
            <a:ext cx="10819784" cy="1143000"/>
          </a:xfrm>
        </p:spPr>
        <p:txBody>
          <a:bodyPr/>
          <a:lstStyle/>
          <a:p>
            <a:r>
              <a:rPr lang="en-US" dirty="0">
                <a:solidFill>
                  <a:srgbClr val="505050"/>
                </a:solidFill>
              </a:rPr>
              <a:t>Course details for Azure Fundamentals</a:t>
            </a:r>
          </a:p>
        </p:txBody>
      </p:sp>
      <p:sp>
        <p:nvSpPr>
          <p:cNvPr id="18" name="Rectangle 1">
            <a:extLst>
              <a:ext uri="{FF2B5EF4-FFF2-40B4-BE49-F238E27FC236}">
                <a16:creationId xmlns:a16="http://schemas.microsoft.com/office/drawing/2014/main" id="{F2F6D31B-7D2F-49CA-A55C-E98D483CEBF4}"/>
              </a:ext>
            </a:extLst>
          </p:cNvPr>
          <p:cNvSpPr>
            <a:spLocks noChangeArrowheads="1"/>
          </p:cNvSpPr>
          <p:nvPr/>
        </p:nvSpPr>
        <p:spPr bwMode="auto">
          <a:xfrm>
            <a:off x="418589" y="103599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eaLnBrk="0" fontAlgn="base" hangingPunct="0">
              <a:spcBef>
                <a:spcPct val="0"/>
              </a:spcBef>
              <a:spcAft>
                <a:spcPct val="0"/>
              </a:spcAft>
              <a:defRPr/>
            </a:pPr>
            <a:r>
              <a:rPr lang="en-US" altLang="en-US" dirty="0">
                <a:gradFill>
                  <a:gsLst>
                    <a:gs pos="1250">
                      <a:schemeClr val="tx1"/>
                    </a:gs>
                    <a:gs pos="100000">
                      <a:schemeClr val="tx1"/>
                    </a:gs>
                  </a:gsLst>
                  <a:lin ang="5400000" scaled="0"/>
                </a:gradFill>
                <a:ea typeface="Calibri" panose="020F0502020204030204" pitchFamily="34" charset="0"/>
                <a:cs typeface="Segoe UI" panose="020B0502040204020203" pitchFamily="34" charset="0"/>
              </a:rPr>
              <a:t>1</a:t>
            </a:r>
            <a:r>
              <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rPr>
              <a:t> </a:t>
            </a:r>
            <a:r>
              <a:rPr lang="en-US" altLang="en-US" dirty="0">
                <a:gradFill>
                  <a:gsLst>
                    <a:gs pos="1250">
                      <a:schemeClr val="tx1"/>
                    </a:gs>
                    <a:gs pos="100000">
                      <a:schemeClr val="tx1"/>
                    </a:gs>
                  </a:gsLst>
                  <a:lin ang="5400000" scaled="0"/>
                </a:gradFill>
                <a:ea typeface="Calibri" panose="020F0502020204030204" pitchFamily="34" charset="0"/>
                <a:cs typeface="Segoe UI" panose="020B0502040204020203" pitchFamily="34" charset="0"/>
              </a:rPr>
              <a:t>Instructor-led training course</a:t>
            </a:r>
            <a:endPar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cs typeface="Segoe UI" panose="020B0502040204020203" pitchFamily="34" charset="0"/>
            </a:endParaRPr>
          </a:p>
        </p:txBody>
      </p:sp>
      <p:graphicFrame>
        <p:nvGraphicFramePr>
          <p:cNvPr id="7" name="Table 6">
            <a:extLst>
              <a:ext uri="{FF2B5EF4-FFF2-40B4-BE49-F238E27FC236}">
                <a16:creationId xmlns:a16="http://schemas.microsoft.com/office/drawing/2014/main" id="{94FE3143-B4F9-42D4-89A6-C8A02F53FB75}"/>
              </a:ext>
            </a:extLst>
          </p:cNvPr>
          <p:cNvGraphicFramePr>
            <a:graphicFrameLocks noGrp="1"/>
          </p:cNvGraphicFramePr>
          <p:nvPr>
            <p:extLst>
              <p:ext uri="{D42A27DB-BD31-4B8C-83A1-F6EECF244321}">
                <p14:modId xmlns:p14="http://schemas.microsoft.com/office/powerpoint/2010/main" val="1122610539"/>
              </p:ext>
            </p:extLst>
          </p:nvPr>
        </p:nvGraphicFramePr>
        <p:xfrm>
          <a:off x="418589" y="1708893"/>
          <a:ext cx="11283231" cy="1448435"/>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57200">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914400">
                <a:tc>
                  <a:txBody>
                    <a:bodyPr/>
                    <a:lstStyle/>
                    <a:p>
                      <a:pPr marL="0" marR="0" algn="l" defTabSz="498603" rtl="0" eaLnBrk="1" latinLnBrk="0" hangingPunct="1">
                        <a:lnSpc>
                          <a:spcPct val="97000"/>
                        </a:lnSpc>
                        <a:spcBef>
                          <a:spcPts val="0"/>
                        </a:spcBef>
                        <a:spcAft>
                          <a:spcPts val="0"/>
                        </a:spcAft>
                      </a:pPr>
                      <a:endParaRPr lang="en-US" sz="1300" b="0"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0"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Azure Fundamentals</a:t>
                      </a:r>
                    </a:p>
                    <a:p>
                      <a:pPr marL="0" marR="0" algn="l" defTabSz="498603" rtl="0" eaLnBrk="1" latinLnBrk="0" hangingPunct="1">
                        <a:lnSpc>
                          <a:spcPct val="97000"/>
                        </a:lnSpc>
                        <a:spcBef>
                          <a:spcPts val="0"/>
                        </a:spcBef>
                        <a:spcAft>
                          <a:spcPts val="0"/>
                        </a:spcAft>
                      </a:pPr>
                      <a:endParaRPr lang="en-US" sz="1300" b="0"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0"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AZ-900</a:t>
                      </a:r>
                    </a:p>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0" marB="0"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Azure Fundamentals</a:t>
                      </a:r>
                    </a:p>
                  </a:txBody>
                  <a:tcPr marR="137160" marT="0" marB="0"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solidFill>
                            <a:schemeClr val="dk1"/>
                          </a:solidFill>
                          <a:effectLst/>
                          <a:latin typeface="+mn-lt"/>
                          <a:ea typeface="+mn-ea"/>
                          <a:cs typeface="+mn-cs"/>
                          <a:hlinkClick r:id="rId2"/>
                        </a:rPr>
                        <a:t>AZ-900T01</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marR="137160" marT="0" marB="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marR="137160" marT="0" marB="0"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bl>
          </a:graphicData>
        </a:graphic>
      </p:graphicFrame>
      <p:sp>
        <p:nvSpPr>
          <p:cNvPr id="12" name="TextBox 11">
            <a:extLst>
              <a:ext uri="{FF2B5EF4-FFF2-40B4-BE49-F238E27FC236}">
                <a16:creationId xmlns:a16="http://schemas.microsoft.com/office/drawing/2014/main" id="{E0B8BC86-1C48-48A2-94F7-BA16691B6A63}"/>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spTree>
    <p:extLst>
      <p:ext uri="{BB962C8B-B14F-4D97-AF65-F5344CB8AC3E}">
        <p14:creationId xmlns:p14="http://schemas.microsoft.com/office/powerpoint/2010/main" val="36314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decel="100000" fill="hold" nodeType="withEffect">
                                  <p:stCondLst>
                                    <p:cond delay="0"/>
                                  </p:stCondLst>
                                  <p:childTnLst>
                                    <p:animMotion origin="layout" path="M 4.79167E-6 3.7037E-7 L -0.05092 -0.00069 " pathEditMode="relative" rAng="0" ptsTypes="AA">
                                      <p:cBhvr>
                                        <p:cTn id="9" dur="750" spd="-100000" fill="hold"/>
                                        <p:tgtEl>
                                          <p:spTgt spid="7"/>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5C5F-8A2D-43C6-A200-E8E1DBECC632}"/>
              </a:ext>
              <a:ext uri="{C183D7F6-B498-43B3-948B-1728B52AA6E4}">
                <adec:decorative xmlns:adec="http://schemas.microsoft.com/office/drawing/2017/decorative" val="1"/>
              </a:ext>
            </a:extLst>
          </p:cNvPr>
          <p:cNvSpPr>
            <a:spLocks noGrp="1"/>
          </p:cNvSpPr>
          <p:nvPr>
            <p:ph type="title"/>
          </p:nvPr>
        </p:nvSpPr>
        <p:spPr>
          <a:xfrm>
            <a:off x="418589" y="419147"/>
            <a:ext cx="10819784" cy="1143000"/>
          </a:xfrm>
        </p:spPr>
        <p:txBody>
          <a:bodyPr/>
          <a:lstStyle/>
          <a:p>
            <a:r>
              <a:rPr lang="en-US" spc="-80" dirty="0">
                <a:solidFill>
                  <a:srgbClr val="505050"/>
                </a:solidFill>
              </a:rPr>
              <a:t>Learning path for </a:t>
            </a:r>
            <a:r>
              <a:rPr lang="en-US" dirty="0">
                <a:solidFill>
                  <a:srgbClr val="505050"/>
                </a:solidFill>
              </a:rPr>
              <a:t>Azure Administrator Associate </a:t>
            </a:r>
            <a:endParaRPr lang="en-IN" dirty="0">
              <a:solidFill>
                <a:srgbClr val="505050"/>
              </a:solidFill>
            </a:endParaRPr>
          </a:p>
        </p:txBody>
      </p:sp>
      <p:sp>
        <p:nvSpPr>
          <p:cNvPr id="85" name="TextBox 84">
            <a:extLst>
              <a:ext uri="{FF2B5EF4-FFF2-40B4-BE49-F238E27FC236}">
                <a16:creationId xmlns:a16="http://schemas.microsoft.com/office/drawing/2014/main" id="{9CACCEF9-DF01-466F-B28C-73F47C6138B8}"/>
              </a:ext>
              <a:ext uri="{C183D7F6-B498-43B3-948B-1728B52AA6E4}">
                <adec:decorative xmlns:adec="http://schemas.microsoft.com/office/drawing/2017/decorative" val="1"/>
              </a:ext>
            </a:extLst>
          </p:cNvPr>
          <p:cNvSpPr txBox="1"/>
          <p:nvPr/>
        </p:nvSpPr>
        <p:spPr>
          <a:xfrm>
            <a:off x="418589" y="6097296"/>
            <a:ext cx="8169381" cy="55399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RoleBasedCert</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Learning Partner: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LearningPartner</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Learn: Microsoft.com/Learn</a:t>
            </a:r>
          </a:p>
        </p:txBody>
      </p:sp>
      <p:grpSp>
        <p:nvGrpSpPr>
          <p:cNvPr id="32" name="Group 31">
            <a:extLst>
              <a:ext uri="{FF2B5EF4-FFF2-40B4-BE49-F238E27FC236}">
                <a16:creationId xmlns:a16="http://schemas.microsoft.com/office/drawing/2014/main" id="{F5C7908B-A83D-458C-9374-3DB9DA2E4E8E}"/>
              </a:ext>
              <a:ext uri="{C183D7F6-B498-43B3-948B-1728B52AA6E4}">
                <adec:decorative xmlns:adec="http://schemas.microsoft.com/office/drawing/2017/decorative" val="1"/>
              </a:ext>
            </a:extLst>
          </p:cNvPr>
          <p:cNvGrpSpPr/>
          <p:nvPr/>
        </p:nvGrpSpPr>
        <p:grpSpPr>
          <a:xfrm>
            <a:off x="940302" y="3438919"/>
            <a:ext cx="8713176" cy="1013423"/>
            <a:chOff x="2164355" y="3618703"/>
            <a:chExt cx="8296564" cy="565593"/>
          </a:xfrm>
        </p:grpSpPr>
        <p:cxnSp>
          <p:nvCxnSpPr>
            <p:cNvPr id="33" name="Straight Connector 32">
              <a:extLst>
                <a:ext uri="{FF2B5EF4-FFF2-40B4-BE49-F238E27FC236}">
                  <a16:creationId xmlns:a16="http://schemas.microsoft.com/office/drawing/2014/main" id="{63857534-FAFC-499C-8AE6-13FF0EA4BCE3}"/>
                </a:ext>
              </a:extLst>
            </p:cNvPr>
            <p:cNvCxnSpPr>
              <a:cxnSpLocks/>
              <a:endCxn id="36" idx="0"/>
            </p:cNvCxnSpPr>
            <p:nvPr/>
          </p:nvCxnSpPr>
          <p:spPr>
            <a:xfrm>
              <a:off x="2164355" y="3890783"/>
              <a:ext cx="910610" cy="242"/>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4" name="Group 33">
              <a:extLst>
                <a:ext uri="{FF2B5EF4-FFF2-40B4-BE49-F238E27FC236}">
                  <a16:creationId xmlns:a16="http://schemas.microsoft.com/office/drawing/2014/main" id="{CA1A5CAB-7E8B-4EF5-9ED4-15A6C7032FDB}"/>
                </a:ext>
              </a:extLst>
            </p:cNvPr>
            <p:cNvGrpSpPr/>
            <p:nvPr/>
          </p:nvGrpSpPr>
          <p:grpSpPr>
            <a:xfrm>
              <a:off x="3074952" y="3618703"/>
              <a:ext cx="5637910" cy="565593"/>
              <a:chOff x="3196332" y="3205484"/>
              <a:chExt cx="5637910" cy="1536318"/>
            </a:xfrm>
          </p:grpSpPr>
          <p:sp>
            <p:nvSpPr>
              <p:cNvPr id="36" name="Freeform: Shape 35">
                <a:extLst>
                  <a:ext uri="{FF2B5EF4-FFF2-40B4-BE49-F238E27FC236}">
                    <a16:creationId xmlns:a16="http://schemas.microsoft.com/office/drawing/2014/main" id="{901F929D-15FD-4811-A63D-84D0F1483146}"/>
                  </a:ext>
                </a:extLst>
              </p:cNvPr>
              <p:cNvSpPr/>
              <p:nvPr/>
            </p:nvSpPr>
            <p:spPr bwMode="auto">
              <a:xfrm flipV="1">
                <a:off x="3196344" y="3919656"/>
                <a:ext cx="5637898" cy="822146"/>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055997"/>
                  <a:gd name="connsiteY0" fmla="*/ 1053724 h 1053724"/>
                  <a:gd name="connsiteX1" fmla="*/ 1235531 w 11055997"/>
                  <a:gd name="connsiteY1" fmla="*/ 21079 h 1053724"/>
                  <a:gd name="connsiteX2" fmla="*/ 11055997 w 11055997"/>
                  <a:gd name="connsiteY2" fmla="*/ 0 h 1053724"/>
                  <a:gd name="connsiteX0" fmla="*/ 0 w 10946440"/>
                  <a:gd name="connsiteY0" fmla="*/ 1053724 h 1053724"/>
                  <a:gd name="connsiteX1" fmla="*/ 1235531 w 10946440"/>
                  <a:gd name="connsiteY1" fmla="*/ 21079 h 1053724"/>
                  <a:gd name="connsiteX2" fmla="*/ 10946440 w 10946440"/>
                  <a:gd name="connsiteY2" fmla="*/ 0 h 1053724"/>
                  <a:gd name="connsiteX0" fmla="*/ 0 w 11669117"/>
                  <a:gd name="connsiteY0" fmla="*/ 1055681 h 1055681"/>
                  <a:gd name="connsiteX1" fmla="*/ 1235531 w 11669117"/>
                  <a:gd name="connsiteY1" fmla="*/ 23036 h 1055681"/>
                  <a:gd name="connsiteX2" fmla="*/ 10946440 w 11669117"/>
                  <a:gd name="connsiteY2" fmla="*/ 1957 h 1055681"/>
                  <a:gd name="connsiteX3" fmla="*/ 10958086 w 11669117"/>
                  <a:gd name="connsiteY3" fmla="*/ 750 h 1055681"/>
                  <a:gd name="connsiteX0" fmla="*/ 0 w 12003787"/>
                  <a:gd name="connsiteY0" fmla="*/ 1053734 h 1087513"/>
                  <a:gd name="connsiteX1" fmla="*/ 1235531 w 12003787"/>
                  <a:gd name="connsiteY1" fmla="*/ 21089 h 1087513"/>
                  <a:gd name="connsiteX2" fmla="*/ 10946440 w 12003787"/>
                  <a:gd name="connsiteY2" fmla="*/ 10 h 1087513"/>
                  <a:gd name="connsiteX3" fmla="*/ 11844065 w 12003787"/>
                  <a:gd name="connsiteY3" fmla="*/ 1087513 h 1087513"/>
                  <a:gd name="connsiteX0" fmla="*/ 0 w 11844065"/>
                  <a:gd name="connsiteY0" fmla="*/ 1053724 h 1087503"/>
                  <a:gd name="connsiteX1" fmla="*/ 1235531 w 11844065"/>
                  <a:gd name="connsiteY1" fmla="*/ 21079 h 1087503"/>
                  <a:gd name="connsiteX2" fmla="*/ 10946440 w 11844065"/>
                  <a:gd name="connsiteY2" fmla="*/ 0 h 1087503"/>
                  <a:gd name="connsiteX3" fmla="*/ 11844065 w 11844065"/>
                  <a:gd name="connsiteY3" fmla="*/ 1087503 h 1087503"/>
                </a:gdLst>
                <a:ahLst/>
                <a:cxnLst>
                  <a:cxn ang="0">
                    <a:pos x="connsiteX0" y="connsiteY0"/>
                  </a:cxn>
                  <a:cxn ang="0">
                    <a:pos x="connsiteX1" y="connsiteY1"/>
                  </a:cxn>
                  <a:cxn ang="0">
                    <a:pos x="connsiteX2" y="connsiteY2"/>
                  </a:cxn>
                  <a:cxn ang="0">
                    <a:pos x="connsiteX3" y="connsiteY3"/>
                  </a:cxn>
                </a:cxnLst>
                <a:rect l="l" t="t" r="r" b="b"/>
                <a:pathLst>
                  <a:path w="11844065" h="1087503">
                    <a:moveTo>
                      <a:pt x="0" y="1053724"/>
                    </a:moveTo>
                    <a:cubicBezTo>
                      <a:pt x="150086" y="966854"/>
                      <a:pt x="1051186" y="138792"/>
                      <a:pt x="1235531" y="21079"/>
                    </a:cubicBezTo>
                    <a:cubicBezTo>
                      <a:pt x="1292009" y="10744"/>
                      <a:pt x="10860476" y="8566"/>
                      <a:pt x="10946440" y="0"/>
                    </a:cubicBezTo>
                    <a:cubicBezTo>
                      <a:pt x="11757100" y="965621"/>
                      <a:pt x="11841639" y="1087754"/>
                      <a:pt x="11844065" y="1087503"/>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7598868C-175C-46EA-9684-AB9B5BAC7108}"/>
                  </a:ext>
                </a:extLst>
              </p:cNvPr>
              <p:cNvSpPr/>
              <p:nvPr/>
            </p:nvSpPr>
            <p:spPr bwMode="auto">
              <a:xfrm>
                <a:off x="3196332" y="3205484"/>
                <a:ext cx="5637161" cy="739708"/>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034717"/>
                  <a:gd name="connsiteY0" fmla="*/ 1036084 h 1036084"/>
                  <a:gd name="connsiteX1" fmla="*/ 1235531 w 11034717"/>
                  <a:gd name="connsiteY1" fmla="*/ 3439 h 1036084"/>
                  <a:gd name="connsiteX2" fmla="*/ 11034717 w 11034717"/>
                  <a:gd name="connsiteY2" fmla="*/ 16446 h 1036084"/>
                  <a:gd name="connsiteX0" fmla="*/ 0 w 10958613"/>
                  <a:gd name="connsiteY0" fmla="*/ 1036084 h 1036084"/>
                  <a:gd name="connsiteX1" fmla="*/ 1235531 w 10958613"/>
                  <a:gd name="connsiteY1" fmla="*/ 3439 h 1036084"/>
                  <a:gd name="connsiteX2" fmla="*/ 10958613 w 10958613"/>
                  <a:gd name="connsiteY2" fmla="*/ 16445 h 1036084"/>
                  <a:gd name="connsiteX0" fmla="*/ 0 w 11676490"/>
                  <a:gd name="connsiteY0" fmla="*/ 1036084 h 1036084"/>
                  <a:gd name="connsiteX1" fmla="*/ 1235531 w 11676490"/>
                  <a:gd name="connsiteY1" fmla="*/ 3439 h 1036084"/>
                  <a:gd name="connsiteX2" fmla="*/ 10958613 w 11676490"/>
                  <a:gd name="connsiteY2" fmla="*/ 16445 h 1036084"/>
                  <a:gd name="connsiteX3" fmla="*/ 10950407 w 11676490"/>
                  <a:gd name="connsiteY3" fmla="*/ 32878 h 1036084"/>
                  <a:gd name="connsiteX0" fmla="*/ 0 w 12000735"/>
                  <a:gd name="connsiteY0" fmla="*/ 1036084 h 1036084"/>
                  <a:gd name="connsiteX1" fmla="*/ 1235531 w 12000735"/>
                  <a:gd name="connsiteY1" fmla="*/ 3439 h 1036084"/>
                  <a:gd name="connsiteX2" fmla="*/ 10958613 w 12000735"/>
                  <a:gd name="connsiteY2" fmla="*/ 16445 h 1036084"/>
                  <a:gd name="connsiteX3" fmla="*/ 11825609 w 12000735"/>
                  <a:gd name="connsiteY3" fmla="*/ 983456 h 1036084"/>
                  <a:gd name="connsiteX0" fmla="*/ 0 w 11825621"/>
                  <a:gd name="connsiteY0" fmla="*/ 1036084 h 1036084"/>
                  <a:gd name="connsiteX1" fmla="*/ 1235531 w 11825621"/>
                  <a:gd name="connsiteY1" fmla="*/ 3439 h 1036084"/>
                  <a:gd name="connsiteX2" fmla="*/ 10958613 w 11825621"/>
                  <a:gd name="connsiteY2" fmla="*/ 16445 h 1036084"/>
                  <a:gd name="connsiteX3" fmla="*/ 11825609 w 11825621"/>
                  <a:gd name="connsiteY3" fmla="*/ 983456 h 1036084"/>
                </a:gdLst>
                <a:ahLst/>
                <a:cxnLst>
                  <a:cxn ang="0">
                    <a:pos x="connsiteX0" y="connsiteY0"/>
                  </a:cxn>
                  <a:cxn ang="0">
                    <a:pos x="connsiteX1" y="connsiteY1"/>
                  </a:cxn>
                  <a:cxn ang="0">
                    <a:pos x="connsiteX2" y="connsiteY2"/>
                  </a:cxn>
                  <a:cxn ang="0">
                    <a:pos x="connsiteX3" y="connsiteY3"/>
                  </a:cxn>
                </a:cxnLst>
                <a:rect l="l" t="t" r="r" b="b"/>
                <a:pathLst>
                  <a:path w="11825621" h="1036084">
                    <a:moveTo>
                      <a:pt x="0" y="1036084"/>
                    </a:moveTo>
                    <a:cubicBezTo>
                      <a:pt x="150086" y="949214"/>
                      <a:pt x="1051186" y="121152"/>
                      <a:pt x="1235531" y="3439"/>
                    </a:cubicBezTo>
                    <a:cubicBezTo>
                      <a:pt x="1292009" y="-6896"/>
                      <a:pt x="10838879" y="8631"/>
                      <a:pt x="10958613" y="16445"/>
                    </a:cubicBezTo>
                    <a:cubicBezTo>
                      <a:pt x="11639137" y="756197"/>
                      <a:pt x="11827319" y="980033"/>
                      <a:pt x="11825609" y="983456"/>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35" name="Straight Connector 34">
              <a:extLst>
                <a:ext uri="{FF2B5EF4-FFF2-40B4-BE49-F238E27FC236}">
                  <a16:creationId xmlns:a16="http://schemas.microsoft.com/office/drawing/2014/main" id="{720C9879-FA2E-4BE3-B006-CD7CCEE68B2A}"/>
                </a:ext>
              </a:extLst>
            </p:cNvPr>
            <p:cNvCxnSpPr>
              <a:cxnSpLocks/>
            </p:cNvCxnSpPr>
            <p:nvPr/>
          </p:nvCxnSpPr>
          <p:spPr>
            <a:xfrm flipV="1">
              <a:off x="8752084" y="3890784"/>
              <a:ext cx="1708835"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Group 42">
            <a:extLst>
              <a:ext uri="{FF2B5EF4-FFF2-40B4-BE49-F238E27FC236}">
                <a16:creationId xmlns:a16="http://schemas.microsoft.com/office/drawing/2014/main" id="{87F84AD3-201A-4F59-805F-A049F9B436F4}"/>
              </a:ext>
              <a:ext uri="{C183D7F6-B498-43B3-948B-1728B52AA6E4}">
                <adec:decorative xmlns:adec="http://schemas.microsoft.com/office/drawing/2017/decorative" val="1"/>
              </a:ext>
            </a:extLst>
          </p:cNvPr>
          <p:cNvGrpSpPr/>
          <p:nvPr/>
        </p:nvGrpSpPr>
        <p:grpSpPr>
          <a:xfrm>
            <a:off x="2645712" y="2424066"/>
            <a:ext cx="2199898" cy="1110005"/>
            <a:chOff x="2695106" y="2490067"/>
            <a:chExt cx="2199898" cy="1110005"/>
          </a:xfrm>
        </p:grpSpPr>
        <p:sp>
          <p:nvSpPr>
            <p:cNvPr id="44" name="Oval 43">
              <a:extLst>
                <a:ext uri="{FF2B5EF4-FFF2-40B4-BE49-F238E27FC236}">
                  <a16:creationId xmlns:a16="http://schemas.microsoft.com/office/drawing/2014/main" id="{3555ABD5-A576-4CA4-BE07-832F99439299}"/>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5" name="Straight Connector 44">
              <a:extLst>
                <a:ext uri="{FF2B5EF4-FFF2-40B4-BE49-F238E27FC236}">
                  <a16:creationId xmlns:a16="http://schemas.microsoft.com/office/drawing/2014/main" id="{31076863-3B9B-4E62-A34E-9662CF51D4F8}"/>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FE2E72F-82B4-4009-B13F-3B7B58937911}"/>
                </a:ext>
              </a:extLst>
            </p:cNvPr>
            <p:cNvSpPr txBox="1"/>
            <p:nvPr/>
          </p:nvSpPr>
          <p:spPr>
            <a:xfrm>
              <a:off x="2695106" y="2490067"/>
              <a:ext cx="2199898"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Manage Azure subscriptions</a:t>
              </a:r>
            </a:p>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&amp; resources</a:t>
              </a:r>
            </a:p>
          </p:txBody>
        </p:sp>
      </p:grpSp>
      <p:grpSp>
        <p:nvGrpSpPr>
          <p:cNvPr id="47" name="Group 46">
            <a:extLst>
              <a:ext uri="{FF2B5EF4-FFF2-40B4-BE49-F238E27FC236}">
                <a16:creationId xmlns:a16="http://schemas.microsoft.com/office/drawing/2014/main" id="{391C62EA-C9AF-425E-8134-A73482BDB3C7}"/>
              </a:ext>
              <a:ext uri="{C183D7F6-B498-43B3-948B-1728B52AA6E4}">
                <adec:decorative xmlns:adec="http://schemas.microsoft.com/office/drawing/2017/decorative" val="1"/>
              </a:ext>
            </a:extLst>
          </p:cNvPr>
          <p:cNvGrpSpPr/>
          <p:nvPr/>
        </p:nvGrpSpPr>
        <p:grpSpPr>
          <a:xfrm>
            <a:off x="5145253" y="2425580"/>
            <a:ext cx="1741182" cy="1108491"/>
            <a:chOff x="2924461" y="2491581"/>
            <a:chExt cx="1741182" cy="1108491"/>
          </a:xfrm>
        </p:grpSpPr>
        <p:sp>
          <p:nvSpPr>
            <p:cNvPr id="48" name="Oval 47">
              <a:extLst>
                <a:ext uri="{FF2B5EF4-FFF2-40B4-BE49-F238E27FC236}">
                  <a16:creationId xmlns:a16="http://schemas.microsoft.com/office/drawing/2014/main" id="{DA8F7E7C-7677-4B5A-A651-C682CC1474B6}"/>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9" name="Straight Connector 48">
              <a:extLst>
                <a:ext uri="{FF2B5EF4-FFF2-40B4-BE49-F238E27FC236}">
                  <a16:creationId xmlns:a16="http://schemas.microsoft.com/office/drawing/2014/main" id="{6CA9003F-233E-439D-9A89-9AA3614A72C7}"/>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39D04DC-5CFF-4FC1-B128-1E4B5CA2BC4A}"/>
                </a:ext>
              </a:extLst>
            </p:cNvPr>
            <p:cNvSpPr txBox="1"/>
            <p:nvPr/>
          </p:nvSpPr>
          <p:spPr>
            <a:xfrm>
              <a:off x="2924461" y="2491581"/>
              <a:ext cx="174118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Implement &amp; manage </a:t>
              </a:r>
            </a:p>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storage</a:t>
              </a:r>
            </a:p>
          </p:txBody>
        </p:sp>
      </p:grpSp>
      <p:grpSp>
        <p:nvGrpSpPr>
          <p:cNvPr id="51" name="Group 50">
            <a:extLst>
              <a:ext uri="{FF2B5EF4-FFF2-40B4-BE49-F238E27FC236}">
                <a16:creationId xmlns:a16="http://schemas.microsoft.com/office/drawing/2014/main" id="{3708D585-90A0-4A1C-8181-05F64410DFF2}"/>
              </a:ext>
              <a:ext uri="{C183D7F6-B498-43B3-948B-1728B52AA6E4}">
                <adec:decorative xmlns:adec="http://schemas.microsoft.com/office/drawing/2017/decorative" val="1"/>
              </a:ext>
            </a:extLst>
          </p:cNvPr>
          <p:cNvGrpSpPr/>
          <p:nvPr/>
        </p:nvGrpSpPr>
        <p:grpSpPr>
          <a:xfrm>
            <a:off x="7125924" y="2513801"/>
            <a:ext cx="2017696" cy="1483005"/>
            <a:chOff x="7862237" y="2474238"/>
            <a:chExt cx="2017696" cy="1483005"/>
          </a:xfrm>
        </p:grpSpPr>
        <p:sp>
          <p:nvSpPr>
            <p:cNvPr id="52" name="Oval 51">
              <a:extLst>
                <a:ext uri="{FF2B5EF4-FFF2-40B4-BE49-F238E27FC236}">
                  <a16:creationId xmlns:a16="http://schemas.microsoft.com/office/drawing/2014/main" id="{BA653ECC-BDAE-49A5-8DEB-48334DE0192E}"/>
                </a:ext>
              </a:extLst>
            </p:cNvPr>
            <p:cNvSpPr/>
            <p:nvPr/>
          </p:nvSpPr>
          <p:spPr bwMode="auto">
            <a:xfrm>
              <a:off x="8460115" y="377436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53" name="Straight Connector 52">
              <a:extLst>
                <a:ext uri="{FF2B5EF4-FFF2-40B4-BE49-F238E27FC236}">
                  <a16:creationId xmlns:a16="http://schemas.microsoft.com/office/drawing/2014/main" id="{C888E66D-8DA2-4704-AF9D-08EC0505F697}"/>
                </a:ext>
              </a:extLst>
            </p:cNvPr>
            <p:cNvCxnSpPr>
              <a:cxnSpLocks/>
              <a:endCxn id="52" idx="0"/>
            </p:cNvCxnSpPr>
            <p:nvPr/>
          </p:nvCxnSpPr>
          <p:spPr>
            <a:xfrm>
              <a:off x="8551555" y="2844276"/>
              <a:ext cx="0" cy="93008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C17E10-E9F7-4CEA-9588-A6521C0CC29A}"/>
                </a:ext>
              </a:extLst>
            </p:cNvPr>
            <p:cNvSpPr txBox="1"/>
            <p:nvPr/>
          </p:nvSpPr>
          <p:spPr>
            <a:xfrm>
              <a:off x="7862237" y="2474238"/>
              <a:ext cx="2017696" cy="605422"/>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AZ-103: Microsoft Azure Administrator</a:t>
              </a:r>
            </a:p>
          </p:txBody>
        </p:sp>
      </p:grpSp>
      <p:grpSp>
        <p:nvGrpSpPr>
          <p:cNvPr id="55" name="Group 54">
            <a:extLst>
              <a:ext uri="{FF2B5EF4-FFF2-40B4-BE49-F238E27FC236}">
                <a16:creationId xmlns:a16="http://schemas.microsoft.com/office/drawing/2014/main" id="{24AB443B-D2DF-40C1-AD22-B78DF5FF9AD5}"/>
              </a:ext>
              <a:ext uri="{C183D7F6-B498-43B3-948B-1728B52AA6E4}">
                <adec:decorative xmlns:adec="http://schemas.microsoft.com/office/drawing/2017/decorative" val="1"/>
              </a:ext>
            </a:extLst>
          </p:cNvPr>
          <p:cNvGrpSpPr/>
          <p:nvPr/>
        </p:nvGrpSpPr>
        <p:grpSpPr>
          <a:xfrm>
            <a:off x="2107973" y="4363104"/>
            <a:ext cx="1628971" cy="1134575"/>
            <a:chOff x="2454279" y="3845604"/>
            <a:chExt cx="1628971" cy="1134575"/>
          </a:xfrm>
        </p:grpSpPr>
        <p:grpSp>
          <p:nvGrpSpPr>
            <p:cNvPr id="56" name="Group 55">
              <a:extLst>
                <a:ext uri="{FF2B5EF4-FFF2-40B4-BE49-F238E27FC236}">
                  <a16:creationId xmlns:a16="http://schemas.microsoft.com/office/drawing/2014/main" id="{A86ACD74-5D51-4958-836F-E7B845E0EBF7}"/>
                </a:ext>
              </a:extLst>
            </p:cNvPr>
            <p:cNvGrpSpPr/>
            <p:nvPr/>
          </p:nvGrpSpPr>
          <p:grpSpPr>
            <a:xfrm flipV="1">
              <a:off x="3199149" y="3845604"/>
              <a:ext cx="182880" cy="674256"/>
              <a:chOff x="3175206" y="5139461"/>
              <a:chExt cx="182880" cy="674256"/>
            </a:xfrm>
          </p:grpSpPr>
          <p:sp>
            <p:nvSpPr>
              <p:cNvPr id="58" name="Oval 57">
                <a:extLst>
                  <a:ext uri="{FF2B5EF4-FFF2-40B4-BE49-F238E27FC236}">
                    <a16:creationId xmlns:a16="http://schemas.microsoft.com/office/drawing/2014/main" id="{09A6775E-85B7-4A25-BF3C-CE3663A92AC4}"/>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59" name="Straight Connector 58">
                <a:extLst>
                  <a:ext uri="{FF2B5EF4-FFF2-40B4-BE49-F238E27FC236}">
                    <a16:creationId xmlns:a16="http://schemas.microsoft.com/office/drawing/2014/main" id="{79F0E577-3186-472C-A845-F8079DBA3C63}"/>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0C5C0FE-F1A0-44E7-B889-0411FF85FC5C}"/>
                </a:ext>
              </a:extLst>
            </p:cNvPr>
            <p:cNvSpPr txBox="1"/>
            <p:nvPr/>
          </p:nvSpPr>
          <p:spPr>
            <a:xfrm>
              <a:off x="2454279" y="4463114"/>
              <a:ext cx="1628971"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Deploy and manage </a:t>
              </a:r>
            </a:p>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virtual machines</a:t>
              </a:r>
            </a:p>
          </p:txBody>
        </p:sp>
      </p:grpSp>
      <p:grpSp>
        <p:nvGrpSpPr>
          <p:cNvPr id="60" name="Group 59">
            <a:extLst>
              <a:ext uri="{FF2B5EF4-FFF2-40B4-BE49-F238E27FC236}">
                <a16:creationId xmlns:a16="http://schemas.microsoft.com/office/drawing/2014/main" id="{C8532827-1A71-45AB-8EFE-2806DADE6030}"/>
              </a:ext>
              <a:ext uri="{C183D7F6-B498-43B3-948B-1728B52AA6E4}">
                <adec:decorative xmlns:adec="http://schemas.microsoft.com/office/drawing/2017/decorative" val="1"/>
              </a:ext>
            </a:extLst>
          </p:cNvPr>
          <p:cNvGrpSpPr/>
          <p:nvPr/>
        </p:nvGrpSpPr>
        <p:grpSpPr>
          <a:xfrm>
            <a:off x="3998819" y="4363104"/>
            <a:ext cx="1866473" cy="1135077"/>
            <a:chOff x="3495121" y="4210463"/>
            <a:chExt cx="1866473" cy="1135077"/>
          </a:xfrm>
        </p:grpSpPr>
        <p:grpSp>
          <p:nvGrpSpPr>
            <p:cNvPr id="61" name="Group 60">
              <a:extLst>
                <a:ext uri="{FF2B5EF4-FFF2-40B4-BE49-F238E27FC236}">
                  <a16:creationId xmlns:a16="http://schemas.microsoft.com/office/drawing/2014/main" id="{43E80502-97E2-4C87-8679-91781F305210}"/>
                </a:ext>
              </a:extLst>
            </p:cNvPr>
            <p:cNvGrpSpPr/>
            <p:nvPr/>
          </p:nvGrpSpPr>
          <p:grpSpPr>
            <a:xfrm flipV="1">
              <a:off x="4336915" y="4210463"/>
              <a:ext cx="182880" cy="674256"/>
              <a:chOff x="4336915" y="4833689"/>
              <a:chExt cx="182880" cy="674256"/>
            </a:xfrm>
          </p:grpSpPr>
          <p:sp>
            <p:nvSpPr>
              <p:cNvPr id="63" name="Oval 62">
                <a:extLst>
                  <a:ext uri="{FF2B5EF4-FFF2-40B4-BE49-F238E27FC236}">
                    <a16:creationId xmlns:a16="http://schemas.microsoft.com/office/drawing/2014/main" id="{717D16A9-2E08-4D64-BECD-9509ECC22193}"/>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64" name="Straight Connector 63">
                <a:extLst>
                  <a:ext uri="{FF2B5EF4-FFF2-40B4-BE49-F238E27FC236}">
                    <a16:creationId xmlns:a16="http://schemas.microsoft.com/office/drawing/2014/main" id="{92A90D6A-8D97-40DC-B80E-49BB52706A04}"/>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72FAF4CA-C686-4E2A-9E08-DA45E9A89DEE}"/>
                </a:ext>
              </a:extLst>
            </p:cNvPr>
            <p:cNvSpPr txBox="1"/>
            <p:nvPr/>
          </p:nvSpPr>
          <p:spPr>
            <a:xfrm>
              <a:off x="3495121" y="4828475"/>
              <a:ext cx="1866473"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Configure and manage </a:t>
              </a:r>
            </a:p>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virtual networks</a:t>
              </a:r>
            </a:p>
          </p:txBody>
        </p:sp>
      </p:grpSp>
      <p:sp>
        <p:nvSpPr>
          <p:cNvPr id="65" name="Rectangle 64">
            <a:extLst>
              <a:ext uri="{FF2B5EF4-FFF2-40B4-BE49-F238E27FC236}">
                <a16:creationId xmlns:a16="http://schemas.microsoft.com/office/drawing/2014/main" id="{6BF8BD29-D1E8-4EB6-A22B-C46BD98F71D0}"/>
              </a:ext>
              <a:ext uri="{C183D7F6-B498-43B3-948B-1728B52AA6E4}">
                <adec:decorative xmlns:adec="http://schemas.microsoft.com/office/drawing/2017/decorative" val="1"/>
              </a:ext>
            </a:extLst>
          </p:cNvPr>
          <p:cNvSpPr/>
          <p:nvPr/>
        </p:nvSpPr>
        <p:spPr>
          <a:xfrm>
            <a:off x="3367159" y="3646005"/>
            <a:ext cx="266950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69" name="Group 68">
            <a:extLst>
              <a:ext uri="{FF2B5EF4-FFF2-40B4-BE49-F238E27FC236}">
                <a16:creationId xmlns:a16="http://schemas.microsoft.com/office/drawing/2014/main" id="{7FF9FE2B-65D7-471C-8F1A-DAEA09C20707}"/>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70" name="Rectangle: Rounded Corners 69">
              <a:extLst>
                <a:ext uri="{FF2B5EF4-FFF2-40B4-BE49-F238E27FC236}">
                  <a16:creationId xmlns:a16="http://schemas.microsoft.com/office/drawing/2014/main" id="{FEB76C49-08A4-49D5-8CFD-89C321B61C7A}"/>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274320" tIns="365760" rIns="274320" bIns="2743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71" name="Group 70">
              <a:extLst>
                <a:ext uri="{FF2B5EF4-FFF2-40B4-BE49-F238E27FC236}">
                  <a16:creationId xmlns:a16="http://schemas.microsoft.com/office/drawing/2014/main" id="{5D2C7F10-4DE1-4BF3-8C83-0D7618C16F2F}"/>
                </a:ext>
              </a:extLst>
            </p:cNvPr>
            <p:cNvGrpSpPr/>
            <p:nvPr/>
          </p:nvGrpSpPr>
          <p:grpSpPr>
            <a:xfrm>
              <a:off x="910573" y="4997101"/>
              <a:ext cx="681574" cy="410456"/>
              <a:chOff x="2201868" y="5451471"/>
              <a:chExt cx="549073" cy="325437"/>
            </a:xfrm>
          </p:grpSpPr>
          <p:grpSp>
            <p:nvGrpSpPr>
              <p:cNvPr id="75" name="Group 11">
                <a:extLst>
                  <a:ext uri="{FF2B5EF4-FFF2-40B4-BE49-F238E27FC236}">
                    <a16:creationId xmlns:a16="http://schemas.microsoft.com/office/drawing/2014/main" id="{F34B9BF7-F6F2-48B5-9E1A-DC8F1197E6D5}"/>
                  </a:ext>
                </a:extLst>
              </p:cNvPr>
              <p:cNvGrpSpPr>
                <a:grpSpLocks noChangeAspect="1"/>
              </p:cNvGrpSpPr>
              <p:nvPr/>
            </p:nvGrpSpPr>
            <p:grpSpPr bwMode="auto">
              <a:xfrm>
                <a:off x="2201868" y="5451471"/>
                <a:ext cx="401638" cy="325437"/>
                <a:chOff x="1387" y="3434"/>
                <a:chExt cx="253" cy="205"/>
              </a:xfrm>
              <a:solidFill>
                <a:schemeClr val="tx1"/>
              </a:solidFill>
            </p:grpSpPr>
            <p:sp>
              <p:nvSpPr>
                <p:cNvPr id="77" name="Freeform 12">
                  <a:extLst>
                    <a:ext uri="{FF2B5EF4-FFF2-40B4-BE49-F238E27FC236}">
                      <a16:creationId xmlns:a16="http://schemas.microsoft.com/office/drawing/2014/main" id="{B021FE36-0260-4E44-9DCA-2AD54ADC7964}"/>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8" name="Freeform 13">
                  <a:extLst>
                    <a:ext uri="{FF2B5EF4-FFF2-40B4-BE49-F238E27FC236}">
                      <a16:creationId xmlns:a16="http://schemas.microsoft.com/office/drawing/2014/main" id="{AB79043C-FF20-4FD9-833C-4570C11B8ED2}"/>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9" name="Freeform 14">
                  <a:extLst>
                    <a:ext uri="{FF2B5EF4-FFF2-40B4-BE49-F238E27FC236}">
                      <a16:creationId xmlns:a16="http://schemas.microsoft.com/office/drawing/2014/main" id="{02B1E8BF-1368-453B-8BA1-E7D8443CF51A}"/>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0" name="Freeform 15">
                  <a:extLst>
                    <a:ext uri="{FF2B5EF4-FFF2-40B4-BE49-F238E27FC236}">
                      <a16:creationId xmlns:a16="http://schemas.microsoft.com/office/drawing/2014/main" id="{D2FA8FA6-AA86-4825-90A7-426584C9BBA3}"/>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76" name="Freeform 21">
                <a:extLst>
                  <a:ext uri="{FF2B5EF4-FFF2-40B4-BE49-F238E27FC236}">
                    <a16:creationId xmlns:a16="http://schemas.microsoft.com/office/drawing/2014/main" id="{9BF62938-E0AF-48F1-8B4B-FFF6BFB84E0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66" name="Group 65">
            <a:extLst>
              <a:ext uri="{FF2B5EF4-FFF2-40B4-BE49-F238E27FC236}">
                <a16:creationId xmlns:a16="http://schemas.microsoft.com/office/drawing/2014/main" id="{BD34E77C-643D-4629-8B9C-58E7DA7B08E8}"/>
              </a:ext>
              <a:ext uri="{C183D7F6-B498-43B3-948B-1728B52AA6E4}">
                <adec:decorative xmlns:adec="http://schemas.microsoft.com/office/drawing/2017/decorative" val="1"/>
              </a:ext>
            </a:extLst>
          </p:cNvPr>
          <p:cNvGrpSpPr/>
          <p:nvPr/>
        </p:nvGrpSpPr>
        <p:grpSpPr>
          <a:xfrm>
            <a:off x="6157333" y="4363104"/>
            <a:ext cx="1484702" cy="968877"/>
            <a:chOff x="3686009" y="4210463"/>
            <a:chExt cx="1484702" cy="968877"/>
          </a:xfrm>
        </p:grpSpPr>
        <p:grpSp>
          <p:nvGrpSpPr>
            <p:cNvPr id="67" name="Group 66">
              <a:extLst>
                <a:ext uri="{FF2B5EF4-FFF2-40B4-BE49-F238E27FC236}">
                  <a16:creationId xmlns:a16="http://schemas.microsoft.com/office/drawing/2014/main" id="{4049621A-3C3E-48FF-8D6A-46890D952938}"/>
                </a:ext>
              </a:extLst>
            </p:cNvPr>
            <p:cNvGrpSpPr/>
            <p:nvPr/>
          </p:nvGrpSpPr>
          <p:grpSpPr>
            <a:xfrm flipV="1">
              <a:off x="4336915" y="4210463"/>
              <a:ext cx="182880" cy="674256"/>
              <a:chOff x="4336915" y="4833689"/>
              <a:chExt cx="182880" cy="674256"/>
            </a:xfrm>
          </p:grpSpPr>
          <p:sp>
            <p:nvSpPr>
              <p:cNvPr id="81" name="Oval 80">
                <a:extLst>
                  <a:ext uri="{FF2B5EF4-FFF2-40B4-BE49-F238E27FC236}">
                    <a16:creationId xmlns:a16="http://schemas.microsoft.com/office/drawing/2014/main" id="{F784BBDA-8706-4FBE-9A8F-7B3818120D76}"/>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2" name="Straight Connector 81">
                <a:extLst>
                  <a:ext uri="{FF2B5EF4-FFF2-40B4-BE49-F238E27FC236}">
                    <a16:creationId xmlns:a16="http://schemas.microsoft.com/office/drawing/2014/main" id="{CFF98AD1-B761-42EF-A912-720862D24705}"/>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63A5AC60-915F-4D96-8F1B-035B8E32CBA2}"/>
                </a:ext>
              </a:extLst>
            </p:cNvPr>
            <p:cNvSpPr txBox="1"/>
            <p:nvPr/>
          </p:nvSpPr>
          <p:spPr>
            <a:xfrm>
              <a:off x="3686009" y="4828475"/>
              <a:ext cx="1484702"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Manage Identities</a:t>
              </a:r>
            </a:p>
          </p:txBody>
        </p:sp>
      </p:grpSp>
      <p:grpSp>
        <p:nvGrpSpPr>
          <p:cNvPr id="83" name="Group 82">
            <a:extLst>
              <a:ext uri="{FF2B5EF4-FFF2-40B4-BE49-F238E27FC236}">
                <a16:creationId xmlns:a16="http://schemas.microsoft.com/office/drawing/2014/main" id="{A85EF394-F8EA-4FB7-85E8-3BBB809383BF}"/>
              </a:ext>
              <a:ext uri="{C183D7F6-B498-43B3-948B-1728B52AA6E4}">
                <adec:decorative xmlns:adec="http://schemas.microsoft.com/office/drawing/2017/decorative" val="1"/>
              </a:ext>
            </a:extLst>
          </p:cNvPr>
          <p:cNvGrpSpPr/>
          <p:nvPr/>
        </p:nvGrpSpPr>
        <p:grpSpPr>
          <a:xfrm>
            <a:off x="8741664" y="3591616"/>
            <a:ext cx="2836288" cy="701731"/>
            <a:chOff x="3984047" y="3050082"/>
            <a:chExt cx="2836288" cy="701731"/>
          </a:xfrm>
        </p:grpSpPr>
        <p:sp>
          <p:nvSpPr>
            <p:cNvPr id="84" name="Title 1">
              <a:extLst>
                <a:ext uri="{FF2B5EF4-FFF2-40B4-BE49-F238E27FC236}">
                  <a16:creationId xmlns:a16="http://schemas.microsoft.com/office/drawing/2014/main" id="{64CAD894-CB7B-4A7E-8D36-0DBC75DCECEF}"/>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Administrator Associate</a:t>
              </a:r>
            </a:p>
          </p:txBody>
        </p:sp>
        <p:grpSp>
          <p:nvGrpSpPr>
            <p:cNvPr id="86" name="Group 85">
              <a:extLst>
                <a:ext uri="{FF2B5EF4-FFF2-40B4-BE49-F238E27FC236}">
                  <a16:creationId xmlns:a16="http://schemas.microsoft.com/office/drawing/2014/main" id="{0353248D-FEC3-4604-B62A-7FC276DC1E0A}"/>
                </a:ext>
              </a:extLst>
            </p:cNvPr>
            <p:cNvGrpSpPr/>
            <p:nvPr/>
          </p:nvGrpSpPr>
          <p:grpSpPr>
            <a:xfrm>
              <a:off x="4106237" y="3332351"/>
              <a:ext cx="333424" cy="137193"/>
              <a:chOff x="2474176" y="5456022"/>
              <a:chExt cx="288898" cy="118872"/>
            </a:xfrm>
          </p:grpSpPr>
          <p:sp>
            <p:nvSpPr>
              <p:cNvPr id="87" name="Star: 5 Points 86">
                <a:extLst>
                  <a:ext uri="{FF2B5EF4-FFF2-40B4-BE49-F238E27FC236}">
                    <a16:creationId xmlns:a16="http://schemas.microsoft.com/office/drawing/2014/main" id="{B6926F78-5E10-472A-BE2D-23CA6E6EFD80}"/>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88" name="Star: 5 Points 87">
                <a:extLst>
                  <a:ext uri="{FF2B5EF4-FFF2-40B4-BE49-F238E27FC236}">
                    <a16:creationId xmlns:a16="http://schemas.microsoft.com/office/drawing/2014/main" id="{59C5171F-1A4D-4729-BBE0-EB0B839326D5}"/>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sp>
        <p:nvSpPr>
          <p:cNvPr id="72" name="TextBox 71">
            <a:extLst>
              <a:ext uri="{FF2B5EF4-FFF2-40B4-BE49-F238E27FC236}">
                <a16:creationId xmlns:a16="http://schemas.microsoft.com/office/drawing/2014/main" id="{2612D5DE-5894-4303-ABFE-3CC2745A8DBC}"/>
              </a:ext>
              <a:ext uri="{C183D7F6-B498-43B3-948B-1728B52AA6E4}">
                <adec:decorative xmlns:adec="http://schemas.microsoft.com/office/drawing/2017/decorative" val="1"/>
              </a:ext>
            </a:extLst>
          </p:cNvPr>
          <p:cNvSpPr txBox="1"/>
          <p:nvPr/>
        </p:nvSpPr>
        <p:spPr>
          <a:xfrm>
            <a:off x="693815" y="4440807"/>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73" name="Group 72">
            <a:extLst>
              <a:ext uri="{FF2B5EF4-FFF2-40B4-BE49-F238E27FC236}">
                <a16:creationId xmlns:a16="http://schemas.microsoft.com/office/drawing/2014/main" id="{503D70D4-94C2-4123-B6B8-3B2CEFD56F0A}"/>
              </a:ext>
            </a:extLst>
          </p:cNvPr>
          <p:cNvGrpSpPr/>
          <p:nvPr/>
        </p:nvGrpSpPr>
        <p:grpSpPr>
          <a:xfrm>
            <a:off x="1862154" y="1265327"/>
            <a:ext cx="9696366" cy="409448"/>
            <a:chOff x="1795346" y="1520932"/>
            <a:chExt cx="9696366" cy="409448"/>
          </a:xfrm>
        </p:grpSpPr>
        <p:sp>
          <p:nvSpPr>
            <p:cNvPr id="74" name="Rectangle 73">
              <a:extLst>
                <a:ext uri="{FF2B5EF4-FFF2-40B4-BE49-F238E27FC236}">
                  <a16:creationId xmlns:a16="http://schemas.microsoft.com/office/drawing/2014/main" id="{799F8E0F-E0D4-4896-B8FC-8CA8328EC440}"/>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89" name="Rectangle 88">
              <a:extLst>
                <a:ext uri="{FF2B5EF4-FFF2-40B4-BE49-F238E27FC236}">
                  <a16:creationId xmlns:a16="http://schemas.microsoft.com/office/drawing/2014/main" id="{9799528E-CFA0-4EC0-8E52-634758684ED4}"/>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0" name="Rectangle 89">
              <a:extLst>
                <a:ext uri="{FF2B5EF4-FFF2-40B4-BE49-F238E27FC236}">
                  <a16:creationId xmlns:a16="http://schemas.microsoft.com/office/drawing/2014/main" id="{7010822B-5E3D-4105-B458-17029CB42455}"/>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1" name="Title 1">
              <a:extLst>
                <a:ext uri="{FF2B5EF4-FFF2-40B4-BE49-F238E27FC236}">
                  <a16:creationId xmlns:a16="http://schemas.microsoft.com/office/drawing/2014/main" id="{1C745B58-59F5-4EE9-B50A-87B300774B58}"/>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92" name="Title 1">
              <a:extLst>
                <a:ext uri="{FF2B5EF4-FFF2-40B4-BE49-F238E27FC236}">
                  <a16:creationId xmlns:a16="http://schemas.microsoft.com/office/drawing/2014/main" id="{ABEAEFBD-2EEF-4FC5-BF51-7D78DBB25BC6}"/>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93" name="Title 1">
              <a:extLst>
                <a:ext uri="{FF2B5EF4-FFF2-40B4-BE49-F238E27FC236}">
                  <a16:creationId xmlns:a16="http://schemas.microsoft.com/office/drawing/2014/main" id="{DD4832CC-0139-488F-B4F8-F0DCF9FAA261}"/>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8491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1"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up)">
                                      <p:cBhvr>
                                        <p:cTn id="13" dur="500"/>
                                        <p:tgtEl>
                                          <p:spTgt spid="55"/>
                                        </p:tgtEl>
                                      </p:cBhvr>
                                    </p:animEffect>
                                  </p:childTnLst>
                                </p:cTn>
                              </p:par>
                              <p:par>
                                <p:cTn id="14" presetID="22" presetClass="entr" presetSubtype="4" fill="hold" nodeType="withEffect">
                                  <p:stCondLst>
                                    <p:cond delay="10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par>
                                <p:cTn id="17" presetID="22" presetClass="entr" presetSubtype="1" fill="hold" nodeType="withEffect">
                                  <p:stCondLst>
                                    <p:cond delay="10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par>
                                <p:cTn id="20" presetID="22" presetClass="entr" presetSubtype="4" fill="hold" nodeType="withEffect">
                                  <p:stCondLst>
                                    <p:cond delay="4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22" presetClass="entr" presetSubtype="1" fill="hold" nodeType="withEffect">
                                  <p:stCondLst>
                                    <p:cond delay="100"/>
                                  </p:stCondLst>
                                  <p:childTnLst>
                                    <p:set>
                                      <p:cBhvr>
                                        <p:cTn id="27" dur="1" fill="hold">
                                          <p:stCondLst>
                                            <p:cond delay="0"/>
                                          </p:stCondLst>
                                        </p:cTn>
                                        <p:tgtEl>
                                          <p:spTgt spid="66"/>
                                        </p:tgtEl>
                                        <p:attrNameLst>
                                          <p:attrName>style.visibility</p:attrName>
                                        </p:attrNameLst>
                                      </p:cBhvr>
                                      <p:to>
                                        <p:strVal val="visible"/>
                                      </p:to>
                                    </p:set>
                                    <p:animEffect transition="in" filter="wipe(up)">
                                      <p:cBhvr>
                                        <p:cTn id="28" dur="500"/>
                                        <p:tgtEl>
                                          <p:spTgt spid="66"/>
                                        </p:tgtEl>
                                      </p:cBhvr>
                                    </p:animEffect>
                                  </p:childTnLst>
                                </p:cTn>
                              </p:par>
                              <p:par>
                                <p:cTn id="29" presetID="10" presetClass="entr" presetSubtype="0" fill="hold" nodeType="withEffect">
                                  <p:stCondLst>
                                    <p:cond delay="50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9C4330C-977D-4A84-91ED-4576D2BE734D}"/>
              </a:ext>
            </a:extLst>
          </p:cNvPr>
          <p:cNvGraphicFramePr>
            <a:graphicFrameLocks noGrp="1"/>
          </p:cNvGraphicFramePr>
          <p:nvPr>
            <p:extLst>
              <p:ext uri="{D42A27DB-BD31-4B8C-83A1-F6EECF244321}">
                <p14:modId xmlns:p14="http://schemas.microsoft.com/office/powerpoint/2010/main" val="871218134"/>
              </p:ext>
            </p:extLst>
          </p:nvPr>
        </p:nvGraphicFramePr>
        <p:xfrm>
          <a:off x="418589" y="1762201"/>
          <a:ext cx="11283696" cy="1402080"/>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8463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914400">
                <a:tc>
                  <a:txBody>
                    <a:bodyPr/>
                    <a:lstStyle/>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Azure Administrator</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AZ-103</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mn-cs"/>
                        </a:rPr>
                        <a:t>Microsoft Azure Administrator</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ap="flat" cmpd="sng" algn="ctr">
                      <a:solidFill>
                        <a:srgbClr val="0078D4"/>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solidFill>
                            <a:schemeClr val="dk1"/>
                          </a:solidFill>
                          <a:effectLst/>
                          <a:latin typeface="+mn-lt"/>
                          <a:ea typeface="+mn-ea"/>
                          <a:cs typeface="+mn-cs"/>
                          <a:hlinkClick r:id="rId2"/>
                        </a:rPr>
                        <a:t>AZ-103T00</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rPr>
                        <a:t>4 Days</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bl>
          </a:graphicData>
        </a:graphic>
      </p:graphicFrame>
      <p:sp>
        <p:nvSpPr>
          <p:cNvPr id="3" name="Title 2">
            <a:extLst>
              <a:ext uri="{FF2B5EF4-FFF2-40B4-BE49-F238E27FC236}">
                <a16:creationId xmlns:a16="http://schemas.microsoft.com/office/drawing/2014/main" id="{9A320267-D71C-4792-A23B-1C5A798B40EA}"/>
              </a:ext>
            </a:extLst>
          </p:cNvPr>
          <p:cNvSpPr>
            <a:spLocks noGrp="1"/>
          </p:cNvSpPr>
          <p:nvPr>
            <p:ph type="title"/>
          </p:nvPr>
        </p:nvSpPr>
        <p:spPr>
          <a:xfrm>
            <a:off x="418589" y="419147"/>
            <a:ext cx="10819784" cy="1143000"/>
          </a:xfrm>
        </p:spPr>
        <p:txBody>
          <a:bodyPr/>
          <a:lstStyle/>
          <a:p>
            <a:r>
              <a:rPr lang="en-US" dirty="0">
                <a:solidFill>
                  <a:srgbClr val="505050"/>
                </a:solidFill>
              </a:rPr>
              <a:t>Course details for Azure Administrator Associate</a:t>
            </a:r>
          </a:p>
        </p:txBody>
      </p:sp>
      <p:sp>
        <p:nvSpPr>
          <p:cNvPr id="6" name="TextBox 5">
            <a:extLst>
              <a:ext uri="{FF2B5EF4-FFF2-40B4-BE49-F238E27FC236}">
                <a16:creationId xmlns:a16="http://schemas.microsoft.com/office/drawing/2014/main" id="{6E84647C-95BA-48C2-876B-451AD47221EB}"/>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aka.ms/RoleBasedCert</a:t>
            </a:r>
          </a:p>
          <a:p>
            <a:r>
              <a:rPr lang="en-US" sz="1200" dirty="0">
                <a:gradFill>
                  <a:gsLst>
                    <a:gs pos="2917">
                      <a:schemeClr val="tx1"/>
                    </a:gs>
                    <a:gs pos="30000">
                      <a:schemeClr val="tx1"/>
                    </a:gs>
                  </a:gsLst>
                  <a:lin ang="5400000" scaled="0"/>
                </a:gradFill>
              </a:rPr>
              <a:t>Learning Partner: aka.ms/LearningPartner</a:t>
            </a:r>
          </a:p>
          <a:p>
            <a:r>
              <a:rPr lang="en-US" sz="1200" dirty="0">
                <a:gradFill>
                  <a:gsLst>
                    <a:gs pos="2917">
                      <a:schemeClr val="tx1"/>
                    </a:gs>
                    <a:gs pos="30000">
                      <a:schemeClr val="tx1"/>
                    </a:gs>
                  </a:gsLst>
                  <a:lin ang="5400000" scaled="0"/>
                </a:gradFill>
              </a:rPr>
              <a:t>Microsoft Learn: Microsoft.com/Learn</a:t>
            </a:r>
          </a:p>
        </p:txBody>
      </p:sp>
      <p:sp>
        <p:nvSpPr>
          <p:cNvPr id="7" name="Rectangle 1">
            <a:extLst>
              <a:ext uri="{FF2B5EF4-FFF2-40B4-BE49-F238E27FC236}">
                <a16:creationId xmlns:a16="http://schemas.microsoft.com/office/drawing/2014/main" id="{E6C3320E-1AA1-469C-92F1-D2468BB0F87C}"/>
              </a:ext>
            </a:extLst>
          </p:cNvPr>
          <p:cNvSpPr>
            <a:spLocks noChangeArrowheads="1"/>
          </p:cNvSpPr>
          <p:nvPr/>
        </p:nvSpPr>
        <p:spPr bwMode="auto">
          <a:xfrm>
            <a:off x="418589" y="103424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Calibri" panose="020F0502020204030204" pitchFamily="34" charset="0"/>
                <a:cs typeface="Segoe UI" panose="020B0502040204020203" pitchFamily="34" charset="0"/>
              </a:rPr>
              <a:t>1 Instructor-led training course</a:t>
            </a:r>
            <a:endPar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51043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4.58333E-6 2.22222E-6 L -0.05092 -0.0007 " pathEditMode="relative" rAng="0" ptsTypes="AA">
                                      <p:cBhvr>
                                        <p:cTn id="9" dur="750" spd="-100000" fill="hold"/>
                                        <p:tgtEl>
                                          <p:spTgt spid="8"/>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6505-A87D-45FA-8822-AA9E3A2230B1}"/>
              </a:ext>
              <a:ext uri="{C183D7F6-B498-43B3-948B-1728B52AA6E4}">
                <adec:decorative xmlns:adec="http://schemas.microsoft.com/office/drawing/2017/decorative" val="1"/>
              </a:ext>
            </a:extLst>
          </p:cNvPr>
          <p:cNvSpPr>
            <a:spLocks noGrp="1"/>
          </p:cNvSpPr>
          <p:nvPr>
            <p:ph type="title"/>
          </p:nvPr>
        </p:nvSpPr>
        <p:spPr>
          <a:xfrm>
            <a:off x="418589" y="419149"/>
            <a:ext cx="10819784" cy="1143000"/>
          </a:xfrm>
        </p:spPr>
        <p:txBody>
          <a:bodyPr/>
          <a:lstStyle/>
          <a:p>
            <a:r>
              <a:rPr lang="en-US" spc="-80" dirty="0">
                <a:solidFill>
                  <a:srgbClr val="505050"/>
                </a:solidFill>
              </a:rPr>
              <a:t>Learning path for </a:t>
            </a:r>
            <a:r>
              <a:rPr lang="en-US" dirty="0">
                <a:solidFill>
                  <a:srgbClr val="505050"/>
                </a:solidFill>
              </a:rPr>
              <a:t>Azure Developer Associate</a:t>
            </a:r>
          </a:p>
        </p:txBody>
      </p:sp>
      <p:grpSp>
        <p:nvGrpSpPr>
          <p:cNvPr id="3" name="Group 2">
            <a:extLst>
              <a:ext uri="{FF2B5EF4-FFF2-40B4-BE49-F238E27FC236}">
                <a16:creationId xmlns:a16="http://schemas.microsoft.com/office/drawing/2014/main" id="{12E0E905-738C-4672-AB0A-72294F57B485}"/>
              </a:ext>
              <a:ext uri="{C183D7F6-B498-43B3-948B-1728B52AA6E4}">
                <adec:decorative xmlns:adec="http://schemas.microsoft.com/office/drawing/2017/decorative" val="1"/>
              </a:ext>
            </a:extLst>
          </p:cNvPr>
          <p:cNvGrpSpPr/>
          <p:nvPr/>
        </p:nvGrpSpPr>
        <p:grpSpPr>
          <a:xfrm>
            <a:off x="905829" y="3545758"/>
            <a:ext cx="7834678" cy="982557"/>
            <a:chOff x="2164355" y="3617753"/>
            <a:chExt cx="8388988" cy="562294"/>
          </a:xfrm>
        </p:grpSpPr>
        <p:cxnSp>
          <p:nvCxnSpPr>
            <p:cNvPr id="4" name="Straight Connector 3">
              <a:extLst>
                <a:ext uri="{FF2B5EF4-FFF2-40B4-BE49-F238E27FC236}">
                  <a16:creationId xmlns:a16="http://schemas.microsoft.com/office/drawing/2014/main" id="{C6069CFF-1464-4C5A-9148-79547F48EE93}"/>
                </a:ext>
              </a:extLst>
            </p:cNvPr>
            <p:cNvCxnSpPr>
              <a:cxnSpLocks/>
              <a:endCxn id="7" idx="0"/>
            </p:cNvCxnSpPr>
            <p:nvPr/>
          </p:nvCxnSpPr>
          <p:spPr>
            <a:xfrm>
              <a:off x="2164355" y="3890783"/>
              <a:ext cx="910609" cy="245"/>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a:extLst>
                <a:ext uri="{FF2B5EF4-FFF2-40B4-BE49-F238E27FC236}">
                  <a16:creationId xmlns:a16="http://schemas.microsoft.com/office/drawing/2014/main" id="{23033065-036E-4D12-BC99-56490D9FCED0}"/>
                </a:ext>
              </a:extLst>
            </p:cNvPr>
            <p:cNvGrpSpPr/>
            <p:nvPr/>
          </p:nvGrpSpPr>
          <p:grpSpPr>
            <a:xfrm>
              <a:off x="3074953" y="3617753"/>
              <a:ext cx="6302737" cy="562294"/>
              <a:chOff x="3196333" y="3202901"/>
              <a:chExt cx="6302737" cy="1527355"/>
            </a:xfrm>
          </p:grpSpPr>
          <p:sp>
            <p:nvSpPr>
              <p:cNvPr id="7" name="Freeform: Shape 6">
                <a:extLst>
                  <a:ext uri="{FF2B5EF4-FFF2-40B4-BE49-F238E27FC236}">
                    <a16:creationId xmlns:a16="http://schemas.microsoft.com/office/drawing/2014/main" id="{0FAE2C72-B3B1-43C0-864D-6AAEF1462D74}"/>
                  </a:ext>
                </a:extLst>
              </p:cNvPr>
              <p:cNvSpPr/>
              <p:nvPr/>
            </p:nvSpPr>
            <p:spPr bwMode="auto">
              <a:xfrm flipV="1">
                <a:off x="3196345" y="3945196"/>
                <a:ext cx="6302725" cy="78506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2087371"/>
                  <a:gd name="connsiteY0" fmla="*/ 1038444 h 1038444"/>
                  <a:gd name="connsiteX1" fmla="*/ 1235531 w 12087371"/>
                  <a:gd name="connsiteY1" fmla="*/ 5799 h 1038444"/>
                  <a:gd name="connsiteX2" fmla="*/ 12087371 w 12087371"/>
                  <a:gd name="connsiteY2" fmla="*/ 0 h 1038444"/>
                  <a:gd name="connsiteX0" fmla="*/ 0 w 12087371"/>
                  <a:gd name="connsiteY0" fmla="*/ 1038444 h 1038444"/>
                  <a:gd name="connsiteX1" fmla="*/ 1235531 w 12087371"/>
                  <a:gd name="connsiteY1" fmla="*/ 5799 h 1038444"/>
                  <a:gd name="connsiteX2" fmla="*/ 12087371 w 12087371"/>
                  <a:gd name="connsiteY2" fmla="*/ 0 h 1038444"/>
                  <a:gd name="connsiteX0" fmla="*/ 0 w 12087371"/>
                  <a:gd name="connsiteY0" fmla="*/ 1038444 h 1038444"/>
                  <a:gd name="connsiteX1" fmla="*/ 1235531 w 12087371"/>
                  <a:gd name="connsiteY1" fmla="*/ 5799 h 1038444"/>
                  <a:gd name="connsiteX2" fmla="*/ 12087371 w 12087371"/>
                  <a:gd name="connsiteY2" fmla="*/ 0 h 1038444"/>
                  <a:gd name="connsiteX0" fmla="*/ 0 w 12871787"/>
                  <a:gd name="connsiteY0" fmla="*/ 1038444 h 1038444"/>
                  <a:gd name="connsiteX1" fmla="*/ 1235531 w 12871787"/>
                  <a:gd name="connsiteY1" fmla="*/ 5799 h 1038444"/>
                  <a:gd name="connsiteX2" fmla="*/ 12087371 w 12871787"/>
                  <a:gd name="connsiteY2" fmla="*/ 0 h 1038444"/>
                  <a:gd name="connsiteX3" fmla="*/ 12018761 w 12871787"/>
                  <a:gd name="connsiteY3" fmla="*/ 14634 h 1038444"/>
                  <a:gd name="connsiteX0" fmla="*/ 0 w 13358556"/>
                  <a:gd name="connsiteY0" fmla="*/ 1038444 h 1038444"/>
                  <a:gd name="connsiteX1" fmla="*/ 1235531 w 13358556"/>
                  <a:gd name="connsiteY1" fmla="*/ 5799 h 1038444"/>
                  <a:gd name="connsiteX2" fmla="*/ 12087371 w 13358556"/>
                  <a:gd name="connsiteY2" fmla="*/ 0 h 1038444"/>
                  <a:gd name="connsiteX3" fmla="*/ 13240032 w 13358556"/>
                  <a:gd name="connsiteY3" fmla="*/ 1020006 h 1038444"/>
                  <a:gd name="connsiteX0" fmla="*/ 0 w 13241122"/>
                  <a:gd name="connsiteY0" fmla="*/ 1038444 h 1038444"/>
                  <a:gd name="connsiteX1" fmla="*/ 1235531 w 13241122"/>
                  <a:gd name="connsiteY1" fmla="*/ 5799 h 1038444"/>
                  <a:gd name="connsiteX2" fmla="*/ 12087371 w 13241122"/>
                  <a:gd name="connsiteY2" fmla="*/ 0 h 1038444"/>
                  <a:gd name="connsiteX3" fmla="*/ 13240032 w 13241122"/>
                  <a:gd name="connsiteY3" fmla="*/ 1020006 h 1038444"/>
                  <a:gd name="connsiteX0" fmla="*/ 0 w 13240731"/>
                  <a:gd name="connsiteY0" fmla="*/ 1038444 h 1038444"/>
                  <a:gd name="connsiteX1" fmla="*/ 1235531 w 13240731"/>
                  <a:gd name="connsiteY1" fmla="*/ 5799 h 1038444"/>
                  <a:gd name="connsiteX2" fmla="*/ 12001669 w 13240731"/>
                  <a:gd name="connsiteY2" fmla="*/ 0 h 1038444"/>
                  <a:gd name="connsiteX3" fmla="*/ 13240032 w 13240731"/>
                  <a:gd name="connsiteY3" fmla="*/ 1020006 h 1038444"/>
                </a:gdLst>
                <a:ahLst/>
                <a:cxnLst>
                  <a:cxn ang="0">
                    <a:pos x="connsiteX0" y="connsiteY0"/>
                  </a:cxn>
                  <a:cxn ang="0">
                    <a:pos x="connsiteX1" y="connsiteY1"/>
                  </a:cxn>
                  <a:cxn ang="0">
                    <a:pos x="connsiteX2" y="connsiteY2"/>
                  </a:cxn>
                  <a:cxn ang="0">
                    <a:pos x="connsiteX3" y="connsiteY3"/>
                  </a:cxn>
                </a:cxnLst>
                <a:rect l="l" t="t" r="r" b="b"/>
                <a:pathLst>
                  <a:path w="13240731" h="1038444">
                    <a:moveTo>
                      <a:pt x="0" y="1038444"/>
                    </a:moveTo>
                    <a:cubicBezTo>
                      <a:pt x="150086" y="951574"/>
                      <a:pt x="1051186" y="123512"/>
                      <a:pt x="1235531" y="5799"/>
                    </a:cubicBezTo>
                    <a:cubicBezTo>
                      <a:pt x="1292009" y="-4536"/>
                      <a:pt x="11922847" y="15094"/>
                      <a:pt x="12001669" y="0"/>
                    </a:cubicBezTo>
                    <a:cubicBezTo>
                      <a:pt x="13056113" y="921975"/>
                      <a:pt x="13254326" y="1016957"/>
                      <a:pt x="13240032" y="1020006"/>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FDFD636-F801-428A-A526-88CDD303D2E8}"/>
                  </a:ext>
                </a:extLst>
              </p:cNvPr>
              <p:cNvSpPr/>
              <p:nvPr/>
            </p:nvSpPr>
            <p:spPr bwMode="auto">
              <a:xfrm>
                <a:off x="3196333" y="3202901"/>
                <a:ext cx="6291356" cy="751298"/>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2066197"/>
                  <a:gd name="connsiteY0" fmla="*/ 1039702 h 1039702"/>
                  <a:gd name="connsiteX1" fmla="*/ 1235531 w 12066197"/>
                  <a:gd name="connsiteY1" fmla="*/ 7057 h 1039702"/>
                  <a:gd name="connsiteX2" fmla="*/ 12066197 w 12066197"/>
                  <a:gd name="connsiteY2" fmla="*/ 6580 h 1039702"/>
                  <a:gd name="connsiteX0" fmla="*/ 0 w 11953873"/>
                  <a:gd name="connsiteY0" fmla="*/ 1039702 h 1039702"/>
                  <a:gd name="connsiteX1" fmla="*/ 1235531 w 11953873"/>
                  <a:gd name="connsiteY1" fmla="*/ 7057 h 1039702"/>
                  <a:gd name="connsiteX2" fmla="*/ 11953873 w 11953873"/>
                  <a:gd name="connsiteY2" fmla="*/ 6580 h 1039702"/>
                  <a:gd name="connsiteX0" fmla="*/ 0 w 12745672"/>
                  <a:gd name="connsiteY0" fmla="*/ 1039702 h 1039702"/>
                  <a:gd name="connsiteX1" fmla="*/ 1235531 w 12745672"/>
                  <a:gd name="connsiteY1" fmla="*/ 7057 h 1039702"/>
                  <a:gd name="connsiteX2" fmla="*/ 11953873 w 12745672"/>
                  <a:gd name="connsiteY2" fmla="*/ 6580 h 1039702"/>
                  <a:gd name="connsiteX3" fmla="*/ 11946366 w 12745672"/>
                  <a:gd name="connsiteY3" fmla="*/ 10198 h 1039702"/>
                  <a:gd name="connsiteX0" fmla="*/ 0 w 13275728"/>
                  <a:gd name="connsiteY0" fmla="*/ 1039702 h 1052317"/>
                  <a:gd name="connsiteX1" fmla="*/ 1235531 w 13275728"/>
                  <a:gd name="connsiteY1" fmla="*/ 7057 h 1052317"/>
                  <a:gd name="connsiteX2" fmla="*/ 11953873 w 13275728"/>
                  <a:gd name="connsiteY2" fmla="*/ 6580 h 1052317"/>
                  <a:gd name="connsiteX3" fmla="*/ 13197988 w 13275728"/>
                  <a:gd name="connsiteY3" fmla="*/ 1052317 h 1052317"/>
                  <a:gd name="connsiteX0" fmla="*/ 0 w 13197989"/>
                  <a:gd name="connsiteY0" fmla="*/ 1039702 h 1052317"/>
                  <a:gd name="connsiteX1" fmla="*/ 1235531 w 13197989"/>
                  <a:gd name="connsiteY1" fmla="*/ 7057 h 1052317"/>
                  <a:gd name="connsiteX2" fmla="*/ 11953873 w 13197989"/>
                  <a:gd name="connsiteY2" fmla="*/ 6580 h 1052317"/>
                  <a:gd name="connsiteX3" fmla="*/ 13197988 w 13197989"/>
                  <a:gd name="connsiteY3" fmla="*/ 1052317 h 1052317"/>
                </a:gdLst>
                <a:ahLst/>
                <a:cxnLst>
                  <a:cxn ang="0">
                    <a:pos x="connsiteX0" y="connsiteY0"/>
                  </a:cxn>
                  <a:cxn ang="0">
                    <a:pos x="connsiteX1" y="connsiteY1"/>
                  </a:cxn>
                  <a:cxn ang="0">
                    <a:pos x="connsiteX2" y="connsiteY2"/>
                  </a:cxn>
                  <a:cxn ang="0">
                    <a:pos x="connsiteX3" y="connsiteY3"/>
                  </a:cxn>
                </a:cxnLst>
                <a:rect l="l" t="t" r="r" b="b"/>
                <a:pathLst>
                  <a:path w="13197989" h="1052317">
                    <a:moveTo>
                      <a:pt x="0" y="1039702"/>
                    </a:moveTo>
                    <a:cubicBezTo>
                      <a:pt x="150086" y="952832"/>
                      <a:pt x="1051186" y="124770"/>
                      <a:pt x="1235531" y="7057"/>
                    </a:cubicBezTo>
                    <a:cubicBezTo>
                      <a:pt x="1292009" y="-3278"/>
                      <a:pt x="11834139" y="-1234"/>
                      <a:pt x="11953873" y="6580"/>
                    </a:cubicBezTo>
                    <a:lnTo>
                      <a:pt x="13197988" y="1052317"/>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168A8771-329F-402B-8784-6E5967F9820C}"/>
                </a:ext>
              </a:extLst>
            </p:cNvPr>
            <p:cNvCxnSpPr>
              <a:cxnSpLocks/>
            </p:cNvCxnSpPr>
            <p:nvPr/>
          </p:nvCxnSpPr>
          <p:spPr>
            <a:xfrm flipV="1">
              <a:off x="9378675" y="3890066"/>
              <a:ext cx="1174668" cy="961"/>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Group 33">
            <a:extLst>
              <a:ext uri="{FF2B5EF4-FFF2-40B4-BE49-F238E27FC236}">
                <a16:creationId xmlns:a16="http://schemas.microsoft.com/office/drawing/2014/main" id="{FF7893DF-44B5-476E-873C-150251BE6FE0}"/>
              </a:ext>
              <a:ext uri="{C183D7F6-B498-43B3-948B-1728B52AA6E4}">
                <adec:decorative xmlns:adec="http://schemas.microsoft.com/office/drawing/2017/decorative" val="1"/>
              </a:ext>
            </a:extLst>
          </p:cNvPr>
          <p:cNvGrpSpPr/>
          <p:nvPr/>
        </p:nvGrpSpPr>
        <p:grpSpPr>
          <a:xfrm>
            <a:off x="3275173" y="4427672"/>
            <a:ext cx="1930337" cy="954525"/>
            <a:chOff x="2303600" y="3845604"/>
            <a:chExt cx="1930337" cy="954525"/>
          </a:xfrm>
        </p:grpSpPr>
        <p:grpSp>
          <p:nvGrpSpPr>
            <p:cNvPr id="35" name="Group 34">
              <a:extLst>
                <a:ext uri="{FF2B5EF4-FFF2-40B4-BE49-F238E27FC236}">
                  <a16:creationId xmlns:a16="http://schemas.microsoft.com/office/drawing/2014/main" id="{960E6680-C432-4030-A2CA-E7642F25A3DC}"/>
                </a:ext>
              </a:extLst>
            </p:cNvPr>
            <p:cNvGrpSpPr/>
            <p:nvPr/>
          </p:nvGrpSpPr>
          <p:grpSpPr>
            <a:xfrm flipV="1">
              <a:off x="3199149" y="3845604"/>
              <a:ext cx="182880" cy="674256"/>
              <a:chOff x="3175206" y="5139461"/>
              <a:chExt cx="182880" cy="674256"/>
            </a:xfrm>
          </p:grpSpPr>
          <p:sp>
            <p:nvSpPr>
              <p:cNvPr id="37" name="Oval 36">
                <a:extLst>
                  <a:ext uri="{FF2B5EF4-FFF2-40B4-BE49-F238E27FC236}">
                    <a16:creationId xmlns:a16="http://schemas.microsoft.com/office/drawing/2014/main" id="{D302274D-1BA2-41AF-822F-2A841D615F0B}"/>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38" name="Straight Connector 37">
                <a:extLst>
                  <a:ext uri="{FF2B5EF4-FFF2-40B4-BE49-F238E27FC236}">
                    <a16:creationId xmlns:a16="http://schemas.microsoft.com/office/drawing/2014/main" id="{98CEEF43-E4A6-4314-B001-0C71D9A2108D}"/>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19B18558-9ACB-4739-AF45-5FCA8FD0EEFE}"/>
                </a:ext>
              </a:extLst>
            </p:cNvPr>
            <p:cNvSpPr txBox="1"/>
            <p:nvPr/>
          </p:nvSpPr>
          <p:spPr>
            <a:xfrm>
              <a:off x="2303600" y="4463114"/>
              <a:ext cx="1930337" cy="33701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Cloud integration solutions</a:t>
              </a:r>
            </a:p>
          </p:txBody>
        </p:sp>
      </p:grpSp>
      <p:grpSp>
        <p:nvGrpSpPr>
          <p:cNvPr id="39" name="Group 38">
            <a:extLst>
              <a:ext uri="{FF2B5EF4-FFF2-40B4-BE49-F238E27FC236}">
                <a16:creationId xmlns:a16="http://schemas.microsoft.com/office/drawing/2014/main" id="{14FEF364-FBA0-48D2-BC54-A5FD27E2579A}"/>
              </a:ext>
              <a:ext uri="{C183D7F6-B498-43B3-948B-1728B52AA6E4}">
                <adec:decorative xmlns:adec="http://schemas.microsoft.com/office/drawing/2017/decorative" val="1"/>
              </a:ext>
            </a:extLst>
          </p:cNvPr>
          <p:cNvGrpSpPr/>
          <p:nvPr/>
        </p:nvGrpSpPr>
        <p:grpSpPr>
          <a:xfrm>
            <a:off x="5353516" y="4427672"/>
            <a:ext cx="1832553" cy="1109116"/>
            <a:chOff x="3512080" y="4210463"/>
            <a:chExt cx="1832553" cy="1109116"/>
          </a:xfrm>
        </p:grpSpPr>
        <p:grpSp>
          <p:nvGrpSpPr>
            <p:cNvPr id="40" name="Group 39">
              <a:extLst>
                <a:ext uri="{FF2B5EF4-FFF2-40B4-BE49-F238E27FC236}">
                  <a16:creationId xmlns:a16="http://schemas.microsoft.com/office/drawing/2014/main" id="{387F2AD0-0EF3-4D41-BFED-D33436F2891F}"/>
                </a:ext>
              </a:extLst>
            </p:cNvPr>
            <p:cNvGrpSpPr/>
            <p:nvPr/>
          </p:nvGrpSpPr>
          <p:grpSpPr>
            <a:xfrm flipV="1">
              <a:off x="4336915" y="4210463"/>
              <a:ext cx="182880" cy="619751"/>
              <a:chOff x="4336915" y="4888194"/>
              <a:chExt cx="182880" cy="619751"/>
            </a:xfrm>
          </p:grpSpPr>
          <p:sp>
            <p:nvSpPr>
              <p:cNvPr id="42" name="Oval 41">
                <a:extLst>
                  <a:ext uri="{FF2B5EF4-FFF2-40B4-BE49-F238E27FC236}">
                    <a16:creationId xmlns:a16="http://schemas.microsoft.com/office/drawing/2014/main" id="{EB409CAE-2F20-46A8-B55E-CF0ABEB39913}"/>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43" name="Straight Connector 42">
                <a:extLst>
                  <a:ext uri="{FF2B5EF4-FFF2-40B4-BE49-F238E27FC236}">
                    <a16:creationId xmlns:a16="http://schemas.microsoft.com/office/drawing/2014/main" id="{2D165529-3258-4515-88EE-572FD469975B}"/>
                  </a:ext>
                </a:extLst>
              </p:cNvPr>
              <p:cNvCxnSpPr>
                <a:cxnSpLocks/>
                <a:stCxn id="41" idx="0"/>
                <a:endCxn id="42" idx="0"/>
              </p:cNvCxnSpPr>
              <p:nvPr/>
            </p:nvCxnSpPr>
            <p:spPr>
              <a:xfrm flipH="1">
                <a:off x="4428355" y="4888194"/>
                <a:ext cx="2" cy="436871"/>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27810A42-BE42-4BC3-B1B2-1970F6B53B58}"/>
                </a:ext>
              </a:extLst>
            </p:cNvPr>
            <p:cNvSpPr txBox="1"/>
            <p:nvPr/>
          </p:nvSpPr>
          <p:spPr>
            <a:xfrm>
              <a:off x="3512080" y="4830214"/>
              <a:ext cx="183255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Azure Cognitive Services,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Bot, and IoT solutions</a:t>
              </a:r>
            </a:p>
          </p:txBody>
        </p:sp>
      </p:grpSp>
      <p:sp>
        <p:nvSpPr>
          <p:cNvPr id="59" name="Rectangle 58">
            <a:extLst>
              <a:ext uri="{FF2B5EF4-FFF2-40B4-BE49-F238E27FC236}">
                <a16:creationId xmlns:a16="http://schemas.microsoft.com/office/drawing/2014/main" id="{72901168-FDC2-4E02-9F87-49D670A3D532}"/>
              </a:ext>
              <a:ext uri="{C183D7F6-B498-43B3-948B-1728B52AA6E4}">
                <adec:decorative xmlns:adec="http://schemas.microsoft.com/office/drawing/2017/decorative" val="1"/>
              </a:ext>
            </a:extLst>
          </p:cNvPr>
          <p:cNvSpPr/>
          <p:nvPr/>
        </p:nvSpPr>
        <p:spPr>
          <a:xfrm>
            <a:off x="3297342" y="3748745"/>
            <a:ext cx="2669501"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72" name="Group 71">
            <a:extLst>
              <a:ext uri="{FF2B5EF4-FFF2-40B4-BE49-F238E27FC236}">
                <a16:creationId xmlns:a16="http://schemas.microsoft.com/office/drawing/2014/main" id="{E578DE1D-C187-4C5E-B961-35C8630DE8F8}"/>
              </a:ext>
              <a:ext uri="{C183D7F6-B498-43B3-948B-1728B52AA6E4}">
                <adec:decorative xmlns:adec="http://schemas.microsoft.com/office/drawing/2017/decorative" val="1"/>
              </a:ext>
            </a:extLst>
          </p:cNvPr>
          <p:cNvGrpSpPr/>
          <p:nvPr/>
        </p:nvGrpSpPr>
        <p:grpSpPr>
          <a:xfrm>
            <a:off x="1734262" y="2446092"/>
            <a:ext cx="1622559" cy="1190719"/>
            <a:chOff x="2983770" y="2409353"/>
            <a:chExt cx="1622559" cy="1190719"/>
          </a:xfrm>
        </p:grpSpPr>
        <p:sp>
          <p:nvSpPr>
            <p:cNvPr id="73" name="Oval 72">
              <a:extLst>
                <a:ext uri="{FF2B5EF4-FFF2-40B4-BE49-F238E27FC236}">
                  <a16:creationId xmlns:a16="http://schemas.microsoft.com/office/drawing/2014/main" id="{2B76C6AB-48C5-4289-8690-9EEB8AD9582B}"/>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74" name="Straight Connector 73">
              <a:extLst>
                <a:ext uri="{FF2B5EF4-FFF2-40B4-BE49-F238E27FC236}">
                  <a16:creationId xmlns:a16="http://schemas.microsoft.com/office/drawing/2014/main" id="{9B35B0C7-C404-405F-A234-7E0CAD2DB82E}"/>
                </a:ext>
              </a:extLst>
            </p:cNvPr>
            <p:cNvCxnSpPr>
              <a:cxnSpLocks/>
            </p:cNvCxnSpPr>
            <p:nvPr/>
          </p:nvCxnSpPr>
          <p:spPr>
            <a:xfrm flipH="1">
              <a:off x="3792927" y="2925816"/>
              <a:ext cx="4244"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DDEB619-4163-4D9D-9226-68730969DDFE}"/>
                </a:ext>
              </a:extLst>
            </p:cNvPr>
            <p:cNvSpPr txBox="1"/>
            <p:nvPr/>
          </p:nvSpPr>
          <p:spPr>
            <a:xfrm>
              <a:off x="2983770" y="2409353"/>
              <a:ext cx="162255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Azure Technology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Development Solution</a:t>
              </a:r>
            </a:p>
          </p:txBody>
        </p:sp>
      </p:grpSp>
      <p:grpSp>
        <p:nvGrpSpPr>
          <p:cNvPr id="76" name="Group 75">
            <a:extLst>
              <a:ext uri="{FF2B5EF4-FFF2-40B4-BE49-F238E27FC236}">
                <a16:creationId xmlns:a16="http://schemas.microsoft.com/office/drawing/2014/main" id="{C7905FE3-7FC4-4CCE-B720-2324FB796BBA}"/>
              </a:ext>
              <a:ext uri="{C183D7F6-B498-43B3-948B-1728B52AA6E4}">
                <adec:decorative xmlns:adec="http://schemas.microsoft.com/office/drawing/2017/decorative" val="1"/>
              </a:ext>
            </a:extLst>
          </p:cNvPr>
          <p:cNvGrpSpPr/>
          <p:nvPr/>
        </p:nvGrpSpPr>
        <p:grpSpPr>
          <a:xfrm>
            <a:off x="3164591" y="1970682"/>
            <a:ext cx="1518364" cy="1666129"/>
            <a:chOff x="3035867" y="1933943"/>
            <a:chExt cx="1518364" cy="1666129"/>
          </a:xfrm>
        </p:grpSpPr>
        <p:sp>
          <p:nvSpPr>
            <p:cNvPr id="77" name="Oval 76">
              <a:extLst>
                <a:ext uri="{FF2B5EF4-FFF2-40B4-BE49-F238E27FC236}">
                  <a16:creationId xmlns:a16="http://schemas.microsoft.com/office/drawing/2014/main" id="{BF549E6C-83F7-497F-ABD6-051019EE8436}"/>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78" name="Straight Connector 77">
              <a:extLst>
                <a:ext uri="{FF2B5EF4-FFF2-40B4-BE49-F238E27FC236}">
                  <a16:creationId xmlns:a16="http://schemas.microsoft.com/office/drawing/2014/main" id="{02078282-503E-487A-8E81-C31DFFCFB9FC}"/>
                </a:ext>
              </a:extLst>
            </p:cNvPr>
            <p:cNvCxnSpPr>
              <a:cxnSpLocks/>
              <a:stCxn id="79" idx="2"/>
            </p:cNvCxnSpPr>
            <p:nvPr/>
          </p:nvCxnSpPr>
          <p:spPr>
            <a:xfrm flipH="1">
              <a:off x="3792927" y="2423308"/>
              <a:ext cx="2122" cy="1009252"/>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EB7F56B-313B-4DF2-95EF-6D56290A5F48}"/>
                </a:ext>
              </a:extLst>
            </p:cNvPr>
            <p:cNvSpPr txBox="1"/>
            <p:nvPr/>
          </p:nvSpPr>
          <p:spPr>
            <a:xfrm>
              <a:off x="3035867" y="1933943"/>
              <a:ext cx="1518364"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Platform as a Service</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 (PaaS) Solutions</a:t>
              </a:r>
            </a:p>
          </p:txBody>
        </p:sp>
      </p:grpSp>
      <p:grpSp>
        <p:nvGrpSpPr>
          <p:cNvPr id="80" name="Group 79">
            <a:extLst>
              <a:ext uri="{FF2B5EF4-FFF2-40B4-BE49-F238E27FC236}">
                <a16:creationId xmlns:a16="http://schemas.microsoft.com/office/drawing/2014/main" id="{72CEA35E-3276-44A3-9E83-7FCF13285381}"/>
              </a:ext>
              <a:ext uri="{C183D7F6-B498-43B3-948B-1728B52AA6E4}">
                <adec:decorative xmlns:adec="http://schemas.microsoft.com/office/drawing/2017/decorative" val="1"/>
              </a:ext>
            </a:extLst>
          </p:cNvPr>
          <p:cNvGrpSpPr/>
          <p:nvPr/>
        </p:nvGrpSpPr>
        <p:grpSpPr>
          <a:xfrm>
            <a:off x="4490725" y="2442927"/>
            <a:ext cx="1683473" cy="1193884"/>
            <a:chOff x="2953312" y="2406188"/>
            <a:chExt cx="1683473" cy="1193884"/>
          </a:xfrm>
        </p:grpSpPr>
        <p:sp>
          <p:nvSpPr>
            <p:cNvPr id="81" name="Oval 80">
              <a:extLst>
                <a:ext uri="{FF2B5EF4-FFF2-40B4-BE49-F238E27FC236}">
                  <a16:creationId xmlns:a16="http://schemas.microsoft.com/office/drawing/2014/main" id="{55996605-66F4-4083-9BD9-0CDD1D6A973B}"/>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82" name="Straight Connector 81">
              <a:extLst>
                <a:ext uri="{FF2B5EF4-FFF2-40B4-BE49-F238E27FC236}">
                  <a16:creationId xmlns:a16="http://schemas.microsoft.com/office/drawing/2014/main" id="{B00A2E54-079B-40DA-9FAA-CAD6C1298C35}"/>
                </a:ext>
              </a:extLst>
            </p:cNvPr>
            <p:cNvCxnSpPr>
              <a:cxnSpLocks/>
            </p:cNvCxnSpPr>
            <p:nvPr/>
          </p:nvCxnSpPr>
          <p:spPr>
            <a:xfrm flipH="1">
              <a:off x="3792927" y="2925816"/>
              <a:ext cx="4244"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4E14E32-DA20-4929-9C23-6021F444ABB0}"/>
                </a:ext>
              </a:extLst>
            </p:cNvPr>
            <p:cNvSpPr txBox="1"/>
            <p:nvPr/>
          </p:nvSpPr>
          <p:spPr>
            <a:xfrm>
              <a:off x="2953312" y="2406188"/>
              <a:ext cx="168347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Security in Azure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Development Solutions</a:t>
              </a:r>
            </a:p>
          </p:txBody>
        </p:sp>
      </p:grpSp>
      <p:grpSp>
        <p:nvGrpSpPr>
          <p:cNvPr id="84" name="Group 83">
            <a:extLst>
              <a:ext uri="{FF2B5EF4-FFF2-40B4-BE49-F238E27FC236}">
                <a16:creationId xmlns:a16="http://schemas.microsoft.com/office/drawing/2014/main" id="{B2B2A2A3-174F-4606-958C-F88496C99991}"/>
              </a:ext>
              <a:ext uri="{C183D7F6-B498-43B3-948B-1728B52AA6E4}">
                <adec:decorative xmlns:adec="http://schemas.microsoft.com/office/drawing/2017/decorative" val="1"/>
              </a:ext>
            </a:extLst>
          </p:cNvPr>
          <p:cNvGrpSpPr/>
          <p:nvPr/>
        </p:nvGrpSpPr>
        <p:grpSpPr>
          <a:xfrm>
            <a:off x="5981967" y="1968727"/>
            <a:ext cx="984564" cy="1668831"/>
            <a:chOff x="3302768" y="1931988"/>
            <a:chExt cx="984564" cy="1668831"/>
          </a:xfrm>
        </p:grpSpPr>
        <p:cxnSp>
          <p:nvCxnSpPr>
            <p:cNvPr id="86" name="Straight Connector 85">
              <a:extLst>
                <a:ext uri="{FF2B5EF4-FFF2-40B4-BE49-F238E27FC236}">
                  <a16:creationId xmlns:a16="http://schemas.microsoft.com/office/drawing/2014/main" id="{BEE5A88C-D4C3-475D-A7A5-A8F0BED69063}"/>
                </a:ext>
              </a:extLst>
            </p:cNvPr>
            <p:cNvCxnSpPr>
              <a:cxnSpLocks/>
              <a:stCxn id="87" idx="2"/>
            </p:cNvCxnSpPr>
            <p:nvPr/>
          </p:nvCxnSpPr>
          <p:spPr>
            <a:xfrm flipH="1">
              <a:off x="3792928" y="2421353"/>
              <a:ext cx="2122" cy="101120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5F9BE2C-9DA0-4044-93E7-D25FA3B279B2}"/>
                </a:ext>
              </a:extLst>
            </p:cNvPr>
            <p:cNvSpPr txBox="1"/>
            <p:nvPr/>
          </p:nvSpPr>
          <p:spPr>
            <a:xfrm>
              <a:off x="3302768" y="1931988"/>
              <a:ext cx="984564"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Azure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cloud model</a:t>
              </a:r>
            </a:p>
          </p:txBody>
        </p:sp>
        <p:sp>
          <p:nvSpPr>
            <p:cNvPr id="85" name="Oval 84">
              <a:extLst>
                <a:ext uri="{FF2B5EF4-FFF2-40B4-BE49-F238E27FC236}">
                  <a16:creationId xmlns:a16="http://schemas.microsoft.com/office/drawing/2014/main" id="{561C2956-EF8A-42BF-AB18-CC4A4BC8A456}"/>
                </a:ext>
              </a:extLst>
            </p:cNvPr>
            <p:cNvSpPr/>
            <p:nvPr/>
          </p:nvSpPr>
          <p:spPr bwMode="auto">
            <a:xfrm>
              <a:off x="3703609" y="341793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12" name="Group 11">
            <a:extLst>
              <a:ext uri="{FF2B5EF4-FFF2-40B4-BE49-F238E27FC236}">
                <a16:creationId xmlns:a16="http://schemas.microsoft.com/office/drawing/2014/main" id="{DC681568-15DF-41AF-B35E-B5383A4589A4}"/>
              </a:ext>
              <a:ext uri="{C183D7F6-B498-43B3-948B-1728B52AA6E4}">
                <adec:decorative xmlns:adec="http://schemas.microsoft.com/office/drawing/2017/decorative" val="1"/>
              </a:ext>
            </a:extLst>
          </p:cNvPr>
          <p:cNvGrpSpPr/>
          <p:nvPr/>
        </p:nvGrpSpPr>
        <p:grpSpPr>
          <a:xfrm>
            <a:off x="7169091" y="2619700"/>
            <a:ext cx="1680515" cy="1495545"/>
            <a:chOff x="7169091" y="2516960"/>
            <a:chExt cx="1680515" cy="1495545"/>
          </a:xfrm>
        </p:grpSpPr>
        <p:sp>
          <p:nvSpPr>
            <p:cNvPr id="56" name="TextBox 55">
              <a:extLst>
                <a:ext uri="{FF2B5EF4-FFF2-40B4-BE49-F238E27FC236}">
                  <a16:creationId xmlns:a16="http://schemas.microsoft.com/office/drawing/2014/main" id="{BE71D413-69CE-48A7-A8F2-A38DDDE56B2A}"/>
                </a:ext>
              </a:extLst>
            </p:cNvPr>
            <p:cNvSpPr txBox="1"/>
            <p:nvPr/>
          </p:nvSpPr>
          <p:spPr>
            <a:xfrm>
              <a:off x="7169091" y="2516960"/>
              <a:ext cx="1680515" cy="738760"/>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AZ-203: Developing Solutions for Microsoft Azure</a:t>
              </a:r>
            </a:p>
          </p:txBody>
        </p:sp>
        <p:sp>
          <p:nvSpPr>
            <p:cNvPr id="55" name="Oval 54">
              <a:extLst>
                <a:ext uri="{FF2B5EF4-FFF2-40B4-BE49-F238E27FC236}">
                  <a16:creationId xmlns:a16="http://schemas.microsoft.com/office/drawing/2014/main" id="{C6498F37-913A-4D9A-B773-93770DE61474}"/>
                </a:ext>
              </a:extLst>
            </p:cNvPr>
            <p:cNvSpPr/>
            <p:nvPr/>
          </p:nvSpPr>
          <p:spPr bwMode="auto">
            <a:xfrm>
              <a:off x="7552013" y="3829625"/>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7" name="Straight Connector 56">
              <a:extLst>
                <a:ext uri="{FF2B5EF4-FFF2-40B4-BE49-F238E27FC236}">
                  <a16:creationId xmlns:a16="http://schemas.microsoft.com/office/drawing/2014/main" id="{BF7F4573-B0EE-41C2-B29B-F273A9023A39}"/>
                </a:ext>
              </a:extLst>
            </p:cNvPr>
            <p:cNvCxnSpPr>
              <a:cxnSpLocks/>
              <a:endCxn id="55" idx="0"/>
            </p:cNvCxnSpPr>
            <p:nvPr/>
          </p:nvCxnSpPr>
          <p:spPr>
            <a:xfrm>
              <a:off x="7643453" y="3259253"/>
              <a:ext cx="0" cy="570372"/>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C3E68313-3740-42E9-907C-E8AF78607615}"/>
              </a:ext>
              <a:ext uri="{C183D7F6-B498-43B3-948B-1728B52AA6E4}">
                <adec:decorative xmlns:adec="http://schemas.microsoft.com/office/drawing/2017/decorative" val="1"/>
              </a:ext>
            </a:extLst>
          </p:cNvPr>
          <p:cNvGrpSpPr/>
          <p:nvPr/>
        </p:nvGrpSpPr>
        <p:grpSpPr>
          <a:xfrm>
            <a:off x="2008893" y="4427672"/>
            <a:ext cx="1077539" cy="955027"/>
            <a:chOff x="5173020" y="4210463"/>
            <a:chExt cx="1077539" cy="955027"/>
          </a:xfrm>
        </p:grpSpPr>
        <p:grpSp>
          <p:nvGrpSpPr>
            <p:cNvPr id="70" name="Group 69">
              <a:extLst>
                <a:ext uri="{FF2B5EF4-FFF2-40B4-BE49-F238E27FC236}">
                  <a16:creationId xmlns:a16="http://schemas.microsoft.com/office/drawing/2014/main" id="{15E3C768-ED1E-4723-8D77-F78F692CCAB5}"/>
                </a:ext>
              </a:extLst>
            </p:cNvPr>
            <p:cNvGrpSpPr/>
            <p:nvPr/>
          </p:nvGrpSpPr>
          <p:grpSpPr>
            <a:xfrm flipV="1">
              <a:off x="5612720" y="4210463"/>
              <a:ext cx="182880" cy="674256"/>
              <a:chOff x="5612720" y="4833689"/>
              <a:chExt cx="182880" cy="674256"/>
            </a:xfrm>
          </p:grpSpPr>
          <p:sp>
            <p:nvSpPr>
              <p:cNvPr id="88" name="Oval 87">
                <a:extLst>
                  <a:ext uri="{FF2B5EF4-FFF2-40B4-BE49-F238E27FC236}">
                    <a16:creationId xmlns:a16="http://schemas.microsoft.com/office/drawing/2014/main" id="{549C840D-2570-45C6-B90D-ABD19A5D3778}"/>
                  </a:ext>
                </a:extLst>
              </p:cNvPr>
              <p:cNvSpPr/>
              <p:nvPr/>
            </p:nvSpPr>
            <p:spPr bwMode="auto">
              <a:xfrm>
                <a:off x="5612720"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89" name="Straight Connector 88">
                <a:extLst>
                  <a:ext uri="{FF2B5EF4-FFF2-40B4-BE49-F238E27FC236}">
                    <a16:creationId xmlns:a16="http://schemas.microsoft.com/office/drawing/2014/main" id="{A74B08FA-7446-4CDB-8171-C8467EED5AAF}"/>
                  </a:ext>
                </a:extLst>
              </p:cNvPr>
              <p:cNvCxnSpPr>
                <a:cxnSpLocks/>
              </p:cNvCxnSpPr>
              <p:nvPr/>
            </p:nvCxnSpPr>
            <p:spPr>
              <a:xfrm flipH="1">
                <a:off x="5702038"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B50ECBA4-6CAD-4712-A9B1-9ECF56C0991A}"/>
                </a:ext>
              </a:extLst>
            </p:cNvPr>
            <p:cNvSpPr txBox="1"/>
            <p:nvPr/>
          </p:nvSpPr>
          <p:spPr>
            <a:xfrm>
              <a:off x="5173020" y="4828475"/>
              <a:ext cx="1077539" cy="33701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Azure storage</a:t>
              </a:r>
            </a:p>
          </p:txBody>
        </p:sp>
      </p:grpSp>
      <p:grpSp>
        <p:nvGrpSpPr>
          <p:cNvPr id="110" name="Group 109">
            <a:extLst>
              <a:ext uri="{FF2B5EF4-FFF2-40B4-BE49-F238E27FC236}">
                <a16:creationId xmlns:a16="http://schemas.microsoft.com/office/drawing/2014/main" id="{91BCFF95-6F9A-4319-B116-D2054356CAC6}"/>
              </a:ext>
              <a:ext uri="{C183D7F6-B498-43B3-948B-1728B52AA6E4}">
                <adec:decorative xmlns:adec="http://schemas.microsoft.com/office/drawing/2017/decorative" val="1"/>
              </a:ext>
            </a:extLst>
          </p:cNvPr>
          <p:cNvGrpSpPr/>
          <p:nvPr/>
        </p:nvGrpSpPr>
        <p:grpSpPr>
          <a:xfrm>
            <a:off x="583628" y="3522679"/>
            <a:ext cx="1005840" cy="1005840"/>
            <a:chOff x="748440" y="4715331"/>
            <a:chExt cx="1005840" cy="1005840"/>
          </a:xfrm>
        </p:grpSpPr>
        <p:sp>
          <p:nvSpPr>
            <p:cNvPr id="111" name="Rectangle: Rounded Corners 110">
              <a:extLst>
                <a:ext uri="{FF2B5EF4-FFF2-40B4-BE49-F238E27FC236}">
                  <a16:creationId xmlns:a16="http://schemas.microsoft.com/office/drawing/2014/main" id="{9D7F8758-265B-430A-B542-660F7B7D14FF}"/>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112" name="Group 111">
              <a:extLst>
                <a:ext uri="{FF2B5EF4-FFF2-40B4-BE49-F238E27FC236}">
                  <a16:creationId xmlns:a16="http://schemas.microsoft.com/office/drawing/2014/main" id="{282BE85E-AA87-43AF-A181-07497BE17A5F}"/>
                </a:ext>
              </a:extLst>
            </p:cNvPr>
            <p:cNvGrpSpPr/>
            <p:nvPr/>
          </p:nvGrpSpPr>
          <p:grpSpPr>
            <a:xfrm>
              <a:off x="910573" y="4997101"/>
              <a:ext cx="681574" cy="410456"/>
              <a:chOff x="2201868" y="5451471"/>
              <a:chExt cx="549073" cy="325437"/>
            </a:xfrm>
          </p:grpSpPr>
          <p:grpSp>
            <p:nvGrpSpPr>
              <p:cNvPr id="113" name="Group 11">
                <a:extLst>
                  <a:ext uri="{FF2B5EF4-FFF2-40B4-BE49-F238E27FC236}">
                    <a16:creationId xmlns:a16="http://schemas.microsoft.com/office/drawing/2014/main" id="{640FB6C3-2F3E-47B1-B977-B7A78F287F2E}"/>
                  </a:ext>
                </a:extLst>
              </p:cNvPr>
              <p:cNvGrpSpPr>
                <a:grpSpLocks noChangeAspect="1"/>
              </p:cNvGrpSpPr>
              <p:nvPr/>
            </p:nvGrpSpPr>
            <p:grpSpPr bwMode="auto">
              <a:xfrm>
                <a:off x="2201868" y="5451471"/>
                <a:ext cx="401638" cy="325437"/>
                <a:chOff x="1387" y="3434"/>
                <a:chExt cx="253" cy="205"/>
              </a:xfrm>
              <a:solidFill>
                <a:schemeClr val="tx1"/>
              </a:solidFill>
            </p:grpSpPr>
            <p:sp>
              <p:nvSpPr>
                <p:cNvPr id="115" name="Freeform 12">
                  <a:extLst>
                    <a:ext uri="{FF2B5EF4-FFF2-40B4-BE49-F238E27FC236}">
                      <a16:creationId xmlns:a16="http://schemas.microsoft.com/office/drawing/2014/main" id="{41381482-7CC0-415C-80E2-9CDDCBC850B8}"/>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3">
                  <a:extLst>
                    <a:ext uri="{FF2B5EF4-FFF2-40B4-BE49-F238E27FC236}">
                      <a16:creationId xmlns:a16="http://schemas.microsoft.com/office/drawing/2014/main" id="{53681F84-778C-49F5-A47F-BAB05D7F64A4}"/>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4">
                  <a:extLst>
                    <a:ext uri="{FF2B5EF4-FFF2-40B4-BE49-F238E27FC236}">
                      <a16:creationId xmlns:a16="http://schemas.microsoft.com/office/drawing/2014/main" id="{C8BC3D54-C79F-4AF1-89FE-421A1FC0F7EA}"/>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5">
                  <a:extLst>
                    <a:ext uri="{FF2B5EF4-FFF2-40B4-BE49-F238E27FC236}">
                      <a16:creationId xmlns:a16="http://schemas.microsoft.com/office/drawing/2014/main" id="{13289B88-CD4D-437A-8C57-A1370928D05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4" name="Freeform 21">
                <a:extLst>
                  <a:ext uri="{FF2B5EF4-FFF2-40B4-BE49-F238E27FC236}">
                    <a16:creationId xmlns:a16="http://schemas.microsoft.com/office/drawing/2014/main" id="{F70754C4-F2E7-4A4F-801D-4273EC4FBC6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9" name="TextBox 118">
            <a:extLst>
              <a:ext uri="{FF2B5EF4-FFF2-40B4-BE49-F238E27FC236}">
                <a16:creationId xmlns:a16="http://schemas.microsoft.com/office/drawing/2014/main" id="{C959BC84-C220-4F2F-8E74-EA7A43138A4F}"/>
              </a:ext>
              <a:ext uri="{C183D7F6-B498-43B3-948B-1728B52AA6E4}">
                <adec:decorative xmlns:adec="http://schemas.microsoft.com/office/drawing/2017/decorative" val="1"/>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grpSp>
        <p:nvGrpSpPr>
          <p:cNvPr id="65" name="Group 64">
            <a:extLst>
              <a:ext uri="{FF2B5EF4-FFF2-40B4-BE49-F238E27FC236}">
                <a16:creationId xmlns:a16="http://schemas.microsoft.com/office/drawing/2014/main" id="{DFBB2502-33BB-40A9-8699-44852BB07BFA}"/>
              </a:ext>
              <a:ext uri="{C183D7F6-B498-43B3-948B-1728B52AA6E4}">
                <adec:decorative xmlns:adec="http://schemas.microsoft.com/office/drawing/2017/decorative" val="1"/>
              </a:ext>
            </a:extLst>
          </p:cNvPr>
          <p:cNvGrpSpPr/>
          <p:nvPr/>
        </p:nvGrpSpPr>
        <p:grpSpPr>
          <a:xfrm>
            <a:off x="8740507" y="3668656"/>
            <a:ext cx="2836288" cy="701731"/>
            <a:chOff x="3984047" y="4049341"/>
            <a:chExt cx="2836288" cy="701731"/>
          </a:xfrm>
        </p:grpSpPr>
        <p:sp>
          <p:nvSpPr>
            <p:cNvPr id="66" name="Title 1">
              <a:extLst>
                <a:ext uri="{FF2B5EF4-FFF2-40B4-BE49-F238E27FC236}">
                  <a16:creationId xmlns:a16="http://schemas.microsoft.com/office/drawing/2014/main" id="{4C147D70-E582-4C6F-89B4-CD020BAD918F}"/>
                </a:ext>
              </a:extLst>
            </p:cNvPr>
            <p:cNvSpPr txBox="1">
              <a:spLocks/>
            </p:cNvSpPr>
            <p:nvPr/>
          </p:nvSpPr>
          <p:spPr>
            <a:xfrm>
              <a:off x="3984047" y="4049341"/>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Developer Associate</a:t>
              </a:r>
            </a:p>
          </p:txBody>
        </p:sp>
        <p:grpSp>
          <p:nvGrpSpPr>
            <p:cNvPr id="67" name="Group 66">
              <a:extLst>
                <a:ext uri="{FF2B5EF4-FFF2-40B4-BE49-F238E27FC236}">
                  <a16:creationId xmlns:a16="http://schemas.microsoft.com/office/drawing/2014/main" id="{D7FA563F-8CEF-4DAC-A1B9-31FD6052BF1C}"/>
                </a:ext>
              </a:extLst>
            </p:cNvPr>
            <p:cNvGrpSpPr/>
            <p:nvPr/>
          </p:nvGrpSpPr>
          <p:grpSpPr>
            <a:xfrm>
              <a:off x="4104122" y="4331610"/>
              <a:ext cx="333424" cy="137193"/>
              <a:chOff x="2474176" y="5456022"/>
              <a:chExt cx="288898" cy="118872"/>
            </a:xfrm>
          </p:grpSpPr>
          <p:sp>
            <p:nvSpPr>
              <p:cNvPr id="68" name="Star: 5 Points 67">
                <a:extLst>
                  <a:ext uri="{FF2B5EF4-FFF2-40B4-BE49-F238E27FC236}">
                    <a16:creationId xmlns:a16="http://schemas.microsoft.com/office/drawing/2014/main" id="{29BB34D6-308A-4C06-A31E-E8EE779DA4B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90" name="Star: 5 Points 89">
                <a:extLst>
                  <a:ext uri="{FF2B5EF4-FFF2-40B4-BE49-F238E27FC236}">
                    <a16:creationId xmlns:a16="http://schemas.microsoft.com/office/drawing/2014/main" id="{29F6912B-9057-484E-AE36-CA98240148DF}"/>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91" name="TextBox 90">
            <a:extLst>
              <a:ext uri="{FF2B5EF4-FFF2-40B4-BE49-F238E27FC236}">
                <a16:creationId xmlns:a16="http://schemas.microsoft.com/office/drawing/2014/main" id="{5DCF84C6-3A27-4EED-8A9B-C69AC7C28915}"/>
              </a:ext>
              <a:ext uri="{C183D7F6-B498-43B3-948B-1728B52AA6E4}">
                <adec:decorative xmlns:adec="http://schemas.microsoft.com/office/drawing/2017/decorative" val="1"/>
              </a:ext>
            </a:extLst>
          </p:cNvPr>
          <p:cNvSpPr txBox="1"/>
          <p:nvPr/>
        </p:nvSpPr>
        <p:spPr>
          <a:xfrm>
            <a:off x="653389" y="4519112"/>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64" name="Group 63">
            <a:extLst>
              <a:ext uri="{FF2B5EF4-FFF2-40B4-BE49-F238E27FC236}">
                <a16:creationId xmlns:a16="http://schemas.microsoft.com/office/drawing/2014/main" id="{2E730E0B-416E-48AB-9D03-3C03320FA18A}"/>
              </a:ext>
            </a:extLst>
          </p:cNvPr>
          <p:cNvGrpSpPr/>
          <p:nvPr/>
        </p:nvGrpSpPr>
        <p:grpSpPr>
          <a:xfrm>
            <a:off x="1862154" y="1265327"/>
            <a:ext cx="9696366" cy="409448"/>
            <a:chOff x="1795346" y="1520932"/>
            <a:chExt cx="9696366" cy="409448"/>
          </a:xfrm>
        </p:grpSpPr>
        <p:sp>
          <p:nvSpPr>
            <p:cNvPr id="92" name="Rectangle 91">
              <a:extLst>
                <a:ext uri="{FF2B5EF4-FFF2-40B4-BE49-F238E27FC236}">
                  <a16:creationId xmlns:a16="http://schemas.microsoft.com/office/drawing/2014/main" id="{3C213651-9C31-4D84-90F4-68798A055604}"/>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3" name="Rectangle 92">
              <a:extLst>
                <a:ext uri="{FF2B5EF4-FFF2-40B4-BE49-F238E27FC236}">
                  <a16:creationId xmlns:a16="http://schemas.microsoft.com/office/drawing/2014/main" id="{110A3B64-A601-44BF-9797-1D24C5C87A43}"/>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FC423ABC-A798-43A5-AA57-015998C1A14D}"/>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5" name="Title 1">
              <a:extLst>
                <a:ext uri="{FF2B5EF4-FFF2-40B4-BE49-F238E27FC236}">
                  <a16:creationId xmlns:a16="http://schemas.microsoft.com/office/drawing/2014/main" id="{D05E723F-7F8E-426F-B241-603EF73C9141}"/>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96" name="Title 1">
              <a:extLst>
                <a:ext uri="{FF2B5EF4-FFF2-40B4-BE49-F238E27FC236}">
                  <a16:creationId xmlns:a16="http://schemas.microsoft.com/office/drawing/2014/main" id="{6167F619-EEB9-432F-891B-372ED35D8663}"/>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97" name="Title 1">
              <a:extLst>
                <a:ext uri="{FF2B5EF4-FFF2-40B4-BE49-F238E27FC236}">
                  <a16:creationId xmlns:a16="http://schemas.microsoft.com/office/drawing/2014/main" id="{ADD7C2FB-0A50-4946-B382-5CA19641FF0B}"/>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9185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4" fill="hold" nodeType="withEffect">
                                  <p:stCondLst>
                                    <p:cond delay="100"/>
                                  </p:stCondLst>
                                  <p:childTnLst>
                                    <p:set>
                                      <p:cBhvr>
                                        <p:cTn id="9" dur="1" fill="hold">
                                          <p:stCondLst>
                                            <p:cond delay="0"/>
                                          </p:stCondLst>
                                        </p:cTn>
                                        <p:tgtEl>
                                          <p:spTgt spid="72"/>
                                        </p:tgtEl>
                                        <p:attrNameLst>
                                          <p:attrName>style.visibility</p:attrName>
                                        </p:attrNameLst>
                                      </p:cBhvr>
                                      <p:to>
                                        <p:strVal val="visible"/>
                                      </p:to>
                                    </p:set>
                                    <p:animEffect transition="in" filter="wipe(down)">
                                      <p:cBhvr>
                                        <p:cTn id="10" dur="500"/>
                                        <p:tgtEl>
                                          <p:spTgt spid="72"/>
                                        </p:tgtEl>
                                      </p:cBhvr>
                                    </p:animEffect>
                                  </p:childTnLst>
                                </p:cTn>
                              </p:par>
                              <p:par>
                                <p:cTn id="11" presetID="22" presetClass="entr" presetSubtype="1" fill="hold" nodeType="withEffect">
                                  <p:stCondLst>
                                    <p:cond delay="100"/>
                                  </p:stCondLst>
                                  <p:childTnLst>
                                    <p:set>
                                      <p:cBhvr>
                                        <p:cTn id="12" dur="1" fill="hold">
                                          <p:stCondLst>
                                            <p:cond delay="0"/>
                                          </p:stCondLst>
                                        </p:cTn>
                                        <p:tgtEl>
                                          <p:spTgt spid="69"/>
                                        </p:tgtEl>
                                        <p:attrNameLst>
                                          <p:attrName>style.visibility</p:attrName>
                                        </p:attrNameLst>
                                      </p:cBhvr>
                                      <p:to>
                                        <p:strVal val="visible"/>
                                      </p:to>
                                    </p:set>
                                    <p:animEffect transition="in" filter="wipe(up)">
                                      <p:cBhvr>
                                        <p:cTn id="13" dur="500"/>
                                        <p:tgtEl>
                                          <p:spTgt spid="69"/>
                                        </p:tgtEl>
                                      </p:cBhvr>
                                    </p:animEffect>
                                  </p:childTnLst>
                                </p:cTn>
                              </p:par>
                              <p:par>
                                <p:cTn id="14" presetID="22" presetClass="entr" presetSubtype="4" fill="hold" nodeType="withEffect">
                                  <p:stCondLst>
                                    <p:cond delay="200"/>
                                  </p:stCondLst>
                                  <p:childTnLst>
                                    <p:set>
                                      <p:cBhvr>
                                        <p:cTn id="15" dur="1" fill="hold">
                                          <p:stCondLst>
                                            <p:cond delay="0"/>
                                          </p:stCondLst>
                                        </p:cTn>
                                        <p:tgtEl>
                                          <p:spTgt spid="76"/>
                                        </p:tgtEl>
                                        <p:attrNameLst>
                                          <p:attrName>style.visibility</p:attrName>
                                        </p:attrNameLst>
                                      </p:cBhvr>
                                      <p:to>
                                        <p:strVal val="visible"/>
                                      </p:to>
                                    </p:set>
                                    <p:animEffect transition="in" filter="wipe(down)">
                                      <p:cBhvr>
                                        <p:cTn id="16" dur="500"/>
                                        <p:tgtEl>
                                          <p:spTgt spid="76"/>
                                        </p:tgtEl>
                                      </p:cBhvr>
                                    </p:animEffect>
                                  </p:childTnLst>
                                </p:cTn>
                              </p:par>
                              <p:par>
                                <p:cTn id="17" presetID="22" presetClass="entr" presetSubtype="1" fill="hold" nodeType="withEffect">
                                  <p:stCondLst>
                                    <p:cond delay="20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par>
                                <p:cTn id="20" presetID="22" presetClass="entr" presetSubtype="4" fill="hold" nodeType="withEffect">
                                  <p:stCondLst>
                                    <p:cond delay="300"/>
                                  </p:stCondLst>
                                  <p:childTnLst>
                                    <p:set>
                                      <p:cBhvr>
                                        <p:cTn id="21" dur="1" fill="hold">
                                          <p:stCondLst>
                                            <p:cond delay="0"/>
                                          </p:stCondLst>
                                        </p:cTn>
                                        <p:tgtEl>
                                          <p:spTgt spid="80"/>
                                        </p:tgtEl>
                                        <p:attrNameLst>
                                          <p:attrName>style.visibility</p:attrName>
                                        </p:attrNameLst>
                                      </p:cBhvr>
                                      <p:to>
                                        <p:strVal val="visible"/>
                                      </p:to>
                                    </p:set>
                                    <p:animEffect transition="in" filter="wipe(down)">
                                      <p:cBhvr>
                                        <p:cTn id="22" dur="500"/>
                                        <p:tgtEl>
                                          <p:spTgt spid="80"/>
                                        </p:tgtEl>
                                      </p:cBhvr>
                                    </p:animEffect>
                                  </p:childTnLst>
                                </p:cTn>
                              </p:par>
                              <p:par>
                                <p:cTn id="23" presetID="22" presetClass="entr" presetSubtype="1" fill="hold" nodeType="withEffect">
                                  <p:stCondLst>
                                    <p:cond delay="30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22" presetClass="entr" presetSubtype="4" fill="hold" nodeType="withEffect">
                                  <p:stCondLst>
                                    <p:cond delay="400"/>
                                  </p:stCondLst>
                                  <p:childTnLst>
                                    <p:set>
                                      <p:cBhvr>
                                        <p:cTn id="30" dur="1" fill="hold">
                                          <p:stCondLst>
                                            <p:cond delay="0"/>
                                          </p:stCondLst>
                                        </p:cTn>
                                        <p:tgtEl>
                                          <p:spTgt spid="84"/>
                                        </p:tgtEl>
                                        <p:attrNameLst>
                                          <p:attrName>style.visibility</p:attrName>
                                        </p:attrNameLst>
                                      </p:cBhvr>
                                      <p:to>
                                        <p:strVal val="visible"/>
                                      </p:to>
                                    </p:set>
                                    <p:animEffect transition="in" filter="wipe(down)">
                                      <p:cBhvr>
                                        <p:cTn id="31" dur="500"/>
                                        <p:tgtEl>
                                          <p:spTgt spid="84"/>
                                        </p:tgtEl>
                                      </p:cBhvr>
                                    </p:animEffect>
                                  </p:childTnLst>
                                </p:cTn>
                              </p:par>
                              <p:par>
                                <p:cTn id="32" presetID="22" presetClass="entr" presetSubtype="4" fill="hold" nodeType="withEffect">
                                  <p:stCondLst>
                                    <p:cond delay="40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10" presetClass="entr" presetSubtype="0" fill="hold" nodeType="withEffect">
                                  <p:stCondLst>
                                    <p:cond delay="5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EE9F-698E-4F2D-B877-2AC827BC4F35}"/>
              </a:ext>
            </a:extLst>
          </p:cNvPr>
          <p:cNvSpPr>
            <a:spLocks noGrp="1"/>
          </p:cNvSpPr>
          <p:nvPr>
            <p:ph type="title"/>
          </p:nvPr>
        </p:nvSpPr>
        <p:spPr>
          <a:xfrm>
            <a:off x="408079" y="419147"/>
            <a:ext cx="10819784" cy="1143000"/>
          </a:xfrm>
        </p:spPr>
        <p:txBody>
          <a:bodyPr/>
          <a:lstStyle/>
          <a:p>
            <a:r>
              <a:rPr lang="en-US" dirty="0">
                <a:solidFill>
                  <a:srgbClr val="505050"/>
                </a:solidFill>
              </a:rPr>
              <a:t>Course details for Azure Developer Associate</a:t>
            </a:r>
          </a:p>
        </p:txBody>
      </p:sp>
      <p:sp>
        <p:nvSpPr>
          <p:cNvPr id="9" name="Rectangle 1">
            <a:extLst>
              <a:ext uri="{FF2B5EF4-FFF2-40B4-BE49-F238E27FC236}">
                <a16:creationId xmlns:a16="http://schemas.microsoft.com/office/drawing/2014/main" id="{9B649958-DF7A-43A8-A0E8-A455326F96A9}"/>
              </a:ext>
            </a:extLst>
          </p:cNvPr>
          <p:cNvSpPr>
            <a:spLocks noChangeArrowheads="1"/>
          </p:cNvSpPr>
          <p:nvPr/>
        </p:nvSpPr>
        <p:spPr bwMode="auto">
          <a:xfrm>
            <a:off x="418589" y="10408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eaLnBrk="0" fontAlgn="base" hangingPunct="0">
              <a:spcBef>
                <a:spcPct val="0"/>
              </a:spcBef>
              <a:spcAft>
                <a:spcPct val="0"/>
              </a:spcAft>
              <a:defRPr/>
            </a:pPr>
            <a:r>
              <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rPr>
              <a:t>6 </a:t>
            </a:r>
            <a:r>
              <a:rPr lang="en-US" altLang="en-US" dirty="0">
                <a:gradFill>
                  <a:gsLst>
                    <a:gs pos="1250">
                      <a:schemeClr val="tx1"/>
                    </a:gs>
                    <a:gs pos="100000">
                      <a:schemeClr val="tx1"/>
                    </a:gs>
                  </a:gsLst>
                  <a:lin ang="5400000" scaled="0"/>
                </a:gradFill>
                <a:ea typeface="Calibri" panose="020F0502020204030204" pitchFamily="34" charset="0"/>
                <a:cs typeface="Segoe UI" panose="020B0502040204020203" pitchFamily="34" charset="0"/>
              </a:rPr>
              <a:t>Instructor-led training </a:t>
            </a:r>
            <a:r>
              <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rPr>
              <a:t>courses </a:t>
            </a:r>
            <a:endPar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cs typeface="Segoe UI" panose="020B0502040204020203" pitchFamily="34" charset="0"/>
            </a:endParaRPr>
          </a:p>
        </p:txBody>
      </p:sp>
      <p:graphicFrame>
        <p:nvGraphicFramePr>
          <p:cNvPr id="10" name="Table 9">
            <a:extLst>
              <a:ext uri="{FF2B5EF4-FFF2-40B4-BE49-F238E27FC236}">
                <a16:creationId xmlns:a16="http://schemas.microsoft.com/office/drawing/2014/main" id="{8B091D23-09CA-4CD9-A289-7A65BE27704F}"/>
              </a:ext>
            </a:extLst>
          </p:cNvPr>
          <p:cNvGraphicFramePr>
            <a:graphicFrameLocks noGrp="1"/>
          </p:cNvGraphicFramePr>
          <p:nvPr>
            <p:extLst>
              <p:ext uri="{D42A27DB-BD31-4B8C-83A1-F6EECF244321}">
                <p14:modId xmlns:p14="http://schemas.microsoft.com/office/powerpoint/2010/main" val="3714305741"/>
              </p:ext>
            </p:extLst>
          </p:nvPr>
        </p:nvGraphicFramePr>
        <p:xfrm>
          <a:off x="416264" y="1756920"/>
          <a:ext cx="11283596" cy="2336666"/>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5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14691">
                <a:tc rowSpan="6">
                  <a:txBody>
                    <a:bodyPr/>
                    <a:lstStyle/>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Developing Solutions </a:t>
                      </a:r>
                      <a:b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b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for Microsoft Azure</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AZ-203</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Develop Azure Infrastructure as a Service compute solutions</a:t>
                      </a:r>
                    </a:p>
                  </a:txBody>
                  <a:tcPr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AZ-203T01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Develop Azure Platform as a Service compute solutions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AZ-203T02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Develop for Azure Storage</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AZ-203T03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927022"/>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 Azure Security </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AZ-203T04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158056951"/>
                  </a:ext>
                </a:extLst>
              </a:tr>
              <a:tr h="306859">
                <a:tc vMerge="1">
                  <a:txBody>
                    <a:bodyPr/>
                    <a:lstStyle/>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Monitor, troubleshoot and optimize Azure solutions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AZ-203T05</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291900"/>
                  </a:ext>
                </a:extLst>
              </a:tr>
              <a:tr h="306859">
                <a:tc vMerge="1">
                  <a:txBody>
                    <a:bodyPr/>
                    <a:lstStyle/>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Connect to and consume Azure services and third-party services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AZ-203T06</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866531122"/>
                  </a:ext>
                </a:extLst>
              </a:tr>
            </a:tbl>
          </a:graphicData>
        </a:graphic>
      </p:graphicFrame>
      <p:sp>
        <p:nvSpPr>
          <p:cNvPr id="8" name="TextBox 7">
            <a:extLst>
              <a:ext uri="{FF2B5EF4-FFF2-40B4-BE49-F238E27FC236}">
                <a16:creationId xmlns:a16="http://schemas.microsoft.com/office/drawing/2014/main" id="{2D5710DD-B4F3-4FF2-826C-50988F0D3E92}"/>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sp>
        <p:nvSpPr>
          <p:cNvPr id="17" name="Rectangle 16">
            <a:extLst>
              <a:ext uri="{FF2B5EF4-FFF2-40B4-BE49-F238E27FC236}">
                <a16:creationId xmlns:a16="http://schemas.microsoft.com/office/drawing/2014/main" id="{CAFD3521-6F53-41E5-94D6-F38281E0D735}"/>
              </a:ext>
            </a:extLst>
          </p:cNvPr>
          <p:cNvSpPr/>
          <p:nvPr/>
        </p:nvSpPr>
        <p:spPr>
          <a:xfrm>
            <a:off x="5676258" y="7851569"/>
            <a:ext cx="6096000" cy="2476575"/>
          </a:xfrm>
          <a:prstGeom prst="rect">
            <a:avLst/>
          </a:prstGeom>
          <a:ln>
            <a:solidFill>
              <a:schemeClr val="accent1"/>
            </a:solidFill>
          </a:ln>
        </p:spPr>
        <p:txBody>
          <a:bodyPr>
            <a:spAutoFit/>
          </a:bodyPr>
          <a:lstStyle/>
          <a:p>
            <a:pPr marL="914400" marR="0" fontAlgn="base">
              <a:lnSpc>
                <a:spcPts val="1670"/>
              </a:lnSpc>
              <a:spcBef>
                <a:spcPts val="0"/>
              </a:spcBef>
              <a:spcAft>
                <a:spcPts val="0"/>
              </a:spcAft>
            </a:pPr>
            <a:r>
              <a:rPr lang="en-US" sz="1200" u="sng" dirty="0">
                <a:solidFill>
                  <a:srgbClr val="0978D1"/>
                </a:solidFill>
                <a:latin typeface="&amp;quot"/>
                <a:ea typeface="Calibri" panose="020F0502020204030204" pitchFamily="34" charset="0"/>
                <a:hlinkClick r:id="rId9"/>
              </a:rPr>
              <a:t>AZ-203</a:t>
            </a:r>
            <a:r>
              <a:rPr lang="en-US" sz="1200" dirty="0">
                <a:solidFill>
                  <a:srgbClr val="000000"/>
                </a:solidFill>
                <a:latin typeface="&amp;quot"/>
                <a:ea typeface="Calibri" panose="020F0502020204030204" pitchFamily="34" charset="0"/>
              </a:rPr>
              <a:t>, the new consolidated exam, pulls approximately 70% of its objectives from AZ-200 and 30% from AZ-201. Because the new exam is simply a refinement of the two original developer exams, it will not go through beta when it launches, and anyone who takes it will be scored immediately.</a:t>
            </a:r>
            <a:r>
              <a:rPr lang="en-US" sz="1200" b="1" dirty="0">
                <a:solidFill>
                  <a:srgbClr val="000000"/>
                </a:solidFill>
                <a:latin typeface="&amp;quot"/>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pPr marL="914400" marR="0" fontAlgn="base">
              <a:lnSpc>
                <a:spcPts val="1670"/>
              </a:lnSpc>
              <a:spcBef>
                <a:spcPts val="0"/>
              </a:spcBef>
              <a:spcAft>
                <a:spcPts val="0"/>
              </a:spcAft>
            </a:pPr>
            <a:r>
              <a:rPr lang="en-US" sz="1200" b="1" dirty="0">
                <a:solidFill>
                  <a:srgbClr val="000000"/>
                </a:solidFill>
                <a:latin typeface="&amp;quot"/>
                <a:ea typeface="Calibri" panose="020F0502020204030204" pitchFamily="34" charset="0"/>
              </a:rPr>
              <a:t>What was removed?</a:t>
            </a:r>
            <a:endParaRPr lang="en-US" sz="1200" dirty="0">
              <a:latin typeface="Calibri" panose="020F0502020204030204" pitchFamily="34" charset="0"/>
              <a:ea typeface="Calibri" panose="020F0502020204030204" pitchFamily="34" charset="0"/>
            </a:endParaRPr>
          </a:p>
          <a:p>
            <a:pPr marL="342900" marR="0" lvl="0" indent="-342900" fontAlgn="base">
              <a:lnSpc>
                <a:spcPts val="167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latin typeface="&amp;quot"/>
                <a:ea typeface="Calibri" panose="020F0502020204030204" pitchFamily="34" charset="0"/>
              </a:rPr>
              <a:t>Select the appropriate cloud technology solution (AZ-200 FG 1)</a:t>
            </a:r>
            <a:endParaRPr lang="en-US" sz="1200" dirty="0">
              <a:latin typeface="Calibri" panose="020F0502020204030204" pitchFamily="34" charset="0"/>
              <a:ea typeface="Calibri" panose="020F0502020204030204" pitchFamily="34" charset="0"/>
            </a:endParaRPr>
          </a:p>
          <a:p>
            <a:pPr marL="342900" marR="0" lvl="0" indent="-342900" fontAlgn="base">
              <a:lnSpc>
                <a:spcPts val="167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latin typeface="&amp;quot"/>
                <a:ea typeface="Calibri" panose="020F0502020204030204" pitchFamily="34" charset="0"/>
              </a:rPr>
              <a:t>Design and develop applications that use media services (AZ-200 objective 3.8)</a:t>
            </a:r>
            <a:endParaRPr lang="en-US" sz="1200" dirty="0">
              <a:latin typeface="Calibri" panose="020F0502020204030204" pitchFamily="34" charset="0"/>
              <a:ea typeface="Calibri" panose="020F0502020204030204" pitchFamily="34" charset="0"/>
            </a:endParaRPr>
          </a:p>
          <a:p>
            <a:pPr marL="342900" marR="0" lvl="0" indent="-342900" fontAlgn="base">
              <a:lnSpc>
                <a:spcPts val="167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latin typeface="&amp;quot"/>
                <a:ea typeface="Calibri" panose="020F0502020204030204" pitchFamily="34" charset="0"/>
              </a:rPr>
              <a:t>Develop for asynchronous processing (AZ-201 objective 1.1)</a:t>
            </a:r>
            <a:endParaRPr lang="en-US" sz="1200" dirty="0">
              <a:latin typeface="Calibri" panose="020F0502020204030204" pitchFamily="34" charset="0"/>
              <a:ea typeface="Calibri" panose="020F0502020204030204" pitchFamily="34" charset="0"/>
            </a:endParaRPr>
          </a:p>
          <a:p>
            <a:pPr marL="342900" marR="0" lvl="0" indent="-342900" fontAlgn="base">
              <a:lnSpc>
                <a:spcPts val="167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latin typeface="&amp;quot"/>
                <a:ea typeface="Calibri" panose="020F0502020204030204" pitchFamily="34" charset="0"/>
              </a:rPr>
              <a:t>Develop long-running tasks (AZ-201 objective 1.3)</a:t>
            </a:r>
            <a:endParaRPr lang="en-US" sz="1200" dirty="0">
              <a:latin typeface="Calibri" panose="020F0502020204030204" pitchFamily="34" charset="0"/>
              <a:ea typeface="Calibri" panose="020F0502020204030204" pitchFamily="34" charset="0"/>
            </a:endParaRPr>
          </a:p>
          <a:p>
            <a:pPr marL="342900" marR="0" lvl="0" indent="-342900" fontAlgn="base">
              <a:lnSpc>
                <a:spcPts val="167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latin typeface="&amp;quot"/>
                <a:ea typeface="Calibri" panose="020F0502020204030204" pitchFamily="34" charset="0"/>
              </a:rPr>
              <a:t>Implement distributed transactions (AZ-201 objective 1.4)</a:t>
            </a:r>
            <a:endParaRPr lang="en-US" sz="1200" dirty="0">
              <a:latin typeface="Calibri" panose="020F0502020204030204" pitchFamily="34" charset="0"/>
              <a:ea typeface="Calibri" panose="020F0502020204030204" pitchFamily="34" charset="0"/>
            </a:endParaRPr>
          </a:p>
          <a:p>
            <a:pPr marL="342900" marR="0" lvl="0" indent="-342900" fontAlgn="base">
              <a:lnSpc>
                <a:spcPts val="1670"/>
              </a:lnSpc>
              <a:spcBef>
                <a:spcPts val="0"/>
              </a:spcBef>
              <a:spcAft>
                <a:spcPts val="0"/>
              </a:spcAft>
              <a:buSzPts val="1000"/>
              <a:buFont typeface="Symbol" panose="05050102010706020507" pitchFamily="18" charset="2"/>
              <a:buChar char=""/>
              <a:tabLst>
                <a:tab pos="457200" algn="l"/>
              </a:tabLst>
            </a:pPr>
            <a:r>
              <a:rPr lang="en-US" sz="1200" dirty="0">
                <a:solidFill>
                  <a:srgbClr val="000000"/>
                </a:solidFill>
                <a:latin typeface="&amp;quot"/>
                <a:ea typeface="Calibri" panose="020F0502020204030204" pitchFamily="34" charset="0"/>
              </a:rPr>
              <a:t>Develop Azure Cognitive Services, Bot, and IoT solutions (AZ-201 FG 3)</a:t>
            </a:r>
            <a:r>
              <a:rPr lang="en-US" sz="1200" b="1" dirty="0">
                <a:solidFill>
                  <a:srgbClr val="000000"/>
                </a:solidFill>
                <a:latin typeface="&amp;quot"/>
                <a:ea typeface="Calibri" panose="020F0502020204030204" pitchFamily="34" charset="0"/>
              </a:rPr>
              <a:t> </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26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decel="100000" fill="hold" nodeType="withEffect">
                                  <p:stCondLst>
                                    <p:cond delay="0"/>
                                  </p:stCondLst>
                                  <p:childTnLst>
                                    <p:animMotion origin="layout" path="M 5E-6 -3.7037E-7 L -0.05091 -0.00069 " pathEditMode="relative" rAng="0" ptsTypes="AA">
                                      <p:cBhvr>
                                        <p:cTn id="9" dur="750" spd="-100000" fill="hold"/>
                                        <p:tgtEl>
                                          <p:spTgt spid="10"/>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B865A43D-9A67-4FFB-BF00-B163670FEA9E}"/>
              </a:ext>
              <a:ext uri="{C183D7F6-B498-43B3-948B-1728B52AA6E4}">
                <adec:decorative xmlns:adec="http://schemas.microsoft.com/office/drawing/2017/decorative" val="1"/>
              </a:ext>
            </a:extLst>
          </p:cNvPr>
          <p:cNvGrpSpPr/>
          <p:nvPr/>
        </p:nvGrpSpPr>
        <p:grpSpPr>
          <a:xfrm>
            <a:off x="8794706" y="3571931"/>
            <a:ext cx="2984496" cy="701731"/>
            <a:chOff x="8296358" y="3536153"/>
            <a:chExt cx="2984496" cy="701731"/>
          </a:xfrm>
        </p:grpSpPr>
        <p:sp>
          <p:nvSpPr>
            <p:cNvPr id="118" name="Title 1">
              <a:extLst>
                <a:ext uri="{FF2B5EF4-FFF2-40B4-BE49-F238E27FC236}">
                  <a16:creationId xmlns:a16="http://schemas.microsoft.com/office/drawing/2014/main" id="{AE437FFD-DFF3-45B1-91D9-51FD46162BD8}"/>
                </a:ext>
              </a:extLst>
            </p:cNvPr>
            <p:cNvSpPr txBox="1">
              <a:spLocks/>
            </p:cNvSpPr>
            <p:nvPr/>
          </p:nvSpPr>
          <p:spPr>
            <a:xfrm>
              <a:off x="8296358" y="3536153"/>
              <a:ext cx="2984496"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DevOps Engineer Expert</a:t>
              </a:r>
            </a:p>
          </p:txBody>
        </p:sp>
        <p:grpSp>
          <p:nvGrpSpPr>
            <p:cNvPr id="123" name="Group 122">
              <a:extLst>
                <a:ext uri="{FF2B5EF4-FFF2-40B4-BE49-F238E27FC236}">
                  <a16:creationId xmlns:a16="http://schemas.microsoft.com/office/drawing/2014/main" id="{B26E88D3-BBF3-436E-8385-FD032863A6E7}"/>
                </a:ext>
              </a:extLst>
            </p:cNvPr>
            <p:cNvGrpSpPr/>
            <p:nvPr/>
          </p:nvGrpSpPr>
          <p:grpSpPr>
            <a:xfrm>
              <a:off x="8411364" y="3734026"/>
              <a:ext cx="333421" cy="305985"/>
              <a:chOff x="2474176" y="5309768"/>
              <a:chExt cx="288898" cy="265126"/>
            </a:xfrm>
          </p:grpSpPr>
          <p:sp>
            <p:nvSpPr>
              <p:cNvPr id="124" name="Star: 5 Points 123">
                <a:extLst>
                  <a:ext uri="{FF2B5EF4-FFF2-40B4-BE49-F238E27FC236}">
                    <a16:creationId xmlns:a16="http://schemas.microsoft.com/office/drawing/2014/main" id="{61282DC2-1465-45C7-A8E8-EDCDB13A16B0}"/>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25" name="Star: 5 Points 124">
                <a:extLst>
                  <a:ext uri="{FF2B5EF4-FFF2-40B4-BE49-F238E27FC236}">
                    <a16:creationId xmlns:a16="http://schemas.microsoft.com/office/drawing/2014/main" id="{042A8D1C-7CD6-47A0-86F1-72958312D21A}"/>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26" name="Star: 5 Points 125">
                <a:extLst>
                  <a:ext uri="{FF2B5EF4-FFF2-40B4-BE49-F238E27FC236}">
                    <a16:creationId xmlns:a16="http://schemas.microsoft.com/office/drawing/2014/main" id="{6CDB4086-1AA5-48DF-B018-7F18712AD55A}"/>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83" name="Group 82">
            <a:extLst>
              <a:ext uri="{FF2B5EF4-FFF2-40B4-BE49-F238E27FC236}">
                <a16:creationId xmlns:a16="http://schemas.microsoft.com/office/drawing/2014/main" id="{18A0F964-FBA2-4E99-996E-02B3906B9DC1}"/>
              </a:ext>
              <a:ext uri="{C183D7F6-B498-43B3-948B-1728B52AA6E4}">
                <adec:decorative xmlns:adec="http://schemas.microsoft.com/office/drawing/2017/decorative" val="1"/>
              </a:ext>
            </a:extLst>
          </p:cNvPr>
          <p:cNvGrpSpPr/>
          <p:nvPr/>
        </p:nvGrpSpPr>
        <p:grpSpPr>
          <a:xfrm>
            <a:off x="1791528" y="3050082"/>
            <a:ext cx="2836288" cy="701731"/>
            <a:chOff x="3984047" y="3050082"/>
            <a:chExt cx="2836288" cy="701731"/>
          </a:xfrm>
        </p:grpSpPr>
        <p:sp>
          <p:nvSpPr>
            <p:cNvPr id="89" name="Title 1">
              <a:extLst>
                <a:ext uri="{FF2B5EF4-FFF2-40B4-BE49-F238E27FC236}">
                  <a16:creationId xmlns:a16="http://schemas.microsoft.com/office/drawing/2014/main" id="{7E0D9639-E665-4F1B-A66E-F12A7B11C064}"/>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Administrator Associate</a:t>
              </a:r>
            </a:p>
          </p:txBody>
        </p:sp>
        <p:grpSp>
          <p:nvGrpSpPr>
            <p:cNvPr id="91" name="Group 90">
              <a:extLst>
                <a:ext uri="{FF2B5EF4-FFF2-40B4-BE49-F238E27FC236}">
                  <a16:creationId xmlns:a16="http://schemas.microsoft.com/office/drawing/2014/main" id="{BC4873DA-FBF1-43F9-A4D3-57AD0DD55787}"/>
                </a:ext>
              </a:extLst>
            </p:cNvPr>
            <p:cNvGrpSpPr/>
            <p:nvPr/>
          </p:nvGrpSpPr>
          <p:grpSpPr>
            <a:xfrm>
              <a:off x="4106237" y="3332351"/>
              <a:ext cx="333424" cy="137193"/>
              <a:chOff x="2474176" y="5456022"/>
              <a:chExt cx="288898" cy="118872"/>
            </a:xfrm>
          </p:grpSpPr>
          <p:sp>
            <p:nvSpPr>
              <p:cNvPr id="92" name="Star: 5 Points 91">
                <a:extLst>
                  <a:ext uri="{FF2B5EF4-FFF2-40B4-BE49-F238E27FC236}">
                    <a16:creationId xmlns:a16="http://schemas.microsoft.com/office/drawing/2014/main" id="{BF9F9BDE-BADC-4810-98C7-DD33DE8224EB}"/>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95" name="Star: 5 Points 94">
                <a:extLst>
                  <a:ext uri="{FF2B5EF4-FFF2-40B4-BE49-F238E27FC236}">
                    <a16:creationId xmlns:a16="http://schemas.microsoft.com/office/drawing/2014/main" id="{7A5C3050-413B-4776-AB5A-22ECDE28BE6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2" name="Title 1">
            <a:extLst>
              <a:ext uri="{FF2B5EF4-FFF2-40B4-BE49-F238E27FC236}">
                <a16:creationId xmlns:a16="http://schemas.microsoft.com/office/drawing/2014/main" id="{B252F1FA-7D13-4730-8A7E-7C8A20511591}"/>
              </a:ext>
              <a:ext uri="{C183D7F6-B498-43B3-948B-1728B52AA6E4}">
                <adec:decorative xmlns:adec="http://schemas.microsoft.com/office/drawing/2017/decorative" val="1"/>
              </a:ext>
            </a:extLst>
          </p:cNvPr>
          <p:cNvSpPr>
            <a:spLocks noGrp="1"/>
          </p:cNvSpPr>
          <p:nvPr>
            <p:ph type="title"/>
          </p:nvPr>
        </p:nvSpPr>
        <p:spPr>
          <a:xfrm>
            <a:off x="408079" y="429659"/>
            <a:ext cx="10819784" cy="1143000"/>
          </a:xfrm>
        </p:spPr>
        <p:txBody>
          <a:bodyPr/>
          <a:lstStyle/>
          <a:p>
            <a:r>
              <a:rPr lang="en-US" spc="-80" dirty="0"/>
              <a:t>Learning path for </a:t>
            </a:r>
            <a:r>
              <a:rPr lang="en-US" dirty="0"/>
              <a:t>Azure DevOps Engineer Expert</a:t>
            </a:r>
          </a:p>
        </p:txBody>
      </p:sp>
      <p:grpSp>
        <p:nvGrpSpPr>
          <p:cNvPr id="5" name="Group 4">
            <a:extLst>
              <a:ext uri="{FF2B5EF4-FFF2-40B4-BE49-F238E27FC236}">
                <a16:creationId xmlns:a16="http://schemas.microsoft.com/office/drawing/2014/main" id="{B363EC45-E224-41F8-9443-5989B83EEE43}"/>
              </a:ext>
              <a:ext uri="{C183D7F6-B498-43B3-948B-1728B52AA6E4}">
                <adec:decorative xmlns:adec="http://schemas.microsoft.com/office/drawing/2017/decorative" val="1"/>
              </a:ext>
            </a:extLst>
          </p:cNvPr>
          <p:cNvGrpSpPr/>
          <p:nvPr/>
        </p:nvGrpSpPr>
        <p:grpSpPr>
          <a:xfrm>
            <a:off x="5009331" y="3402538"/>
            <a:ext cx="3034678" cy="1041763"/>
            <a:chOff x="3196333" y="3205051"/>
            <a:chExt cx="6288395" cy="1525203"/>
          </a:xfrm>
        </p:grpSpPr>
        <p:sp>
          <p:nvSpPr>
            <p:cNvPr id="7" name="Freeform: Shape 6">
              <a:extLst>
                <a:ext uri="{FF2B5EF4-FFF2-40B4-BE49-F238E27FC236}">
                  <a16:creationId xmlns:a16="http://schemas.microsoft.com/office/drawing/2014/main" id="{A2445F6E-1C8D-4A09-8DED-500512F6625E}"/>
                </a:ext>
              </a:extLst>
            </p:cNvPr>
            <p:cNvSpPr/>
            <p:nvPr/>
          </p:nvSpPr>
          <p:spPr bwMode="auto">
            <a:xfrm flipV="1">
              <a:off x="3196345" y="3945195"/>
              <a:ext cx="6288383" cy="78505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898548"/>
                <a:gd name="connsiteY0" fmla="*/ 1038444 h 1038444"/>
                <a:gd name="connsiteX1" fmla="*/ 1235531 w 11898548"/>
                <a:gd name="connsiteY1" fmla="*/ 5799 h 1038444"/>
                <a:gd name="connsiteX2" fmla="*/ 11898548 w 11898548"/>
                <a:gd name="connsiteY2" fmla="*/ 0 h 1038444"/>
                <a:gd name="connsiteX0" fmla="*/ 0 w 12663592"/>
                <a:gd name="connsiteY0" fmla="*/ 1038581 h 1038581"/>
                <a:gd name="connsiteX1" fmla="*/ 1235531 w 12663592"/>
                <a:gd name="connsiteY1" fmla="*/ 5936 h 1038581"/>
                <a:gd name="connsiteX2" fmla="*/ 11898548 w 12663592"/>
                <a:gd name="connsiteY2" fmla="*/ 137 h 1038581"/>
                <a:gd name="connsiteX3" fmla="*/ 11810539 w 12663592"/>
                <a:gd name="connsiteY3" fmla="*/ 1857 h 1038581"/>
                <a:gd name="connsiteX0" fmla="*/ 0 w 13269817"/>
                <a:gd name="connsiteY0" fmla="*/ 1038445 h 1038445"/>
                <a:gd name="connsiteX1" fmla="*/ 1235531 w 13269817"/>
                <a:gd name="connsiteY1" fmla="*/ 5800 h 1038445"/>
                <a:gd name="connsiteX2" fmla="*/ 11898548 w 13269817"/>
                <a:gd name="connsiteY2" fmla="*/ 1 h 1038445"/>
                <a:gd name="connsiteX3" fmla="*/ 13209965 w 13269817"/>
                <a:gd name="connsiteY3" fmla="*/ 1011644 h 1038445"/>
                <a:gd name="connsiteX0" fmla="*/ 0 w 13210600"/>
                <a:gd name="connsiteY0" fmla="*/ 1038443 h 1038443"/>
                <a:gd name="connsiteX1" fmla="*/ 1235531 w 13210600"/>
                <a:gd name="connsiteY1" fmla="*/ 5798 h 1038443"/>
                <a:gd name="connsiteX2" fmla="*/ 11898548 w 13210600"/>
                <a:gd name="connsiteY2" fmla="*/ -1 h 1038443"/>
                <a:gd name="connsiteX3" fmla="*/ 13209965 w 13210600"/>
                <a:gd name="connsiteY3" fmla="*/ 1011642 h 1038443"/>
              </a:gdLst>
              <a:ahLst/>
              <a:cxnLst>
                <a:cxn ang="0">
                  <a:pos x="connsiteX0" y="connsiteY0"/>
                </a:cxn>
                <a:cxn ang="0">
                  <a:pos x="connsiteX1" y="connsiteY1"/>
                </a:cxn>
                <a:cxn ang="0">
                  <a:pos x="connsiteX2" y="connsiteY2"/>
                </a:cxn>
                <a:cxn ang="0">
                  <a:pos x="connsiteX3" y="connsiteY3"/>
                </a:cxn>
              </a:cxnLst>
              <a:rect l="l" t="t" r="r" b="b"/>
              <a:pathLst>
                <a:path w="13210600" h="1038443">
                  <a:moveTo>
                    <a:pt x="0" y="1038443"/>
                  </a:moveTo>
                  <a:cubicBezTo>
                    <a:pt x="150086" y="951573"/>
                    <a:pt x="1051186" y="123511"/>
                    <a:pt x="1235531" y="5798"/>
                  </a:cubicBezTo>
                  <a:cubicBezTo>
                    <a:pt x="1292009" y="-4537"/>
                    <a:pt x="11812584" y="8565"/>
                    <a:pt x="11898548" y="-1"/>
                  </a:cubicBezTo>
                  <a:cubicBezTo>
                    <a:pt x="12852491" y="709493"/>
                    <a:pt x="13228300" y="1011284"/>
                    <a:pt x="13209965" y="1011642"/>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5A9FB1D-98BE-4AB3-BC65-6B24D8148A10}"/>
                </a:ext>
              </a:extLst>
            </p:cNvPr>
            <p:cNvSpPr/>
            <p:nvPr/>
          </p:nvSpPr>
          <p:spPr bwMode="auto">
            <a:xfrm>
              <a:off x="3196333" y="3205051"/>
              <a:ext cx="6273830" cy="767398"/>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666709"/>
                <a:gd name="connsiteY0" fmla="*/ 1035927 h 1035927"/>
                <a:gd name="connsiteX1" fmla="*/ 1235531 w 11666709"/>
                <a:gd name="connsiteY1" fmla="*/ 3282 h 1035927"/>
                <a:gd name="connsiteX2" fmla="*/ 11666709 w 11666709"/>
                <a:gd name="connsiteY2" fmla="*/ 17453 h 1035927"/>
                <a:gd name="connsiteX0" fmla="*/ 0 w 12413934"/>
                <a:gd name="connsiteY0" fmla="*/ 1035927 h 1035927"/>
                <a:gd name="connsiteX1" fmla="*/ 1235531 w 12413934"/>
                <a:gd name="connsiteY1" fmla="*/ 3282 h 1035927"/>
                <a:gd name="connsiteX2" fmla="*/ 11666709 w 12413934"/>
                <a:gd name="connsiteY2" fmla="*/ 17453 h 1035927"/>
                <a:gd name="connsiteX3" fmla="*/ 11576335 w 12413934"/>
                <a:gd name="connsiteY3" fmla="*/ 4663 h 1035927"/>
                <a:gd name="connsiteX0" fmla="*/ 0 w 13177808"/>
                <a:gd name="connsiteY0" fmla="*/ 1035927 h 1074073"/>
                <a:gd name="connsiteX1" fmla="*/ 1235531 w 13177808"/>
                <a:gd name="connsiteY1" fmla="*/ 3282 h 1074073"/>
                <a:gd name="connsiteX2" fmla="*/ 11666709 w 13177808"/>
                <a:gd name="connsiteY2" fmla="*/ 17453 h 1074073"/>
                <a:gd name="connsiteX3" fmla="*/ 13160090 w 13177808"/>
                <a:gd name="connsiteY3" fmla="*/ 1074069 h 1074073"/>
                <a:gd name="connsiteX0" fmla="*/ 0 w 13169562"/>
                <a:gd name="connsiteY0" fmla="*/ 1036692 h 1074838"/>
                <a:gd name="connsiteX1" fmla="*/ 1235531 w 13169562"/>
                <a:gd name="connsiteY1" fmla="*/ 4047 h 1074838"/>
                <a:gd name="connsiteX2" fmla="*/ 11583898 w 13169562"/>
                <a:gd name="connsiteY2" fmla="*/ 13333 h 1074838"/>
                <a:gd name="connsiteX3" fmla="*/ 13160090 w 13169562"/>
                <a:gd name="connsiteY3" fmla="*/ 1074834 h 1074838"/>
                <a:gd name="connsiteX0" fmla="*/ 0 w 13161224"/>
                <a:gd name="connsiteY0" fmla="*/ 1036692 h 1074869"/>
                <a:gd name="connsiteX1" fmla="*/ 1235531 w 13161224"/>
                <a:gd name="connsiteY1" fmla="*/ 4047 h 1074869"/>
                <a:gd name="connsiteX2" fmla="*/ 11583898 w 13161224"/>
                <a:gd name="connsiteY2" fmla="*/ 13333 h 1074869"/>
                <a:gd name="connsiteX3" fmla="*/ 13160090 w 13161224"/>
                <a:gd name="connsiteY3" fmla="*/ 1074834 h 1074869"/>
              </a:gdLst>
              <a:ahLst/>
              <a:cxnLst>
                <a:cxn ang="0">
                  <a:pos x="connsiteX0" y="connsiteY0"/>
                </a:cxn>
                <a:cxn ang="0">
                  <a:pos x="connsiteX1" y="connsiteY1"/>
                </a:cxn>
                <a:cxn ang="0">
                  <a:pos x="connsiteX2" y="connsiteY2"/>
                </a:cxn>
                <a:cxn ang="0">
                  <a:pos x="connsiteX3" y="connsiteY3"/>
                </a:cxn>
              </a:cxnLst>
              <a:rect l="l" t="t" r="r" b="b"/>
              <a:pathLst>
                <a:path w="13161224" h="1074869">
                  <a:moveTo>
                    <a:pt x="0" y="1036692"/>
                  </a:moveTo>
                  <a:cubicBezTo>
                    <a:pt x="150086" y="949822"/>
                    <a:pt x="1051186" y="121760"/>
                    <a:pt x="1235531" y="4047"/>
                  </a:cubicBezTo>
                  <a:cubicBezTo>
                    <a:pt x="1292009" y="-6288"/>
                    <a:pt x="11464164" y="5519"/>
                    <a:pt x="11583898" y="13333"/>
                  </a:cubicBezTo>
                  <a:cubicBezTo>
                    <a:pt x="12976124" y="931591"/>
                    <a:pt x="13178918" y="1077499"/>
                    <a:pt x="13160090" y="1074834"/>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70935C8-241D-4998-B82D-EF2B58086C01}"/>
              </a:ext>
              <a:ext uri="{C183D7F6-B498-43B3-948B-1728B52AA6E4}">
                <adec:decorative xmlns:adec="http://schemas.microsoft.com/office/drawing/2017/decorative" val="1"/>
              </a:ext>
            </a:extLst>
          </p:cNvPr>
          <p:cNvGrpSpPr/>
          <p:nvPr/>
        </p:nvGrpSpPr>
        <p:grpSpPr>
          <a:xfrm>
            <a:off x="4681623" y="4379263"/>
            <a:ext cx="1247457" cy="1043346"/>
            <a:chOff x="3171324" y="2025920"/>
            <a:chExt cx="1247457" cy="1043346"/>
          </a:xfrm>
        </p:grpSpPr>
        <p:cxnSp>
          <p:nvCxnSpPr>
            <p:cNvPr id="21" name="Straight Connector 20">
              <a:extLst>
                <a:ext uri="{FF2B5EF4-FFF2-40B4-BE49-F238E27FC236}">
                  <a16:creationId xmlns:a16="http://schemas.microsoft.com/office/drawing/2014/main" id="{6D443E92-8D2D-473C-A1B0-45F5C29D0804}"/>
                </a:ext>
              </a:extLst>
            </p:cNvPr>
            <p:cNvCxnSpPr>
              <a:cxnSpLocks/>
            </p:cNvCxnSpPr>
            <p:nvPr/>
          </p:nvCxnSpPr>
          <p:spPr>
            <a:xfrm flipH="1">
              <a:off x="3795049" y="2206124"/>
              <a:ext cx="0" cy="36576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F50E28-0A0F-4AE0-84B4-E3F9AEC80A3A}"/>
                </a:ext>
              </a:extLst>
            </p:cNvPr>
            <p:cNvSpPr txBox="1"/>
            <p:nvPr/>
          </p:nvSpPr>
          <p:spPr>
            <a:xfrm>
              <a:off x="3171324" y="2579901"/>
              <a:ext cx="1247457" cy="489365"/>
            </a:xfrm>
            <a:prstGeom prst="rect">
              <a:avLst/>
            </a:prstGeom>
            <a:noFill/>
          </p:spPr>
          <p:txBody>
            <a:bodyPr wrap="squar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DevOps </a:t>
              </a:r>
            </a:p>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strategy</a:t>
              </a:r>
            </a:p>
          </p:txBody>
        </p:sp>
        <p:sp>
          <p:nvSpPr>
            <p:cNvPr id="20" name="Oval 19">
              <a:extLst>
                <a:ext uri="{FF2B5EF4-FFF2-40B4-BE49-F238E27FC236}">
                  <a16:creationId xmlns:a16="http://schemas.microsoft.com/office/drawing/2014/main" id="{7F951DF1-44AD-4881-A0AB-A0F160E546AA}"/>
                </a:ext>
              </a:extLst>
            </p:cNvPr>
            <p:cNvSpPr/>
            <p:nvPr/>
          </p:nvSpPr>
          <p:spPr bwMode="auto">
            <a:xfrm>
              <a:off x="3703609" y="2025920"/>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23" name="Group 22">
            <a:extLst>
              <a:ext uri="{FF2B5EF4-FFF2-40B4-BE49-F238E27FC236}">
                <a16:creationId xmlns:a16="http://schemas.microsoft.com/office/drawing/2014/main" id="{6DBBCE3D-31C0-43C2-94ED-338AD95B353C}"/>
              </a:ext>
              <a:ext uri="{C183D7F6-B498-43B3-948B-1728B52AA6E4}">
                <adec:decorative xmlns:adec="http://schemas.microsoft.com/office/drawing/2017/decorative" val="1"/>
              </a:ext>
            </a:extLst>
          </p:cNvPr>
          <p:cNvGrpSpPr/>
          <p:nvPr/>
        </p:nvGrpSpPr>
        <p:grpSpPr>
          <a:xfrm>
            <a:off x="5089527" y="4379263"/>
            <a:ext cx="1916658" cy="1634117"/>
            <a:chOff x="2779219" y="730221"/>
            <a:chExt cx="1916658" cy="1655197"/>
          </a:xfrm>
        </p:grpSpPr>
        <p:cxnSp>
          <p:nvCxnSpPr>
            <p:cNvPr id="25" name="Straight Connector 24">
              <a:extLst>
                <a:ext uri="{FF2B5EF4-FFF2-40B4-BE49-F238E27FC236}">
                  <a16:creationId xmlns:a16="http://schemas.microsoft.com/office/drawing/2014/main" id="{9C88193E-1F76-45B9-AB65-FCB8F88A05FE}"/>
                </a:ext>
              </a:extLst>
            </p:cNvPr>
            <p:cNvCxnSpPr>
              <a:cxnSpLocks/>
            </p:cNvCxnSpPr>
            <p:nvPr/>
          </p:nvCxnSpPr>
          <p:spPr>
            <a:xfrm>
              <a:off x="3736262" y="908751"/>
              <a:ext cx="2573" cy="97172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DC9C26-75B4-4699-AE63-071252DBF5E6}"/>
                </a:ext>
              </a:extLst>
            </p:cNvPr>
            <p:cNvSpPr txBox="1"/>
            <p:nvPr/>
          </p:nvSpPr>
          <p:spPr>
            <a:xfrm>
              <a:off x="2779219" y="1889740"/>
              <a:ext cx="1916658" cy="495678"/>
            </a:xfrm>
            <a:prstGeom prst="rect">
              <a:avLst/>
            </a:prstGeom>
            <a:noFill/>
          </p:spPr>
          <p:txBody>
            <a:bodyPr wrap="squar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DevOps </a:t>
              </a:r>
            </a:p>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development process</a:t>
              </a:r>
            </a:p>
          </p:txBody>
        </p:sp>
        <p:sp>
          <p:nvSpPr>
            <p:cNvPr id="24" name="Oval 23">
              <a:extLst>
                <a:ext uri="{FF2B5EF4-FFF2-40B4-BE49-F238E27FC236}">
                  <a16:creationId xmlns:a16="http://schemas.microsoft.com/office/drawing/2014/main" id="{92AECA00-B470-4759-9CD6-3BFE8D3CA810}"/>
                </a:ext>
              </a:extLst>
            </p:cNvPr>
            <p:cNvSpPr/>
            <p:nvPr/>
          </p:nvSpPr>
          <p:spPr bwMode="auto">
            <a:xfrm>
              <a:off x="3646108" y="73022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36" name="Group 35">
            <a:extLst>
              <a:ext uri="{FF2B5EF4-FFF2-40B4-BE49-F238E27FC236}">
                <a16:creationId xmlns:a16="http://schemas.microsoft.com/office/drawing/2014/main" id="{02ECDF8A-730D-434B-A4C8-0EDCA0CFDF61}"/>
              </a:ext>
              <a:ext uri="{C183D7F6-B498-43B3-948B-1728B52AA6E4}">
                <adec:decorative xmlns:adec="http://schemas.microsoft.com/office/drawing/2017/decorative" val="1"/>
              </a:ext>
            </a:extLst>
          </p:cNvPr>
          <p:cNvGrpSpPr/>
          <p:nvPr/>
        </p:nvGrpSpPr>
        <p:grpSpPr>
          <a:xfrm>
            <a:off x="4789024" y="2452252"/>
            <a:ext cx="1032655" cy="1017946"/>
            <a:chOff x="3912032" y="4700068"/>
            <a:chExt cx="1032655" cy="1017946"/>
          </a:xfrm>
        </p:grpSpPr>
        <p:grpSp>
          <p:nvGrpSpPr>
            <p:cNvPr id="37" name="Group 36">
              <a:extLst>
                <a:ext uri="{FF2B5EF4-FFF2-40B4-BE49-F238E27FC236}">
                  <a16:creationId xmlns:a16="http://schemas.microsoft.com/office/drawing/2014/main" id="{0CD45AAB-5681-457D-A898-F69714C4FF24}"/>
                </a:ext>
              </a:extLst>
            </p:cNvPr>
            <p:cNvGrpSpPr/>
            <p:nvPr/>
          </p:nvGrpSpPr>
          <p:grpSpPr>
            <a:xfrm flipV="1">
              <a:off x="4336915" y="5173758"/>
              <a:ext cx="182880" cy="544256"/>
              <a:chOff x="4336915" y="4000394"/>
              <a:chExt cx="182880" cy="544256"/>
            </a:xfrm>
          </p:grpSpPr>
          <p:cxnSp>
            <p:nvCxnSpPr>
              <p:cNvPr id="40" name="Straight Connector 39">
                <a:extLst>
                  <a:ext uri="{FF2B5EF4-FFF2-40B4-BE49-F238E27FC236}">
                    <a16:creationId xmlns:a16="http://schemas.microsoft.com/office/drawing/2014/main" id="{4911E5A0-2386-4E71-B566-7AF49D20DC12}"/>
                  </a:ext>
                </a:extLst>
              </p:cNvPr>
              <p:cNvCxnSpPr>
                <a:cxnSpLocks/>
              </p:cNvCxnSpPr>
              <p:nvPr/>
            </p:nvCxnSpPr>
            <p:spPr>
              <a:xfrm flipH="1">
                <a:off x="4426233" y="4178890"/>
                <a:ext cx="0" cy="36576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0E07982-CBBF-49F4-9926-0DD7DCE930C1}"/>
                  </a:ext>
                </a:extLst>
              </p:cNvPr>
              <p:cNvSpPr/>
              <p:nvPr/>
            </p:nvSpPr>
            <p:spPr bwMode="auto">
              <a:xfrm>
                <a:off x="4336915" y="400039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38" name="TextBox 37">
              <a:extLst>
                <a:ext uri="{FF2B5EF4-FFF2-40B4-BE49-F238E27FC236}">
                  <a16:creationId xmlns:a16="http://schemas.microsoft.com/office/drawing/2014/main" id="{D37C4C60-3C9E-45E3-8C7C-017D5E4043A0}"/>
                </a:ext>
              </a:extLst>
            </p:cNvPr>
            <p:cNvSpPr txBox="1"/>
            <p:nvPr/>
          </p:nvSpPr>
          <p:spPr>
            <a:xfrm>
              <a:off x="3912032" y="4700068"/>
              <a:ext cx="1032655"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Dependency </a:t>
              </a:r>
            </a:p>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management</a:t>
              </a:r>
            </a:p>
          </p:txBody>
        </p:sp>
      </p:grpSp>
      <p:grpSp>
        <p:nvGrpSpPr>
          <p:cNvPr id="41" name="Group 40">
            <a:extLst>
              <a:ext uri="{FF2B5EF4-FFF2-40B4-BE49-F238E27FC236}">
                <a16:creationId xmlns:a16="http://schemas.microsoft.com/office/drawing/2014/main" id="{A6D8B360-49EB-4E46-AED1-F8C6CB22A907}"/>
              </a:ext>
              <a:ext uri="{C183D7F6-B498-43B3-948B-1728B52AA6E4}">
                <adec:decorative xmlns:adec="http://schemas.microsoft.com/office/drawing/2017/decorative" val="1"/>
              </a:ext>
            </a:extLst>
          </p:cNvPr>
          <p:cNvGrpSpPr/>
          <p:nvPr/>
        </p:nvGrpSpPr>
        <p:grpSpPr>
          <a:xfrm>
            <a:off x="5661309" y="1844960"/>
            <a:ext cx="1051890" cy="1625238"/>
            <a:chOff x="5178220" y="3907165"/>
            <a:chExt cx="1051890" cy="1625238"/>
          </a:xfrm>
        </p:grpSpPr>
        <p:grpSp>
          <p:nvGrpSpPr>
            <p:cNvPr id="42" name="Group 41">
              <a:extLst>
                <a:ext uri="{FF2B5EF4-FFF2-40B4-BE49-F238E27FC236}">
                  <a16:creationId xmlns:a16="http://schemas.microsoft.com/office/drawing/2014/main" id="{53933EC3-3450-486A-8199-D6D0FD3441F7}"/>
                </a:ext>
              </a:extLst>
            </p:cNvPr>
            <p:cNvGrpSpPr/>
            <p:nvPr/>
          </p:nvGrpSpPr>
          <p:grpSpPr>
            <a:xfrm flipV="1">
              <a:off x="5612720" y="4393343"/>
              <a:ext cx="182880" cy="1139060"/>
              <a:chOff x="5612720" y="4186005"/>
              <a:chExt cx="182880" cy="1139060"/>
            </a:xfrm>
          </p:grpSpPr>
          <p:cxnSp>
            <p:nvCxnSpPr>
              <p:cNvPr id="45" name="Straight Connector 44">
                <a:extLst>
                  <a:ext uri="{FF2B5EF4-FFF2-40B4-BE49-F238E27FC236}">
                    <a16:creationId xmlns:a16="http://schemas.microsoft.com/office/drawing/2014/main" id="{DCF0BA4A-D83D-4E76-8BE7-B75D0E5E6F45}"/>
                  </a:ext>
                </a:extLst>
              </p:cNvPr>
              <p:cNvCxnSpPr>
                <a:cxnSpLocks/>
              </p:cNvCxnSpPr>
              <p:nvPr/>
            </p:nvCxnSpPr>
            <p:spPr>
              <a:xfrm flipH="1">
                <a:off x="5702038" y="4364945"/>
                <a:ext cx="0" cy="96012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CD5F335-DD26-4277-9CBE-14EB1E71B912}"/>
                  </a:ext>
                </a:extLst>
              </p:cNvPr>
              <p:cNvSpPr/>
              <p:nvPr/>
            </p:nvSpPr>
            <p:spPr bwMode="auto">
              <a:xfrm>
                <a:off x="5612720" y="418600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43" name="TextBox 42">
              <a:extLst>
                <a:ext uri="{FF2B5EF4-FFF2-40B4-BE49-F238E27FC236}">
                  <a16:creationId xmlns:a16="http://schemas.microsoft.com/office/drawing/2014/main" id="{4DF58511-CABB-4A42-B9F3-2DAE9C1C03AF}"/>
                </a:ext>
              </a:extLst>
            </p:cNvPr>
            <p:cNvSpPr txBox="1"/>
            <p:nvPr/>
          </p:nvSpPr>
          <p:spPr>
            <a:xfrm>
              <a:off x="5178220" y="3907165"/>
              <a:ext cx="1051890" cy="513089"/>
            </a:xfrm>
            <a:prstGeom prst="rect">
              <a:avLst/>
            </a:prstGeom>
            <a:noFill/>
          </p:spPr>
          <p:txBody>
            <a:bodyPr wrap="none" lIns="91440" tIns="91440" rIns="91440" bIns="91440" rtlCol="0">
              <a:spAutoFit/>
            </a:bodyPr>
            <a:lstStyle/>
            <a:p>
              <a:pPr algn="ctr" defTabSz="932742">
                <a:lnSpc>
                  <a:spcPct val="97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Application </a:t>
              </a:r>
            </a:p>
            <a:p>
              <a:pPr algn="ctr" defTabSz="932742">
                <a:lnSpc>
                  <a:spcPct val="97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infrastructure</a:t>
              </a:r>
            </a:p>
          </p:txBody>
        </p:sp>
      </p:grpSp>
      <p:grpSp>
        <p:nvGrpSpPr>
          <p:cNvPr id="46" name="Group 45">
            <a:extLst>
              <a:ext uri="{FF2B5EF4-FFF2-40B4-BE49-F238E27FC236}">
                <a16:creationId xmlns:a16="http://schemas.microsoft.com/office/drawing/2014/main" id="{7AE63F0F-1308-4A3F-82D5-2E7461C18F84}"/>
              </a:ext>
              <a:ext uri="{C183D7F6-B498-43B3-948B-1728B52AA6E4}">
                <adec:decorative xmlns:adec="http://schemas.microsoft.com/office/drawing/2017/decorative" val="1"/>
              </a:ext>
            </a:extLst>
          </p:cNvPr>
          <p:cNvGrpSpPr/>
          <p:nvPr/>
        </p:nvGrpSpPr>
        <p:grpSpPr>
          <a:xfrm>
            <a:off x="6621361" y="2444857"/>
            <a:ext cx="957313" cy="1025341"/>
            <a:chOff x="6274696" y="4751413"/>
            <a:chExt cx="957313" cy="1025341"/>
          </a:xfrm>
        </p:grpSpPr>
        <p:grpSp>
          <p:nvGrpSpPr>
            <p:cNvPr id="47" name="Group 46">
              <a:extLst>
                <a:ext uri="{FF2B5EF4-FFF2-40B4-BE49-F238E27FC236}">
                  <a16:creationId xmlns:a16="http://schemas.microsoft.com/office/drawing/2014/main" id="{BBC8C003-66F8-44AC-AB9F-F6CA4A7CFFDB}"/>
                </a:ext>
              </a:extLst>
            </p:cNvPr>
            <p:cNvGrpSpPr/>
            <p:nvPr/>
          </p:nvGrpSpPr>
          <p:grpSpPr>
            <a:xfrm flipV="1">
              <a:off x="6661907" y="5228114"/>
              <a:ext cx="182880" cy="548640"/>
              <a:chOff x="6661907" y="3941654"/>
              <a:chExt cx="182880" cy="548640"/>
            </a:xfrm>
          </p:grpSpPr>
          <p:sp>
            <p:nvSpPr>
              <p:cNvPr id="49" name="Oval 48">
                <a:extLst>
                  <a:ext uri="{FF2B5EF4-FFF2-40B4-BE49-F238E27FC236}">
                    <a16:creationId xmlns:a16="http://schemas.microsoft.com/office/drawing/2014/main" id="{F4EE42B2-0AD1-4647-9A71-0907C8756426}"/>
                  </a:ext>
                </a:extLst>
              </p:cNvPr>
              <p:cNvSpPr/>
              <p:nvPr/>
            </p:nvSpPr>
            <p:spPr bwMode="auto">
              <a:xfrm>
                <a:off x="6661907" y="394165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0" name="Straight Connector 49">
                <a:extLst>
                  <a:ext uri="{FF2B5EF4-FFF2-40B4-BE49-F238E27FC236}">
                    <a16:creationId xmlns:a16="http://schemas.microsoft.com/office/drawing/2014/main" id="{08900D31-FC8E-4835-B7D3-42D1B6D36036}"/>
                  </a:ext>
                </a:extLst>
              </p:cNvPr>
              <p:cNvCxnSpPr>
                <a:cxnSpLocks/>
              </p:cNvCxnSpPr>
              <p:nvPr/>
            </p:nvCxnSpPr>
            <p:spPr>
              <a:xfrm flipH="1">
                <a:off x="6751225" y="4124534"/>
                <a:ext cx="0" cy="36576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9D266400-05F1-421A-962D-C08125E6FDE7}"/>
                </a:ext>
              </a:extLst>
            </p:cNvPr>
            <p:cNvSpPr txBox="1"/>
            <p:nvPr/>
          </p:nvSpPr>
          <p:spPr>
            <a:xfrm>
              <a:off x="6274696" y="4751413"/>
              <a:ext cx="95731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Continuous </a:t>
              </a:r>
            </a:p>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feedback</a:t>
              </a:r>
            </a:p>
          </p:txBody>
        </p:sp>
      </p:grpSp>
      <p:sp>
        <p:nvSpPr>
          <p:cNvPr id="56" name="Rectangle 55">
            <a:extLst>
              <a:ext uri="{FF2B5EF4-FFF2-40B4-BE49-F238E27FC236}">
                <a16:creationId xmlns:a16="http://schemas.microsoft.com/office/drawing/2014/main" id="{BF8623A7-BB73-4884-9D29-B0F2F74641C9}"/>
              </a:ext>
              <a:ext uri="{C183D7F6-B498-43B3-948B-1728B52AA6E4}">
                <adec:decorative xmlns:adec="http://schemas.microsoft.com/office/drawing/2017/decorative" val="1"/>
              </a:ext>
            </a:extLst>
          </p:cNvPr>
          <p:cNvSpPr/>
          <p:nvPr/>
        </p:nvSpPr>
        <p:spPr>
          <a:xfrm>
            <a:off x="5187680" y="3625061"/>
            <a:ext cx="2677682"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64" name="Group 63">
            <a:extLst>
              <a:ext uri="{FF2B5EF4-FFF2-40B4-BE49-F238E27FC236}">
                <a16:creationId xmlns:a16="http://schemas.microsoft.com/office/drawing/2014/main" id="{C86DC4D5-0744-44A0-BE9B-D311DA2173FA}"/>
              </a:ext>
              <a:ext uri="{C183D7F6-B498-43B3-948B-1728B52AA6E4}">
                <adec:decorative xmlns:adec="http://schemas.microsoft.com/office/drawing/2017/decorative" val="1"/>
              </a:ext>
            </a:extLst>
          </p:cNvPr>
          <p:cNvGrpSpPr/>
          <p:nvPr/>
        </p:nvGrpSpPr>
        <p:grpSpPr>
          <a:xfrm>
            <a:off x="7258898" y="4379263"/>
            <a:ext cx="957313" cy="1430695"/>
            <a:chOff x="3316399" y="1306119"/>
            <a:chExt cx="957313" cy="1430695"/>
          </a:xfrm>
        </p:grpSpPr>
        <p:cxnSp>
          <p:nvCxnSpPr>
            <p:cNvPr id="66" name="Straight Connector 65">
              <a:extLst>
                <a:ext uri="{FF2B5EF4-FFF2-40B4-BE49-F238E27FC236}">
                  <a16:creationId xmlns:a16="http://schemas.microsoft.com/office/drawing/2014/main" id="{76AAC86C-BF9F-4C4B-A2F3-96D88A0625B6}"/>
                </a:ext>
              </a:extLst>
            </p:cNvPr>
            <p:cNvCxnSpPr>
              <a:cxnSpLocks/>
            </p:cNvCxnSpPr>
            <p:nvPr/>
          </p:nvCxnSpPr>
          <p:spPr>
            <a:xfrm flipH="1">
              <a:off x="3793994" y="1481638"/>
              <a:ext cx="2122" cy="76992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0BC6BF4-8AE0-4BE8-9A47-854B6C4EF3E3}"/>
                </a:ext>
              </a:extLst>
            </p:cNvPr>
            <p:cNvSpPr txBox="1"/>
            <p:nvPr/>
          </p:nvSpPr>
          <p:spPr>
            <a:xfrm>
              <a:off x="3316399" y="2247449"/>
              <a:ext cx="95731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Continuous </a:t>
              </a:r>
            </a:p>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delivery</a:t>
              </a:r>
            </a:p>
          </p:txBody>
        </p:sp>
        <p:sp>
          <p:nvSpPr>
            <p:cNvPr id="65" name="Oval 64">
              <a:extLst>
                <a:ext uri="{FF2B5EF4-FFF2-40B4-BE49-F238E27FC236}">
                  <a16:creationId xmlns:a16="http://schemas.microsoft.com/office/drawing/2014/main" id="{6BD81804-DDA5-4C75-8DC9-F267F8E28A73}"/>
                </a:ext>
              </a:extLst>
            </p:cNvPr>
            <p:cNvSpPr/>
            <p:nvPr/>
          </p:nvSpPr>
          <p:spPr bwMode="auto">
            <a:xfrm>
              <a:off x="3703615" y="130611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71" name="Group 70">
            <a:extLst>
              <a:ext uri="{FF2B5EF4-FFF2-40B4-BE49-F238E27FC236}">
                <a16:creationId xmlns:a16="http://schemas.microsoft.com/office/drawing/2014/main" id="{AF4E4AE2-2895-46D3-B749-842D5BE25D09}"/>
              </a:ext>
              <a:ext uri="{C183D7F6-B498-43B3-948B-1728B52AA6E4}">
                <adec:decorative xmlns:adec="http://schemas.microsoft.com/office/drawing/2017/decorative" val="1"/>
              </a:ext>
            </a:extLst>
          </p:cNvPr>
          <p:cNvGrpSpPr/>
          <p:nvPr/>
        </p:nvGrpSpPr>
        <p:grpSpPr>
          <a:xfrm>
            <a:off x="6426793" y="4379263"/>
            <a:ext cx="957313" cy="1037985"/>
            <a:chOff x="3316400" y="1980871"/>
            <a:chExt cx="957313" cy="1037985"/>
          </a:xfrm>
        </p:grpSpPr>
        <p:cxnSp>
          <p:nvCxnSpPr>
            <p:cNvPr id="73" name="Straight Connector 72">
              <a:extLst>
                <a:ext uri="{FF2B5EF4-FFF2-40B4-BE49-F238E27FC236}">
                  <a16:creationId xmlns:a16="http://schemas.microsoft.com/office/drawing/2014/main" id="{ECD5FB2F-DC03-4BCC-A47A-2022F6CA09BD}"/>
                </a:ext>
              </a:extLst>
            </p:cNvPr>
            <p:cNvCxnSpPr>
              <a:cxnSpLocks/>
            </p:cNvCxnSpPr>
            <p:nvPr/>
          </p:nvCxnSpPr>
          <p:spPr>
            <a:xfrm flipH="1">
              <a:off x="3795056" y="2161693"/>
              <a:ext cx="0" cy="36576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153C834-A4B6-4D2F-8443-6564F4894A79}"/>
                </a:ext>
              </a:extLst>
            </p:cNvPr>
            <p:cNvSpPr txBox="1"/>
            <p:nvPr/>
          </p:nvSpPr>
          <p:spPr>
            <a:xfrm>
              <a:off x="3316400" y="2529491"/>
              <a:ext cx="95731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Continuous </a:t>
              </a:r>
            </a:p>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integration</a:t>
              </a:r>
            </a:p>
          </p:txBody>
        </p:sp>
        <p:sp>
          <p:nvSpPr>
            <p:cNvPr id="72" name="Oval 71">
              <a:extLst>
                <a:ext uri="{FF2B5EF4-FFF2-40B4-BE49-F238E27FC236}">
                  <a16:creationId xmlns:a16="http://schemas.microsoft.com/office/drawing/2014/main" id="{C7C5D057-306C-433D-90A0-13C23D3534FF}"/>
                </a:ext>
              </a:extLst>
            </p:cNvPr>
            <p:cNvSpPr/>
            <p:nvPr/>
          </p:nvSpPr>
          <p:spPr bwMode="auto">
            <a:xfrm>
              <a:off x="3703616" y="198087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99" name="Group 98">
            <a:extLst>
              <a:ext uri="{FF2B5EF4-FFF2-40B4-BE49-F238E27FC236}">
                <a16:creationId xmlns:a16="http://schemas.microsoft.com/office/drawing/2014/main" id="{F87AF2BB-11F5-4085-8ACF-121D2520CA25}"/>
              </a:ext>
              <a:ext uri="{C183D7F6-B498-43B3-948B-1728B52AA6E4}">
                <adec:decorative xmlns:adec="http://schemas.microsoft.com/office/drawing/2017/decorative" val="1"/>
              </a:ext>
            </a:extLst>
          </p:cNvPr>
          <p:cNvGrpSpPr/>
          <p:nvPr/>
        </p:nvGrpSpPr>
        <p:grpSpPr>
          <a:xfrm>
            <a:off x="4615020" y="3328436"/>
            <a:ext cx="415552" cy="1188720"/>
            <a:chOff x="6530561" y="3404044"/>
            <a:chExt cx="1783271" cy="1006918"/>
          </a:xfrm>
        </p:grpSpPr>
        <p:sp>
          <p:nvSpPr>
            <p:cNvPr id="100" name="Freeform: Shape 99">
              <a:extLst>
                <a:ext uri="{FF2B5EF4-FFF2-40B4-BE49-F238E27FC236}">
                  <a16:creationId xmlns:a16="http://schemas.microsoft.com/office/drawing/2014/main" id="{90520AF9-1EB7-4114-95CA-3E5FADB1766B}"/>
                </a:ext>
              </a:extLst>
            </p:cNvPr>
            <p:cNvSpPr/>
            <p:nvPr/>
          </p:nvSpPr>
          <p:spPr bwMode="auto">
            <a:xfrm flipH="1" flipV="1">
              <a:off x="6573900" y="3893102"/>
              <a:ext cx="1183590" cy="51786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1547791"/>
                <a:gd name="connsiteY0" fmla="*/ 1038444 h 1038444"/>
                <a:gd name="connsiteX1" fmla="*/ 1235531 w 1547791"/>
                <a:gd name="connsiteY1" fmla="*/ 5799 h 1038444"/>
                <a:gd name="connsiteX2" fmla="*/ 1547791 w 1547791"/>
                <a:gd name="connsiteY2" fmla="*/ 0 h 1038444"/>
              </a:gdLst>
              <a:ahLst/>
              <a:cxnLst>
                <a:cxn ang="0">
                  <a:pos x="connsiteX0" y="connsiteY0"/>
                </a:cxn>
                <a:cxn ang="0">
                  <a:pos x="connsiteX1" y="connsiteY1"/>
                </a:cxn>
                <a:cxn ang="0">
                  <a:pos x="connsiteX2" y="connsiteY2"/>
                </a:cxn>
              </a:cxnLst>
              <a:rect l="l" t="t" r="r" b="b"/>
              <a:pathLst>
                <a:path w="1547791" h="1038444">
                  <a:moveTo>
                    <a:pt x="0" y="1038444"/>
                  </a:moveTo>
                  <a:cubicBezTo>
                    <a:pt x="150086" y="951574"/>
                    <a:pt x="1051186" y="123512"/>
                    <a:pt x="1235531" y="5799"/>
                  </a:cubicBezTo>
                  <a:cubicBezTo>
                    <a:pt x="1292009" y="-4536"/>
                    <a:pt x="1461827" y="8566"/>
                    <a:pt x="1547791" y="0"/>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005E3AA6-96BF-47CA-912C-8008DB0F14DB}"/>
                </a:ext>
              </a:extLst>
            </p:cNvPr>
            <p:cNvSpPr/>
            <p:nvPr/>
          </p:nvSpPr>
          <p:spPr bwMode="auto">
            <a:xfrm flipH="1">
              <a:off x="6530561" y="3404044"/>
              <a:ext cx="1226927" cy="48905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1604464"/>
                <a:gd name="connsiteY0" fmla="*/ 1038444 h 1038444"/>
                <a:gd name="connsiteX1" fmla="*/ 1235531 w 1604464"/>
                <a:gd name="connsiteY1" fmla="*/ 5799 h 1038444"/>
                <a:gd name="connsiteX2" fmla="*/ 1604464 w 1604464"/>
                <a:gd name="connsiteY2" fmla="*/ 0 h 1038444"/>
              </a:gdLst>
              <a:ahLst/>
              <a:cxnLst>
                <a:cxn ang="0">
                  <a:pos x="connsiteX0" y="connsiteY0"/>
                </a:cxn>
                <a:cxn ang="0">
                  <a:pos x="connsiteX1" y="connsiteY1"/>
                </a:cxn>
                <a:cxn ang="0">
                  <a:pos x="connsiteX2" y="connsiteY2"/>
                </a:cxn>
              </a:cxnLst>
              <a:rect l="l" t="t" r="r" b="b"/>
              <a:pathLst>
                <a:path w="1604464" h="1038444">
                  <a:moveTo>
                    <a:pt x="0" y="1038444"/>
                  </a:moveTo>
                  <a:cubicBezTo>
                    <a:pt x="150086" y="951574"/>
                    <a:pt x="1051186" y="123512"/>
                    <a:pt x="1235531" y="5799"/>
                  </a:cubicBezTo>
                  <a:cubicBezTo>
                    <a:pt x="1292009" y="-4536"/>
                    <a:pt x="1518500" y="8566"/>
                    <a:pt x="1604464" y="0"/>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7DC8215C-4F01-4BDC-8810-FAACC50A51E2}"/>
                </a:ext>
              </a:extLst>
            </p:cNvPr>
            <p:cNvCxnSpPr>
              <a:cxnSpLocks/>
              <a:stCxn id="101" idx="0"/>
            </p:cNvCxnSpPr>
            <p:nvPr/>
          </p:nvCxnSpPr>
          <p:spPr>
            <a:xfrm>
              <a:off x="7757487" y="3893101"/>
              <a:ext cx="556345" cy="0"/>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19" name="Group 118">
            <a:extLst>
              <a:ext uri="{FF2B5EF4-FFF2-40B4-BE49-F238E27FC236}">
                <a16:creationId xmlns:a16="http://schemas.microsoft.com/office/drawing/2014/main" id="{97973F06-5B73-46A0-BD90-E6BB880B1543}"/>
              </a:ext>
              <a:ext uri="{C183D7F6-B498-43B3-948B-1728B52AA6E4}">
                <adec:decorative xmlns:adec="http://schemas.microsoft.com/office/drawing/2017/decorative" val="1"/>
              </a:ext>
            </a:extLst>
          </p:cNvPr>
          <p:cNvGrpSpPr/>
          <p:nvPr/>
        </p:nvGrpSpPr>
        <p:grpSpPr>
          <a:xfrm>
            <a:off x="1402980" y="3322998"/>
            <a:ext cx="347472" cy="1188720"/>
            <a:chOff x="2452285" y="3403916"/>
            <a:chExt cx="1663558" cy="1005708"/>
          </a:xfrm>
        </p:grpSpPr>
        <p:cxnSp>
          <p:nvCxnSpPr>
            <p:cNvPr id="120" name="Straight Connector 119">
              <a:extLst>
                <a:ext uri="{FF2B5EF4-FFF2-40B4-BE49-F238E27FC236}">
                  <a16:creationId xmlns:a16="http://schemas.microsoft.com/office/drawing/2014/main" id="{02E89309-3B3B-4211-A302-779C01B08710}"/>
                </a:ext>
              </a:extLst>
            </p:cNvPr>
            <p:cNvCxnSpPr>
              <a:cxnSpLocks/>
              <a:endCxn id="121" idx="0"/>
            </p:cNvCxnSpPr>
            <p:nvPr/>
          </p:nvCxnSpPr>
          <p:spPr>
            <a:xfrm>
              <a:off x="2452285" y="3892666"/>
              <a:ext cx="580283" cy="435"/>
            </a:xfrm>
            <a:prstGeom prst="line">
              <a:avLst/>
            </a:pr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21" name="Freeform: Shape 120">
              <a:extLst>
                <a:ext uri="{FF2B5EF4-FFF2-40B4-BE49-F238E27FC236}">
                  <a16:creationId xmlns:a16="http://schemas.microsoft.com/office/drawing/2014/main" id="{8E481AAA-8CF1-4946-B409-8093227673A5}"/>
                </a:ext>
              </a:extLst>
            </p:cNvPr>
            <p:cNvSpPr/>
            <p:nvPr/>
          </p:nvSpPr>
          <p:spPr bwMode="auto">
            <a:xfrm flipV="1">
              <a:off x="3032568" y="3893101"/>
              <a:ext cx="1061280" cy="516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C3D2522D-F4B0-4739-A2EC-1F2C812833C1}"/>
                </a:ext>
              </a:extLst>
            </p:cNvPr>
            <p:cNvSpPr/>
            <p:nvPr/>
          </p:nvSpPr>
          <p:spPr bwMode="auto">
            <a:xfrm>
              <a:off x="3032568" y="3403916"/>
              <a:ext cx="1083275" cy="48918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D65D473C-81B9-497E-BD35-7C90000583CF}"/>
              </a:ext>
              <a:ext uri="{C183D7F6-B498-43B3-948B-1728B52AA6E4}">
                <adec:decorative xmlns:adec="http://schemas.microsoft.com/office/drawing/2017/decorative" val="1"/>
              </a:ext>
            </a:extLst>
          </p:cNvPr>
          <p:cNvCxnSpPr>
            <a:cxnSpLocks/>
            <a:stCxn id="130" idx="6"/>
          </p:cNvCxnSpPr>
          <p:nvPr/>
        </p:nvCxnSpPr>
        <p:spPr>
          <a:xfrm>
            <a:off x="8140216" y="3922796"/>
            <a:ext cx="654490" cy="1"/>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27" name="Group 26">
            <a:extLst>
              <a:ext uri="{FF2B5EF4-FFF2-40B4-BE49-F238E27FC236}">
                <a16:creationId xmlns:a16="http://schemas.microsoft.com/office/drawing/2014/main" id="{04873E9C-CA2A-4783-ADDF-10C6CF68F379}"/>
              </a:ext>
              <a:ext uri="{C183D7F6-B498-43B3-948B-1728B52AA6E4}">
                <adec:decorative xmlns:adec="http://schemas.microsoft.com/office/drawing/2017/decorative" val="1"/>
              </a:ext>
            </a:extLst>
          </p:cNvPr>
          <p:cNvGrpSpPr/>
          <p:nvPr/>
        </p:nvGrpSpPr>
        <p:grpSpPr>
          <a:xfrm>
            <a:off x="7916649" y="2620173"/>
            <a:ext cx="1926970" cy="1394063"/>
            <a:chOff x="7916649" y="2620173"/>
            <a:chExt cx="1926970" cy="1394063"/>
          </a:xfrm>
        </p:grpSpPr>
        <p:sp>
          <p:nvSpPr>
            <p:cNvPr id="53" name="TextBox 52">
              <a:extLst>
                <a:ext uri="{FF2B5EF4-FFF2-40B4-BE49-F238E27FC236}">
                  <a16:creationId xmlns:a16="http://schemas.microsoft.com/office/drawing/2014/main" id="{C279C041-C8DC-4B17-95E7-8DD477BC2B8D}"/>
                </a:ext>
              </a:extLst>
            </p:cNvPr>
            <p:cNvSpPr txBox="1"/>
            <p:nvPr/>
          </p:nvSpPr>
          <p:spPr>
            <a:xfrm>
              <a:off x="7916649" y="2620173"/>
              <a:ext cx="1926970" cy="581698"/>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AZ-400: Microsoft Azure DevOps Solutions</a:t>
              </a:r>
            </a:p>
          </p:txBody>
        </p:sp>
        <p:sp>
          <p:nvSpPr>
            <p:cNvPr id="130" name="Oval 129">
              <a:extLst>
                <a:ext uri="{FF2B5EF4-FFF2-40B4-BE49-F238E27FC236}">
                  <a16:creationId xmlns:a16="http://schemas.microsoft.com/office/drawing/2014/main" id="{E569167C-28A2-43A9-9D56-DBCDCBB6FD87}"/>
                </a:ext>
              </a:extLst>
            </p:cNvPr>
            <p:cNvSpPr/>
            <p:nvPr/>
          </p:nvSpPr>
          <p:spPr bwMode="auto">
            <a:xfrm>
              <a:off x="7957336" y="3831356"/>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97" name="Straight Connector 96">
              <a:extLst>
                <a:ext uri="{FF2B5EF4-FFF2-40B4-BE49-F238E27FC236}">
                  <a16:creationId xmlns:a16="http://schemas.microsoft.com/office/drawing/2014/main" id="{27AF2479-66FA-4474-BCF7-C7779EEE2633}"/>
                </a:ext>
              </a:extLst>
            </p:cNvPr>
            <p:cNvCxnSpPr>
              <a:cxnSpLocks/>
            </p:cNvCxnSpPr>
            <p:nvPr/>
          </p:nvCxnSpPr>
          <p:spPr>
            <a:xfrm flipV="1">
              <a:off x="8048241" y="3201871"/>
              <a:ext cx="0" cy="779875"/>
            </a:xfrm>
            <a:prstGeom prst="line">
              <a:avLst/>
            </a:prstGeom>
            <a:noFill/>
            <a:ln w="1905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75" name="Group 74">
            <a:extLst>
              <a:ext uri="{FF2B5EF4-FFF2-40B4-BE49-F238E27FC236}">
                <a16:creationId xmlns:a16="http://schemas.microsoft.com/office/drawing/2014/main" id="{2E0C6C8B-8658-4E99-9050-1A7CB0CE0F12}"/>
              </a:ext>
              <a:ext uri="{C183D7F6-B498-43B3-948B-1728B52AA6E4}">
                <adec:decorative xmlns:adec="http://schemas.microsoft.com/office/drawing/2017/decorative" val="1"/>
              </a:ext>
            </a:extLst>
          </p:cNvPr>
          <p:cNvGrpSpPr/>
          <p:nvPr/>
        </p:nvGrpSpPr>
        <p:grpSpPr>
          <a:xfrm>
            <a:off x="302609" y="3429392"/>
            <a:ext cx="1005840" cy="1005840"/>
            <a:chOff x="748440" y="4730285"/>
            <a:chExt cx="1005840" cy="1005840"/>
          </a:xfrm>
        </p:grpSpPr>
        <p:sp>
          <p:nvSpPr>
            <p:cNvPr id="82" name="Rectangle: Rounded Corners 81">
              <a:extLst>
                <a:ext uri="{FF2B5EF4-FFF2-40B4-BE49-F238E27FC236}">
                  <a16:creationId xmlns:a16="http://schemas.microsoft.com/office/drawing/2014/main" id="{6C4A3E89-0C80-4694-AFCF-FF99310C5CED}"/>
                </a:ext>
              </a:extLst>
            </p:cNvPr>
            <p:cNvSpPr/>
            <p:nvPr/>
          </p:nvSpPr>
          <p:spPr bwMode="auto">
            <a:xfrm>
              <a:off x="748440" y="4730285"/>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84" name="Group 83">
              <a:extLst>
                <a:ext uri="{FF2B5EF4-FFF2-40B4-BE49-F238E27FC236}">
                  <a16:creationId xmlns:a16="http://schemas.microsoft.com/office/drawing/2014/main" id="{39F72F52-C3DA-4D38-A2B8-62D8F535DCB4}"/>
                </a:ext>
              </a:extLst>
            </p:cNvPr>
            <p:cNvGrpSpPr/>
            <p:nvPr/>
          </p:nvGrpSpPr>
          <p:grpSpPr>
            <a:xfrm>
              <a:off x="910573" y="4997101"/>
              <a:ext cx="681574" cy="410456"/>
              <a:chOff x="2201868" y="5451471"/>
              <a:chExt cx="549073" cy="325437"/>
            </a:xfrm>
          </p:grpSpPr>
          <p:grpSp>
            <p:nvGrpSpPr>
              <p:cNvPr id="85" name="Group 11">
                <a:extLst>
                  <a:ext uri="{FF2B5EF4-FFF2-40B4-BE49-F238E27FC236}">
                    <a16:creationId xmlns:a16="http://schemas.microsoft.com/office/drawing/2014/main" id="{42F067F9-EBD4-4339-A229-3720C4CCAA06}"/>
                  </a:ext>
                </a:extLst>
              </p:cNvPr>
              <p:cNvGrpSpPr>
                <a:grpSpLocks noChangeAspect="1"/>
              </p:cNvGrpSpPr>
              <p:nvPr/>
            </p:nvGrpSpPr>
            <p:grpSpPr bwMode="auto">
              <a:xfrm>
                <a:off x="2201868" y="5451471"/>
                <a:ext cx="401638" cy="325437"/>
                <a:chOff x="1387" y="3434"/>
                <a:chExt cx="253" cy="205"/>
              </a:xfrm>
              <a:solidFill>
                <a:schemeClr val="tx1"/>
              </a:solidFill>
            </p:grpSpPr>
            <p:sp>
              <p:nvSpPr>
                <p:cNvPr id="87" name="Freeform 12">
                  <a:extLst>
                    <a:ext uri="{FF2B5EF4-FFF2-40B4-BE49-F238E27FC236}">
                      <a16:creationId xmlns:a16="http://schemas.microsoft.com/office/drawing/2014/main" id="{F4901ACB-4B72-4F11-A3FA-58DCC3C7A9C2}"/>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
                  <a:extLst>
                    <a:ext uri="{FF2B5EF4-FFF2-40B4-BE49-F238E27FC236}">
                      <a16:creationId xmlns:a16="http://schemas.microsoft.com/office/drawing/2014/main" id="{99A572A9-A7F2-4FD2-A3BA-6C2AE34CE758}"/>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4">
                  <a:extLst>
                    <a:ext uri="{FF2B5EF4-FFF2-40B4-BE49-F238E27FC236}">
                      <a16:creationId xmlns:a16="http://schemas.microsoft.com/office/drawing/2014/main" id="{CCCAE283-54CA-488C-9DD4-82F3A3C2F89C}"/>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
                  <a:extLst>
                    <a:ext uri="{FF2B5EF4-FFF2-40B4-BE49-F238E27FC236}">
                      <a16:creationId xmlns:a16="http://schemas.microsoft.com/office/drawing/2014/main" id="{0BAEAA62-B863-4302-BA3D-F58866E3C52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6" name="Freeform 21">
                <a:extLst>
                  <a:ext uri="{FF2B5EF4-FFF2-40B4-BE49-F238E27FC236}">
                    <a16:creationId xmlns:a16="http://schemas.microsoft.com/office/drawing/2014/main" id="{DEE2BBFB-36F1-4E04-B0F3-CBEB2F55F3E2}"/>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6" name="TextBox 115">
            <a:extLst>
              <a:ext uri="{FF2B5EF4-FFF2-40B4-BE49-F238E27FC236}">
                <a16:creationId xmlns:a16="http://schemas.microsoft.com/office/drawing/2014/main" id="{633ADEB4-5982-405D-A3FA-D92AC0365309}"/>
              </a:ext>
              <a:ext uri="{C183D7F6-B498-43B3-948B-1728B52AA6E4}">
                <adec:decorative xmlns:adec="http://schemas.microsoft.com/office/drawing/2017/decorative" val="1"/>
              </a:ext>
            </a:extLst>
          </p:cNvPr>
          <p:cNvSpPr txBox="1"/>
          <p:nvPr/>
        </p:nvSpPr>
        <p:spPr>
          <a:xfrm>
            <a:off x="40807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grpSp>
        <p:nvGrpSpPr>
          <p:cNvPr id="127" name="Group 126">
            <a:extLst>
              <a:ext uri="{FF2B5EF4-FFF2-40B4-BE49-F238E27FC236}">
                <a16:creationId xmlns:a16="http://schemas.microsoft.com/office/drawing/2014/main" id="{2ED5CBE0-C080-47CF-8678-8FED1F27DA87}"/>
              </a:ext>
              <a:ext uri="{C183D7F6-B498-43B3-948B-1728B52AA6E4}">
                <adec:decorative xmlns:adec="http://schemas.microsoft.com/office/drawing/2017/decorative" val="1"/>
              </a:ext>
            </a:extLst>
          </p:cNvPr>
          <p:cNvGrpSpPr/>
          <p:nvPr/>
        </p:nvGrpSpPr>
        <p:grpSpPr>
          <a:xfrm>
            <a:off x="1791528" y="4138632"/>
            <a:ext cx="2836288" cy="701731"/>
            <a:chOff x="3984047" y="4049341"/>
            <a:chExt cx="2836288" cy="701731"/>
          </a:xfrm>
        </p:grpSpPr>
        <p:sp>
          <p:nvSpPr>
            <p:cNvPr id="128" name="Title 1">
              <a:extLst>
                <a:ext uri="{FF2B5EF4-FFF2-40B4-BE49-F238E27FC236}">
                  <a16:creationId xmlns:a16="http://schemas.microsoft.com/office/drawing/2014/main" id="{5EA0785B-D62A-48D4-A855-A39BDF5FDD7C}"/>
                </a:ext>
              </a:extLst>
            </p:cNvPr>
            <p:cNvSpPr txBox="1">
              <a:spLocks/>
            </p:cNvSpPr>
            <p:nvPr/>
          </p:nvSpPr>
          <p:spPr>
            <a:xfrm>
              <a:off x="3984047" y="4049341"/>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Developer Associate</a:t>
              </a:r>
            </a:p>
          </p:txBody>
        </p:sp>
        <p:grpSp>
          <p:nvGrpSpPr>
            <p:cNvPr id="129" name="Group 128">
              <a:extLst>
                <a:ext uri="{FF2B5EF4-FFF2-40B4-BE49-F238E27FC236}">
                  <a16:creationId xmlns:a16="http://schemas.microsoft.com/office/drawing/2014/main" id="{FD928A88-F6D6-4382-933A-8CFD92745E23}"/>
                </a:ext>
              </a:extLst>
            </p:cNvPr>
            <p:cNvGrpSpPr/>
            <p:nvPr/>
          </p:nvGrpSpPr>
          <p:grpSpPr>
            <a:xfrm>
              <a:off x="4104122" y="4331610"/>
              <a:ext cx="333424" cy="137193"/>
              <a:chOff x="2474176" y="5456022"/>
              <a:chExt cx="288898" cy="118872"/>
            </a:xfrm>
          </p:grpSpPr>
          <p:sp>
            <p:nvSpPr>
              <p:cNvPr id="131" name="Star: 5 Points 130">
                <a:extLst>
                  <a:ext uri="{FF2B5EF4-FFF2-40B4-BE49-F238E27FC236}">
                    <a16:creationId xmlns:a16="http://schemas.microsoft.com/office/drawing/2014/main" id="{92FC022F-6692-4CA2-B7AC-8A2E87144B3A}"/>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32" name="Star: 5 Points 131">
                <a:extLst>
                  <a:ext uri="{FF2B5EF4-FFF2-40B4-BE49-F238E27FC236}">
                    <a16:creationId xmlns:a16="http://schemas.microsoft.com/office/drawing/2014/main" id="{C5922F96-CA19-41A0-B489-24AA77A30828}"/>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96" name="TextBox 95">
            <a:extLst>
              <a:ext uri="{FF2B5EF4-FFF2-40B4-BE49-F238E27FC236}">
                <a16:creationId xmlns:a16="http://schemas.microsoft.com/office/drawing/2014/main" id="{4F77E6C7-F48C-46B9-9E5A-19E53A22F0A5}"/>
              </a:ext>
              <a:ext uri="{C183D7F6-B498-43B3-948B-1728B52AA6E4}">
                <adec:decorative xmlns:adec="http://schemas.microsoft.com/office/drawing/2017/decorative" val="1"/>
              </a:ext>
            </a:extLst>
          </p:cNvPr>
          <p:cNvSpPr txBox="1"/>
          <p:nvPr/>
        </p:nvSpPr>
        <p:spPr>
          <a:xfrm>
            <a:off x="339119" y="4517846"/>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05" name="Group 104">
            <a:extLst>
              <a:ext uri="{FF2B5EF4-FFF2-40B4-BE49-F238E27FC236}">
                <a16:creationId xmlns:a16="http://schemas.microsoft.com/office/drawing/2014/main" id="{4D18DDE2-AE7F-4CB0-BC4F-DFB731246B59}"/>
              </a:ext>
              <a:ext uri="{C183D7F6-B498-43B3-948B-1728B52AA6E4}">
                <adec:decorative xmlns:adec="http://schemas.microsoft.com/office/drawing/2017/decorative" val="1"/>
              </a:ext>
            </a:extLst>
          </p:cNvPr>
          <p:cNvGrpSpPr/>
          <p:nvPr/>
        </p:nvGrpSpPr>
        <p:grpSpPr>
          <a:xfrm>
            <a:off x="9409565" y="5524015"/>
            <a:ext cx="2355558" cy="865032"/>
            <a:chOff x="387059" y="5179540"/>
            <a:chExt cx="2355558" cy="865032"/>
          </a:xfrm>
        </p:grpSpPr>
        <p:sp>
          <p:nvSpPr>
            <p:cNvPr id="106" name="Rectangle 105">
              <a:extLst>
                <a:ext uri="{FF2B5EF4-FFF2-40B4-BE49-F238E27FC236}">
                  <a16:creationId xmlns:a16="http://schemas.microsoft.com/office/drawing/2014/main" id="{8F437D40-A1DF-40A0-AD8F-6C709C2B2066}"/>
                </a:ext>
              </a:extLst>
            </p:cNvPr>
            <p:cNvSpPr/>
            <p:nvPr/>
          </p:nvSpPr>
          <p:spPr>
            <a:xfrm>
              <a:off x="387059" y="5179540"/>
              <a:ext cx="2355558" cy="865032"/>
            </a:xfrm>
            <a:prstGeom prst="rect">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7" name="Title 1">
              <a:extLst>
                <a:ext uri="{FF2B5EF4-FFF2-40B4-BE49-F238E27FC236}">
                  <a16:creationId xmlns:a16="http://schemas.microsoft.com/office/drawing/2014/main" id="{D0453FAB-D6F3-4AA6-8167-62A684F3B4A5}"/>
                </a:ext>
              </a:extLst>
            </p:cNvPr>
            <p:cNvSpPr txBox="1">
              <a:spLocks/>
            </p:cNvSpPr>
            <p:nvPr/>
          </p:nvSpPr>
          <p:spPr>
            <a:xfrm>
              <a:off x="534625" y="5217616"/>
              <a:ext cx="1965038" cy="2308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defTabSz="932742" rtl="0" eaLnBrk="1" fontAlgn="auto" latinLnBrk="0" hangingPunct="1">
                <a:lnSpc>
                  <a:spcPct val="90000"/>
                </a:lnSpc>
                <a:spcBef>
                  <a:spcPct val="0"/>
                </a:spcBef>
                <a:spcAft>
                  <a:spcPts val="0"/>
                </a:spcAft>
                <a:buClrTx/>
                <a:buSzTx/>
                <a:buFontTx/>
                <a:buNone/>
                <a:tabLst/>
                <a:defRPr/>
              </a:pPr>
              <a:r>
                <a:rPr lang="en-US" sz="1200" dirty="0">
                  <a:gradFill>
                    <a:gsLst>
                      <a:gs pos="1250">
                        <a:srgbClr val="505050"/>
                      </a:gs>
                      <a:gs pos="100000">
                        <a:srgbClr val="505050"/>
                      </a:gs>
                    </a:gsLst>
                    <a:lin ang="5400000" scaled="0"/>
                  </a:gradFill>
                  <a:latin typeface="Segoe UI" panose="020B0502040204020203" pitchFamily="34" charset="0"/>
                </a:rPr>
                <a:t>Keys</a:t>
              </a:r>
              <a:endParaRPr kumimoji="0" lang="en-US" sz="1200"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panose="020B0502040204020203" pitchFamily="34" charset="0"/>
              </a:endParaRPr>
            </a:p>
          </p:txBody>
        </p:sp>
        <p:cxnSp>
          <p:nvCxnSpPr>
            <p:cNvPr id="108" name="Straight Connector 107">
              <a:extLst>
                <a:ext uri="{FF2B5EF4-FFF2-40B4-BE49-F238E27FC236}">
                  <a16:creationId xmlns:a16="http://schemas.microsoft.com/office/drawing/2014/main" id="{AEFF76FD-15A6-4566-8C4A-88EA94791CF7}"/>
                </a:ext>
              </a:extLst>
            </p:cNvPr>
            <p:cNvCxnSpPr>
              <a:cxnSpLocks/>
            </p:cNvCxnSpPr>
            <p:nvPr/>
          </p:nvCxnSpPr>
          <p:spPr>
            <a:xfrm>
              <a:off x="544150" y="5619696"/>
              <a:ext cx="1008425" cy="0"/>
            </a:xfrm>
            <a:prstGeom prst="line">
              <a:avLst/>
            </a:prstGeom>
            <a:ln w="38100" cap="rnd">
              <a:solidFill>
                <a:srgbClr val="0078D4"/>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04EBC4E-EC8C-4EFD-AD89-3B8343B0784F}"/>
                </a:ext>
              </a:extLst>
            </p:cNvPr>
            <p:cNvCxnSpPr>
              <a:cxnSpLocks/>
            </p:cNvCxnSpPr>
            <p:nvPr/>
          </p:nvCxnSpPr>
          <p:spPr>
            <a:xfrm>
              <a:off x="538705" y="5823171"/>
              <a:ext cx="991645" cy="0"/>
            </a:xfrm>
            <a:prstGeom prst="line">
              <a:avLst/>
            </a:prstGeom>
            <a:ln w="31750" cap="rnd">
              <a:solidFill>
                <a:srgbClr val="0078D4"/>
              </a:solidFill>
              <a:prstDash val="soli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B99C822-4EB0-41D7-A5AF-A13023CF3528}"/>
                </a:ext>
              </a:extLst>
            </p:cNvPr>
            <p:cNvSpPr/>
            <p:nvPr/>
          </p:nvSpPr>
          <p:spPr>
            <a:xfrm>
              <a:off x="1529333" y="5425126"/>
              <a:ext cx="1186928" cy="276999"/>
            </a:xfrm>
            <a:prstGeom prst="rect">
              <a:avLst/>
            </a:prstGeom>
          </p:spPr>
          <p:txBody>
            <a:bodyPr wrap="none">
              <a:spAutoFit/>
            </a:bodyPr>
            <a:lstStyle/>
            <a:p>
              <a:r>
                <a:rPr lang="en-US" sz="1200" dirty="0">
                  <a:latin typeface="+mj-lt"/>
                </a:rPr>
                <a:t>Optional Path </a:t>
              </a:r>
            </a:p>
          </p:txBody>
        </p:sp>
        <p:sp>
          <p:nvSpPr>
            <p:cNvPr id="111" name="Rectangle 110">
              <a:extLst>
                <a:ext uri="{FF2B5EF4-FFF2-40B4-BE49-F238E27FC236}">
                  <a16:creationId xmlns:a16="http://schemas.microsoft.com/office/drawing/2014/main" id="{AD173096-9142-4CC0-B6C0-913C34271008}"/>
                </a:ext>
              </a:extLst>
            </p:cNvPr>
            <p:cNvSpPr/>
            <p:nvPr/>
          </p:nvSpPr>
          <p:spPr>
            <a:xfrm>
              <a:off x="1519808" y="5676084"/>
              <a:ext cx="1207190" cy="276999"/>
            </a:xfrm>
            <a:prstGeom prst="rect">
              <a:avLst/>
            </a:prstGeom>
          </p:spPr>
          <p:txBody>
            <a:bodyPr wrap="none">
              <a:spAutoFit/>
            </a:bodyPr>
            <a:lstStyle/>
            <a:p>
              <a:r>
                <a:rPr lang="en-US" sz="1200" dirty="0">
                  <a:latin typeface="+mj-lt"/>
                </a:rPr>
                <a:t>Required Path </a:t>
              </a:r>
            </a:p>
          </p:txBody>
        </p:sp>
      </p:grpSp>
      <p:sp>
        <p:nvSpPr>
          <p:cNvPr id="98" name="Rectangle 97">
            <a:extLst>
              <a:ext uri="{FF2B5EF4-FFF2-40B4-BE49-F238E27FC236}">
                <a16:creationId xmlns:a16="http://schemas.microsoft.com/office/drawing/2014/main" id="{715D4929-0542-4A79-82A5-4E58BCB51F1E}"/>
              </a:ext>
            </a:extLst>
          </p:cNvPr>
          <p:cNvSpPr/>
          <p:nvPr/>
        </p:nvSpPr>
        <p:spPr>
          <a:xfrm>
            <a:off x="4707365" y="1343130"/>
            <a:ext cx="3345973" cy="3630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3" name="Rectangle 102">
            <a:extLst>
              <a:ext uri="{FF2B5EF4-FFF2-40B4-BE49-F238E27FC236}">
                <a16:creationId xmlns:a16="http://schemas.microsoft.com/office/drawing/2014/main" id="{6D10E577-667B-44C6-912E-CBAA4DB18B2B}"/>
              </a:ext>
            </a:extLst>
          </p:cNvPr>
          <p:cNvSpPr/>
          <p:nvPr/>
        </p:nvSpPr>
        <p:spPr>
          <a:xfrm>
            <a:off x="8059924" y="1343130"/>
            <a:ext cx="1227931" cy="36309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4" name="Rectangle 103">
            <a:extLst>
              <a:ext uri="{FF2B5EF4-FFF2-40B4-BE49-F238E27FC236}">
                <a16:creationId xmlns:a16="http://schemas.microsoft.com/office/drawing/2014/main" id="{D9322CEF-0758-4011-B2D3-E4931AF1F0B4}"/>
              </a:ext>
            </a:extLst>
          </p:cNvPr>
          <p:cNvSpPr/>
          <p:nvPr/>
        </p:nvSpPr>
        <p:spPr>
          <a:xfrm>
            <a:off x="9287855" y="1343130"/>
            <a:ext cx="2360728" cy="363091"/>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2" name="Title 1">
            <a:extLst>
              <a:ext uri="{FF2B5EF4-FFF2-40B4-BE49-F238E27FC236}">
                <a16:creationId xmlns:a16="http://schemas.microsoft.com/office/drawing/2014/main" id="{E7F6A701-B90D-4F40-8E1E-E4D2B7BA1F2A}"/>
              </a:ext>
              <a:ext uri="{C183D7F6-B498-43B3-948B-1728B52AA6E4}">
                <adec:decorative xmlns:adec="http://schemas.microsoft.com/office/drawing/2017/decorative" val="1"/>
              </a:ext>
            </a:extLst>
          </p:cNvPr>
          <p:cNvSpPr txBox="1">
            <a:spLocks/>
          </p:cNvSpPr>
          <p:nvPr/>
        </p:nvSpPr>
        <p:spPr>
          <a:xfrm>
            <a:off x="4492304" y="1351796"/>
            <a:ext cx="3897718"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Skills and knowledge verified</a:t>
            </a:r>
          </a:p>
        </p:txBody>
      </p:sp>
      <p:sp>
        <p:nvSpPr>
          <p:cNvPr id="113" name="Title 1">
            <a:extLst>
              <a:ext uri="{FF2B5EF4-FFF2-40B4-BE49-F238E27FC236}">
                <a16:creationId xmlns:a16="http://schemas.microsoft.com/office/drawing/2014/main" id="{EFFE8BF1-CD48-4B1C-9611-4305EFAE645C}"/>
              </a:ext>
              <a:ext uri="{C183D7F6-B498-43B3-948B-1728B52AA6E4}">
                <adec:decorative xmlns:adec="http://schemas.microsoft.com/office/drawing/2017/decorative" val="1"/>
              </a:ext>
            </a:extLst>
          </p:cNvPr>
          <p:cNvSpPr txBox="1">
            <a:spLocks/>
          </p:cNvSpPr>
          <p:nvPr/>
        </p:nvSpPr>
        <p:spPr>
          <a:xfrm>
            <a:off x="9433548" y="1351796"/>
            <a:ext cx="2229208"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Certification</a:t>
            </a:r>
          </a:p>
        </p:txBody>
      </p:sp>
      <p:sp>
        <p:nvSpPr>
          <p:cNvPr id="114" name="Title 1">
            <a:extLst>
              <a:ext uri="{FF2B5EF4-FFF2-40B4-BE49-F238E27FC236}">
                <a16:creationId xmlns:a16="http://schemas.microsoft.com/office/drawing/2014/main" id="{65144869-AE17-4355-B5E2-992D6EC19DB8}"/>
              </a:ext>
              <a:ext uri="{C183D7F6-B498-43B3-948B-1728B52AA6E4}">
                <adec:decorative xmlns:adec="http://schemas.microsoft.com/office/drawing/2017/decorative" val="1"/>
              </a:ext>
            </a:extLst>
          </p:cNvPr>
          <p:cNvSpPr txBox="1">
            <a:spLocks/>
          </p:cNvSpPr>
          <p:nvPr/>
        </p:nvSpPr>
        <p:spPr>
          <a:xfrm>
            <a:off x="7578674" y="1351796"/>
            <a:ext cx="2229208"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Exam</a:t>
            </a:r>
          </a:p>
        </p:txBody>
      </p:sp>
      <p:sp>
        <p:nvSpPr>
          <p:cNvPr id="115" name="Title 1">
            <a:extLst>
              <a:ext uri="{FF2B5EF4-FFF2-40B4-BE49-F238E27FC236}">
                <a16:creationId xmlns:a16="http://schemas.microsoft.com/office/drawing/2014/main" id="{6A3DCDF9-6FA4-45B8-A2E2-AA17F228C06C}"/>
              </a:ext>
              <a:ext uri="{C183D7F6-B498-43B3-948B-1728B52AA6E4}">
                <adec:decorative xmlns:adec="http://schemas.microsoft.com/office/drawing/2017/decorative" val="1"/>
              </a:ext>
            </a:extLst>
          </p:cNvPr>
          <p:cNvSpPr txBox="1">
            <a:spLocks/>
          </p:cNvSpPr>
          <p:nvPr/>
        </p:nvSpPr>
        <p:spPr>
          <a:xfrm>
            <a:off x="1463582" y="1351796"/>
            <a:ext cx="3243783"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One certification required</a:t>
            </a:r>
          </a:p>
        </p:txBody>
      </p:sp>
      <p:sp>
        <p:nvSpPr>
          <p:cNvPr id="133" name="Rectangle 132">
            <a:extLst>
              <a:ext uri="{FF2B5EF4-FFF2-40B4-BE49-F238E27FC236}">
                <a16:creationId xmlns:a16="http://schemas.microsoft.com/office/drawing/2014/main" id="{9A6CE560-7267-4C55-92EE-B80373621764}"/>
              </a:ext>
            </a:extLst>
          </p:cNvPr>
          <p:cNvSpPr/>
          <p:nvPr/>
        </p:nvSpPr>
        <p:spPr>
          <a:xfrm>
            <a:off x="1553986" y="1351796"/>
            <a:ext cx="3153379" cy="345533"/>
          </a:xfrm>
          <a:prstGeom prst="rect">
            <a:avLst/>
          </a:prstGeom>
          <a:noFill/>
          <a:ln>
            <a:solidFill>
              <a:srgbClr val="D2D2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35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750"/>
                                        <p:tgtEl>
                                          <p:spTgt spid="119"/>
                                        </p:tgtEl>
                                      </p:cBhvr>
                                    </p:animEffect>
                                  </p:childTnLst>
                                </p:cTn>
                              </p:par>
                              <p:par>
                                <p:cTn id="8" presetID="10" presetClass="entr" presetSubtype="0" fill="hold" nodeType="withEffect">
                                  <p:stCondLst>
                                    <p:cond delay="10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par>
                                <p:cTn id="11" presetID="10" presetClass="entr" presetSubtype="0" fill="hold" nodeType="withEffect">
                                  <p:stCondLst>
                                    <p:cond delay="10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22" presetClass="entr" presetSubtype="8" fill="hold" nodeType="withEffect">
                                  <p:stCondLst>
                                    <p:cond delay="20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750"/>
                                        <p:tgtEl>
                                          <p:spTgt spid="99"/>
                                        </p:tgtEl>
                                      </p:cBhvr>
                                    </p:animEffect>
                                  </p:childTnLst>
                                </p:cTn>
                              </p:par>
                              <p:par>
                                <p:cTn id="17" presetID="22" presetClass="entr" presetSubtype="8"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750"/>
                                        <p:tgtEl>
                                          <p:spTgt spid="5"/>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22" presetClass="entr" presetSubtype="4" fill="hold" nodeType="withEffect">
                                  <p:stCondLst>
                                    <p:cond delay="20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1"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par>
                                <p:cTn id="32" presetID="22" presetClass="entr" presetSubtype="4" fill="hold" nodeType="withEffect">
                                  <p:stCondLst>
                                    <p:cond delay="20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par>
                                <p:cTn id="35" presetID="22" presetClass="entr" presetSubtype="1" fill="hold" nodeType="withEffect">
                                  <p:stCondLst>
                                    <p:cond delay="300"/>
                                  </p:stCondLst>
                                  <p:childTnLst>
                                    <p:set>
                                      <p:cBhvr>
                                        <p:cTn id="36" dur="1" fill="hold">
                                          <p:stCondLst>
                                            <p:cond delay="0"/>
                                          </p:stCondLst>
                                        </p:cTn>
                                        <p:tgtEl>
                                          <p:spTgt spid="71"/>
                                        </p:tgtEl>
                                        <p:attrNameLst>
                                          <p:attrName>style.visibility</p:attrName>
                                        </p:attrNameLst>
                                      </p:cBhvr>
                                      <p:to>
                                        <p:strVal val="visible"/>
                                      </p:to>
                                    </p:set>
                                    <p:animEffect transition="in" filter="wipe(up)">
                                      <p:cBhvr>
                                        <p:cTn id="37" dur="500"/>
                                        <p:tgtEl>
                                          <p:spTgt spid="71"/>
                                        </p:tgtEl>
                                      </p:cBhvr>
                                    </p:animEffect>
                                  </p:childTnLst>
                                </p:cTn>
                              </p:par>
                              <p:par>
                                <p:cTn id="38" presetID="22" presetClass="entr" presetSubtype="4" fill="hold" nodeType="withEffect">
                                  <p:stCondLst>
                                    <p:cond delay="30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par>
                                <p:cTn id="41" presetID="22" presetClass="entr" presetSubtype="1" fill="hold" nodeType="withEffect">
                                  <p:stCondLst>
                                    <p:cond delay="30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4" fill="hold" nodeType="withEffect">
                                  <p:stCondLst>
                                    <p:cond delay="40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nodeType="withEffect">
                                  <p:stCondLst>
                                    <p:cond delay="40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10" presetClass="entr" presetSubtype="0" fill="hold" nodeType="withEffect">
                                  <p:stCondLst>
                                    <p:cond delay="50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9DA8-2DE3-47EF-AF7B-B5D8847665E7}"/>
              </a:ext>
            </a:extLst>
          </p:cNvPr>
          <p:cNvSpPr>
            <a:spLocks noGrp="1"/>
          </p:cNvSpPr>
          <p:nvPr>
            <p:ph type="title"/>
          </p:nvPr>
        </p:nvSpPr>
        <p:spPr>
          <a:xfrm>
            <a:off x="408079" y="419148"/>
            <a:ext cx="10819784" cy="1143000"/>
          </a:xfrm>
        </p:spPr>
        <p:txBody>
          <a:bodyPr/>
          <a:lstStyle/>
          <a:p>
            <a:r>
              <a:rPr lang="en-US" dirty="0">
                <a:solidFill>
                  <a:srgbClr val="505050"/>
                </a:solidFill>
              </a:rPr>
              <a:t>Course details for Azure DevOps Engineer Expert</a:t>
            </a:r>
          </a:p>
        </p:txBody>
      </p:sp>
      <p:sp>
        <p:nvSpPr>
          <p:cNvPr id="7" name="Rectangle 1">
            <a:extLst>
              <a:ext uri="{FF2B5EF4-FFF2-40B4-BE49-F238E27FC236}">
                <a16:creationId xmlns:a16="http://schemas.microsoft.com/office/drawing/2014/main" id="{0DFB33F4-A19E-45D4-B205-0A06B1441887}"/>
              </a:ext>
            </a:extLst>
          </p:cNvPr>
          <p:cNvSpPr>
            <a:spLocks noChangeArrowheads="1"/>
          </p:cNvSpPr>
          <p:nvPr/>
        </p:nvSpPr>
        <p:spPr bwMode="auto">
          <a:xfrm>
            <a:off x="408079" y="105132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eaLnBrk="0" fontAlgn="base" hangingPunct="0">
              <a:spcBef>
                <a:spcPct val="0"/>
              </a:spcBef>
              <a:spcAft>
                <a:spcPct val="0"/>
              </a:spcAft>
              <a:defRPr/>
            </a:pPr>
            <a:r>
              <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rPr>
              <a:t>7 </a:t>
            </a:r>
            <a:r>
              <a:rPr lang="en-US" altLang="en-US" dirty="0">
                <a:gradFill>
                  <a:gsLst>
                    <a:gs pos="1250">
                      <a:schemeClr val="tx1"/>
                    </a:gs>
                    <a:gs pos="100000">
                      <a:schemeClr val="tx1"/>
                    </a:gs>
                  </a:gsLst>
                  <a:lin ang="5400000" scaled="0"/>
                </a:gradFill>
                <a:ea typeface="Calibri" panose="020F0502020204030204" pitchFamily="34" charset="0"/>
                <a:cs typeface="Segoe UI" panose="020B0502040204020203" pitchFamily="34" charset="0"/>
              </a:rPr>
              <a:t>Instructor-led training courses</a:t>
            </a:r>
            <a:endPar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cs typeface="Segoe UI" panose="020B0502040204020203" pitchFamily="34" charset="0"/>
            </a:endParaRPr>
          </a:p>
        </p:txBody>
      </p:sp>
      <p:graphicFrame>
        <p:nvGraphicFramePr>
          <p:cNvPr id="8" name="Table 7">
            <a:extLst>
              <a:ext uri="{FF2B5EF4-FFF2-40B4-BE49-F238E27FC236}">
                <a16:creationId xmlns:a16="http://schemas.microsoft.com/office/drawing/2014/main" id="{DB777291-821B-4DA3-AA3F-F374C6DBE8E9}"/>
              </a:ext>
            </a:extLst>
          </p:cNvPr>
          <p:cNvGraphicFramePr>
            <a:graphicFrameLocks noGrp="1"/>
          </p:cNvGraphicFramePr>
          <p:nvPr>
            <p:extLst>
              <p:ext uri="{D42A27DB-BD31-4B8C-83A1-F6EECF244321}">
                <p14:modId xmlns:p14="http://schemas.microsoft.com/office/powerpoint/2010/main" val="4165698037"/>
              </p:ext>
            </p:extLst>
          </p:nvPr>
        </p:nvGraphicFramePr>
        <p:xfrm>
          <a:off x="418589" y="1800301"/>
          <a:ext cx="11283696" cy="2635693"/>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 </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06859">
                <a:tc rowSpan="7">
                  <a:txBody>
                    <a:bodyPr/>
                    <a:lstStyle/>
                    <a:p>
                      <a:pPr marL="0" marR="0" lvl="0" indent="0" algn="l" defTabSz="498603" rtl="0" eaLnBrk="1" fontAlgn="auto" latinLnBrk="0" hangingPunct="1">
                        <a:lnSpc>
                          <a:spcPct val="97000"/>
                        </a:lnSpc>
                        <a:spcBef>
                          <a:spcPts val="0"/>
                        </a:spcBef>
                        <a:spcAft>
                          <a:spcPts val="0"/>
                        </a:spcAft>
                        <a:buClrTx/>
                        <a:buSzTx/>
                        <a:buFontTx/>
                        <a:buNone/>
                        <a:tabLst/>
                        <a:defRPr/>
                      </a:pPr>
                      <a:endParaRPr kumimoji="0" lang="en-US" sz="13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a:p>
                      <a:pPr marL="0" marR="0" lvl="0" indent="0" algn="l" defTabSz="498603" rtl="0" eaLnBrk="1" fontAlgn="auto" latinLnBrk="0" hangingPunct="1">
                        <a:lnSpc>
                          <a:spcPct val="97000"/>
                        </a:lnSpc>
                        <a:spcBef>
                          <a:spcPts val="0"/>
                        </a:spcBef>
                        <a:spcAft>
                          <a:spcPts val="0"/>
                        </a:spcAft>
                        <a:buClrTx/>
                        <a:buSzTx/>
                        <a:buFontTx/>
                        <a:buNone/>
                        <a:tabLst/>
                        <a:defRPr/>
                      </a:pPr>
                      <a:r>
                        <a:rPr kumimoji="0" lang="en-US" sz="13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Azure </a:t>
                      </a:r>
                      <a:br>
                        <a:rPr kumimoji="0" lang="en-US" sz="13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3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DevOps Solutions</a:t>
                      </a:r>
                    </a:p>
                    <a:p>
                      <a:pPr marL="0" marR="0" lvl="0" indent="0" algn="l" defTabSz="498603" rtl="0" eaLnBrk="1" fontAlgn="auto" latinLnBrk="0" hangingPunct="1">
                        <a:lnSpc>
                          <a:spcPct val="97000"/>
                        </a:lnSpc>
                        <a:spcBef>
                          <a:spcPts val="0"/>
                        </a:spcBef>
                        <a:spcAft>
                          <a:spcPts val="0"/>
                        </a:spcAft>
                        <a:buClrTx/>
                        <a:buSzTx/>
                        <a:buFontTx/>
                        <a:buNone/>
                        <a:tabLst/>
                        <a:defRPr/>
                      </a:pPr>
                      <a:endParaRPr kumimoji="0" lang="en-US" sz="13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a:p>
                      <a:pPr marL="0" marR="0" lvl="0" indent="0" algn="l" defTabSz="498603" rtl="0" eaLnBrk="1" fontAlgn="auto" latinLnBrk="0" hangingPunct="1">
                        <a:lnSpc>
                          <a:spcPct val="97000"/>
                        </a:lnSpc>
                        <a:spcBef>
                          <a:spcPts val="0"/>
                        </a:spcBef>
                        <a:spcAft>
                          <a:spcPts val="0"/>
                        </a:spcAft>
                        <a:buClrTx/>
                        <a:buSzTx/>
                        <a:buFontTx/>
                        <a:buNone/>
                        <a:tabLst/>
                        <a:defRPr/>
                      </a:pPr>
                      <a:r>
                        <a:rPr kumimoji="0" lang="en-US" sz="13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 AZ-400</a:t>
                      </a:r>
                    </a:p>
                    <a:p>
                      <a:pPr marL="0" marR="0">
                        <a:lnSpc>
                          <a:spcPct val="97000"/>
                        </a:lnSpc>
                        <a:spcBef>
                          <a:spcPts val="0"/>
                        </a:spcBef>
                        <a:spcAft>
                          <a:spcPts val="0"/>
                        </a:spcAft>
                      </a:pPr>
                      <a:endParaRPr lang="en-US" sz="10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Implementing DevOps Development Processes</a:t>
                      </a:r>
                    </a:p>
                  </a:txBody>
                  <a:tcPr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150" b="0" i="0" u="none" strike="noStrike" dirty="0">
                          <a:gradFill>
                            <a:gsLst>
                              <a:gs pos="0">
                                <a:schemeClr val="tx1"/>
                              </a:gs>
                              <a:gs pos="100000">
                                <a:schemeClr val="tx1"/>
                              </a:gs>
                            </a:gsLst>
                            <a:lin ang="5400000" scaled="1"/>
                          </a:gradFill>
                          <a:effectLst/>
                          <a:latin typeface="+mn-lt"/>
                        </a:rPr>
                        <a:t>  </a:t>
                      </a:r>
                      <a:r>
                        <a:rPr lang="en-US" sz="1150" b="0" i="0" u="none" strike="noStrike" dirty="0">
                          <a:gradFill>
                            <a:gsLst>
                              <a:gs pos="0">
                                <a:schemeClr val="tx1"/>
                              </a:gs>
                              <a:gs pos="100000">
                                <a:schemeClr val="tx1"/>
                              </a:gs>
                            </a:gsLst>
                            <a:lin ang="5400000" scaled="1"/>
                          </a:gradFill>
                          <a:effectLst/>
                          <a:latin typeface="+mn-lt"/>
                          <a:hlinkClick r:id="rId2"/>
                        </a:rPr>
                        <a:t>AZ-400T01</a:t>
                      </a:r>
                      <a:endParaRPr lang="en-US" sz="1150" b="0" i="0" u="none" strike="noStrike" dirty="0">
                        <a:gradFill>
                          <a:gsLst>
                            <a:gs pos="0">
                              <a:schemeClr val="tx1"/>
                            </a:gs>
                            <a:gs pos="100000">
                              <a:schemeClr val="tx1"/>
                            </a:gs>
                          </a:gsLst>
                          <a:lin ang="5400000" scaled="1"/>
                        </a:gradFill>
                        <a:effectLst/>
                        <a:latin typeface="+mn-lt"/>
                      </a:endParaRPr>
                    </a:p>
                  </a:txBody>
                  <a:tcPr marL="0" marR="0" marT="0" marB="0"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855276"/>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Implementing Continuous Integration</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fontAlgn="b"/>
                      <a:r>
                        <a:rPr lang="en-US" sz="1150" b="0" i="0" u="none" strike="noStrike" dirty="0">
                          <a:gradFill>
                            <a:gsLst>
                              <a:gs pos="0">
                                <a:schemeClr val="tx1"/>
                              </a:gs>
                              <a:gs pos="100000">
                                <a:schemeClr val="tx1"/>
                              </a:gs>
                            </a:gsLst>
                            <a:lin ang="5400000" scaled="1"/>
                          </a:gradFill>
                          <a:effectLst/>
                          <a:latin typeface="+mn-lt"/>
                        </a:rPr>
                        <a:t>  </a:t>
                      </a:r>
                      <a:r>
                        <a:rPr lang="en-US" sz="1150" b="0" i="0" u="none" strike="noStrike" dirty="0">
                          <a:gradFill>
                            <a:gsLst>
                              <a:gs pos="0">
                                <a:schemeClr val="tx1"/>
                              </a:gs>
                              <a:gs pos="100000">
                                <a:schemeClr val="tx1"/>
                              </a:gs>
                            </a:gsLst>
                            <a:lin ang="5400000" scaled="1"/>
                          </a:gradFill>
                          <a:effectLst/>
                          <a:latin typeface="+mn-lt"/>
                          <a:hlinkClick r:id="rId3"/>
                        </a:rPr>
                        <a:t>AZ-400T02</a:t>
                      </a:r>
                      <a:endParaRPr lang="en-US" sz="1150" b="0" i="0" u="none" strike="noStrike" dirty="0">
                        <a:gradFill>
                          <a:gsLst>
                            <a:gs pos="0">
                              <a:schemeClr val="tx1"/>
                            </a:gs>
                            <a:gs pos="100000">
                              <a:schemeClr val="tx1"/>
                            </a:gs>
                          </a:gsLst>
                          <a:lin ang="5400000" scaled="1"/>
                        </a:gradFill>
                        <a:effectLst/>
                        <a:latin typeface="+mn-lt"/>
                      </a:endParaRPr>
                    </a:p>
                  </a:txBody>
                  <a:tcPr marL="0"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0">
                                <a:schemeClr val="tx1"/>
                              </a:gs>
                              <a:gs pos="100000">
                                <a:schemeClr val="tx1"/>
                              </a:gs>
                            </a:gsLst>
                            <a:lin ang="5400000" scaled="1"/>
                          </a:gradFill>
                          <a:effectLst/>
                          <a:uLnTx/>
                          <a:uFillTx/>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9927022"/>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Implementing Continuous Delivery</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150" b="0" i="0" u="none" strike="noStrike" dirty="0">
                          <a:gradFill>
                            <a:gsLst>
                              <a:gs pos="0">
                                <a:schemeClr val="tx1"/>
                              </a:gs>
                              <a:gs pos="100000">
                                <a:schemeClr val="tx1"/>
                              </a:gs>
                            </a:gsLst>
                            <a:lin ang="5400000" scaled="1"/>
                          </a:gradFill>
                          <a:effectLst/>
                          <a:latin typeface="+mn-lt"/>
                        </a:rPr>
                        <a:t>  </a:t>
                      </a:r>
                      <a:r>
                        <a:rPr lang="en-US" sz="1150" b="0" i="0" u="none" strike="noStrike" dirty="0">
                          <a:gradFill>
                            <a:gsLst>
                              <a:gs pos="0">
                                <a:schemeClr val="tx1"/>
                              </a:gs>
                              <a:gs pos="100000">
                                <a:schemeClr val="tx1"/>
                              </a:gs>
                            </a:gsLst>
                            <a:lin ang="5400000" scaled="1"/>
                          </a:gradFill>
                          <a:effectLst/>
                          <a:latin typeface="+mn-lt"/>
                          <a:hlinkClick r:id="rId4"/>
                        </a:rPr>
                        <a:t>AZ-400T03</a:t>
                      </a:r>
                      <a:endParaRPr lang="en-US" sz="1150" b="0" i="0" u="none" strike="noStrike" dirty="0">
                        <a:gradFill>
                          <a:gsLst>
                            <a:gs pos="0">
                              <a:schemeClr val="tx1"/>
                            </a:gs>
                            <a:gs pos="100000">
                              <a:schemeClr val="tx1"/>
                            </a:gs>
                          </a:gsLst>
                          <a:lin ang="5400000" scaled="1"/>
                        </a:gradFill>
                        <a:effectLst/>
                        <a:latin typeface="+mn-lt"/>
                      </a:endParaRPr>
                    </a:p>
                  </a:txBody>
                  <a:tcPr marL="0"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0">
                                <a:schemeClr val="tx1"/>
                              </a:gs>
                              <a:gs pos="100000">
                                <a:schemeClr val="tx1"/>
                              </a:gs>
                            </a:gsLst>
                            <a:lin ang="5400000" scaled="1"/>
                          </a:gradFill>
                          <a:effectLst/>
                          <a:uLnTx/>
                          <a:uFillTx/>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056951"/>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Implementing Dependency Management</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fontAlgn="b"/>
                      <a:r>
                        <a:rPr lang="en-US" sz="1150" b="0" i="0" u="none" strike="noStrike" dirty="0">
                          <a:gradFill>
                            <a:gsLst>
                              <a:gs pos="0">
                                <a:schemeClr val="tx1"/>
                              </a:gs>
                              <a:gs pos="100000">
                                <a:schemeClr val="tx1"/>
                              </a:gs>
                            </a:gsLst>
                            <a:lin ang="5400000" scaled="1"/>
                          </a:gradFill>
                          <a:effectLst/>
                          <a:latin typeface="+mn-lt"/>
                        </a:rPr>
                        <a:t>  </a:t>
                      </a:r>
                      <a:r>
                        <a:rPr lang="en-US" sz="1150" b="0" i="0" u="none" strike="noStrike" dirty="0">
                          <a:gradFill>
                            <a:gsLst>
                              <a:gs pos="0">
                                <a:schemeClr val="tx1"/>
                              </a:gs>
                              <a:gs pos="100000">
                                <a:schemeClr val="tx1"/>
                              </a:gs>
                            </a:gsLst>
                            <a:lin ang="5400000" scaled="1"/>
                          </a:gradFill>
                          <a:effectLst/>
                          <a:latin typeface="+mn-lt"/>
                          <a:hlinkClick r:id="rId5"/>
                        </a:rPr>
                        <a:t>AZ-400T04</a:t>
                      </a:r>
                      <a:endParaRPr lang="en-US" sz="1150" b="0" i="0" u="none" strike="noStrike" dirty="0">
                        <a:gradFill>
                          <a:gsLst>
                            <a:gs pos="0">
                              <a:schemeClr val="tx1"/>
                            </a:gs>
                            <a:gs pos="100000">
                              <a:schemeClr val="tx1"/>
                            </a:gs>
                          </a:gsLst>
                          <a:lin ang="5400000" scaled="1"/>
                        </a:gradFill>
                        <a:effectLst/>
                        <a:latin typeface="+mn-lt"/>
                      </a:endParaRPr>
                    </a:p>
                  </a:txBody>
                  <a:tcPr marL="0"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0">
                                <a:schemeClr val="tx1"/>
                              </a:gs>
                              <a:gs pos="100000">
                                <a:schemeClr val="tx1"/>
                              </a:gs>
                            </a:gsLst>
                            <a:lin ang="5400000" scaled="1"/>
                          </a:gradFill>
                          <a:effectLst/>
                          <a:uLnTx/>
                          <a:uFillTx/>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0794720"/>
                  </a:ext>
                </a:extLst>
              </a:tr>
              <a:tr h="306859">
                <a:tc vMerge="1">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Implementing Application Infrastructure</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150" b="0" i="0" u="none" strike="noStrike" dirty="0">
                          <a:gradFill>
                            <a:gsLst>
                              <a:gs pos="0">
                                <a:schemeClr val="tx1"/>
                              </a:gs>
                              <a:gs pos="100000">
                                <a:schemeClr val="tx1"/>
                              </a:gs>
                            </a:gsLst>
                            <a:lin ang="5400000" scaled="1"/>
                          </a:gradFill>
                          <a:effectLst/>
                          <a:latin typeface="+mn-lt"/>
                        </a:rPr>
                        <a:t>  </a:t>
                      </a:r>
                      <a:r>
                        <a:rPr lang="en-US" sz="1150" b="0" i="0" u="none" strike="noStrike" dirty="0">
                          <a:gradFill>
                            <a:gsLst>
                              <a:gs pos="0">
                                <a:schemeClr val="tx1"/>
                              </a:gs>
                              <a:gs pos="100000">
                                <a:schemeClr val="tx1"/>
                              </a:gs>
                            </a:gsLst>
                            <a:lin ang="5400000" scaled="1"/>
                          </a:gradFill>
                          <a:effectLst/>
                          <a:latin typeface="+mn-lt"/>
                          <a:hlinkClick r:id="rId6"/>
                        </a:rPr>
                        <a:t>AZ-400T05</a:t>
                      </a:r>
                      <a:endParaRPr lang="en-US" sz="1150" b="0" i="0" u="none" strike="noStrike" dirty="0">
                        <a:gradFill>
                          <a:gsLst>
                            <a:gs pos="0">
                              <a:schemeClr val="tx1"/>
                            </a:gs>
                            <a:gs pos="100000">
                              <a:schemeClr val="tx1"/>
                            </a:gs>
                          </a:gsLst>
                          <a:lin ang="5400000" scaled="1"/>
                        </a:gradFill>
                        <a:effectLst/>
                        <a:latin typeface="+mn-lt"/>
                      </a:endParaRPr>
                    </a:p>
                  </a:txBody>
                  <a:tcPr marL="0" marR="0" marT="0" marB="0" anchor="ctr">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0">
                                <a:schemeClr val="tx1"/>
                              </a:gs>
                              <a:gs pos="100000">
                                <a:schemeClr val="tx1"/>
                              </a:gs>
                            </a:gsLst>
                            <a:lin ang="5400000" scaled="1"/>
                          </a:gradFill>
                          <a:effectLst/>
                          <a:uLnTx/>
                          <a:uFillTx/>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121064"/>
                  </a:ext>
                </a:extLst>
              </a:tr>
              <a:tr h="306859">
                <a:tc vMerge="1">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Implementing Continuous Feedback</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fontAlgn="b"/>
                      <a:r>
                        <a:rPr lang="en-US" sz="1150" b="0" i="0" u="none" strike="noStrike" dirty="0">
                          <a:gradFill>
                            <a:gsLst>
                              <a:gs pos="0">
                                <a:schemeClr val="tx1"/>
                              </a:gs>
                              <a:gs pos="100000">
                                <a:schemeClr val="tx1"/>
                              </a:gs>
                            </a:gsLst>
                            <a:lin ang="5400000" scaled="1"/>
                          </a:gradFill>
                          <a:effectLst/>
                          <a:latin typeface="+mn-lt"/>
                        </a:rPr>
                        <a:t>  </a:t>
                      </a:r>
                      <a:r>
                        <a:rPr lang="en-US" sz="1150" b="0" i="0" u="none" strike="noStrike" dirty="0">
                          <a:gradFill>
                            <a:gsLst>
                              <a:gs pos="0">
                                <a:schemeClr val="tx1"/>
                              </a:gs>
                              <a:gs pos="100000">
                                <a:schemeClr val="tx1"/>
                              </a:gs>
                            </a:gsLst>
                            <a:lin ang="5400000" scaled="1"/>
                          </a:gradFill>
                          <a:effectLst/>
                          <a:latin typeface="+mn-lt"/>
                          <a:hlinkClick r:id="rId7"/>
                        </a:rPr>
                        <a:t>AZ-400T06</a:t>
                      </a:r>
                      <a:endParaRPr lang="en-US" sz="1150" b="0" i="0" u="none" strike="noStrike" dirty="0">
                        <a:gradFill>
                          <a:gsLst>
                            <a:gs pos="0">
                              <a:schemeClr val="tx1"/>
                            </a:gs>
                            <a:gs pos="100000">
                              <a:schemeClr val="tx1"/>
                            </a:gs>
                          </a:gsLst>
                          <a:lin ang="5400000" scaled="1"/>
                        </a:gradFill>
                        <a:effectLst/>
                        <a:latin typeface="+mn-lt"/>
                      </a:endParaRPr>
                    </a:p>
                  </a:txBody>
                  <a:tcPr marL="0" marR="0" marT="0" marB="0" anchor="ctr">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0">
                                <a:schemeClr val="tx1"/>
                              </a:gs>
                              <a:gs pos="100000">
                                <a:schemeClr val="tx1"/>
                              </a:gs>
                            </a:gsLst>
                            <a:lin ang="5400000" scaled="1"/>
                          </a:gradFill>
                          <a:effectLst/>
                          <a:uLnTx/>
                          <a:uFillTx/>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7580979"/>
                  </a:ext>
                </a:extLst>
              </a:tr>
              <a:tr h="306859">
                <a:tc vMerge="1">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Designing a DevOps Strategy</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hlinkClick r:id="rId8"/>
                        </a:rPr>
                        <a:t>AZ-400T07</a:t>
                      </a:r>
                      <a:endPar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0">
                                <a:schemeClr val="tx1"/>
                              </a:gs>
                              <a:gs pos="100000">
                                <a:schemeClr val="tx1"/>
                              </a:gs>
                            </a:gsLst>
                            <a:lin ang="5400000" scaled="1"/>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228614"/>
                  </a:ext>
                </a:extLst>
              </a:tr>
            </a:tbl>
          </a:graphicData>
        </a:graphic>
      </p:graphicFrame>
      <p:sp>
        <p:nvSpPr>
          <p:cNvPr id="6" name="TextBox 5">
            <a:extLst>
              <a:ext uri="{FF2B5EF4-FFF2-40B4-BE49-F238E27FC236}">
                <a16:creationId xmlns:a16="http://schemas.microsoft.com/office/drawing/2014/main" id="{D71C7BBC-071B-4A74-A1F6-9B35851C4A9A}"/>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spTree>
    <p:extLst>
      <p:ext uri="{BB962C8B-B14F-4D97-AF65-F5344CB8AC3E}">
        <p14:creationId xmlns:p14="http://schemas.microsoft.com/office/powerpoint/2010/main" val="8961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4.58333E-6 3.7037E-7 L -0.05092 -0.00069 " pathEditMode="relative" rAng="0" ptsTypes="AA">
                                      <p:cBhvr>
                                        <p:cTn id="9" dur="750" spd="-100000" fill="hold"/>
                                        <p:tgtEl>
                                          <p:spTgt spid="8"/>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F1FA-7D13-4730-8A7E-7C8A20511591}"/>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spc="-80" dirty="0">
                <a:solidFill>
                  <a:srgbClr val="505050"/>
                </a:solidFill>
              </a:rPr>
              <a:t>Learning path for </a:t>
            </a:r>
            <a:r>
              <a:rPr lang="en-US" dirty="0">
                <a:solidFill>
                  <a:srgbClr val="505050"/>
                </a:solidFill>
              </a:rPr>
              <a:t>Azure Solutions Architect Expert</a:t>
            </a:r>
          </a:p>
        </p:txBody>
      </p:sp>
      <p:grpSp>
        <p:nvGrpSpPr>
          <p:cNvPr id="3" name="Group 2">
            <a:extLst>
              <a:ext uri="{FF2B5EF4-FFF2-40B4-BE49-F238E27FC236}">
                <a16:creationId xmlns:a16="http://schemas.microsoft.com/office/drawing/2014/main" id="{17603369-2338-42F6-B2ED-6043D702BA74}"/>
              </a:ext>
              <a:ext uri="{C183D7F6-B498-43B3-948B-1728B52AA6E4}">
                <adec:decorative xmlns:adec="http://schemas.microsoft.com/office/drawing/2017/decorative" val="1"/>
              </a:ext>
            </a:extLst>
          </p:cNvPr>
          <p:cNvGrpSpPr/>
          <p:nvPr/>
        </p:nvGrpSpPr>
        <p:grpSpPr>
          <a:xfrm>
            <a:off x="905829" y="3443020"/>
            <a:ext cx="8713176" cy="1009888"/>
            <a:chOff x="2164355" y="3617756"/>
            <a:chExt cx="8296564" cy="563621"/>
          </a:xfrm>
        </p:grpSpPr>
        <p:cxnSp>
          <p:nvCxnSpPr>
            <p:cNvPr id="4" name="Straight Connector 3">
              <a:extLst>
                <a:ext uri="{FF2B5EF4-FFF2-40B4-BE49-F238E27FC236}">
                  <a16:creationId xmlns:a16="http://schemas.microsoft.com/office/drawing/2014/main" id="{112EA82D-12FD-477F-8303-1268C212C3F1}"/>
                </a:ext>
              </a:extLst>
            </p:cNvPr>
            <p:cNvCxnSpPr>
              <a:cxnSpLocks/>
              <a:endCxn id="7" idx="0"/>
            </p:cNvCxnSpPr>
            <p:nvPr/>
          </p:nvCxnSpPr>
          <p:spPr>
            <a:xfrm>
              <a:off x="2164355" y="3890783"/>
              <a:ext cx="910611" cy="246"/>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a:extLst>
                <a:ext uri="{FF2B5EF4-FFF2-40B4-BE49-F238E27FC236}">
                  <a16:creationId xmlns:a16="http://schemas.microsoft.com/office/drawing/2014/main" id="{B363EC45-E224-41F8-9443-5989B83EEE43}"/>
                </a:ext>
              </a:extLst>
            </p:cNvPr>
            <p:cNvGrpSpPr/>
            <p:nvPr/>
          </p:nvGrpSpPr>
          <p:grpSpPr>
            <a:xfrm>
              <a:off x="3074954" y="3617756"/>
              <a:ext cx="6305604" cy="563621"/>
              <a:chOff x="3196334" y="3202905"/>
              <a:chExt cx="6305604" cy="1530957"/>
            </a:xfrm>
          </p:grpSpPr>
          <p:sp>
            <p:nvSpPr>
              <p:cNvPr id="7" name="Freeform: Shape 6">
                <a:extLst>
                  <a:ext uri="{FF2B5EF4-FFF2-40B4-BE49-F238E27FC236}">
                    <a16:creationId xmlns:a16="http://schemas.microsoft.com/office/drawing/2014/main" id="{A2445F6E-1C8D-4A09-8DED-500512F6625E}"/>
                  </a:ext>
                </a:extLst>
              </p:cNvPr>
              <p:cNvSpPr/>
              <p:nvPr/>
            </p:nvSpPr>
            <p:spPr bwMode="auto">
              <a:xfrm flipV="1">
                <a:off x="3196345" y="3943332"/>
                <a:ext cx="6296523" cy="79053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8988715"/>
                  <a:gd name="connsiteY0" fmla="*/ 1047995 h 1047995"/>
                  <a:gd name="connsiteX1" fmla="*/ 1235531 w 8988715"/>
                  <a:gd name="connsiteY1" fmla="*/ 15350 h 1047995"/>
                  <a:gd name="connsiteX2" fmla="*/ 8988715 w 8988715"/>
                  <a:gd name="connsiteY2" fmla="*/ 0 h 1047995"/>
                  <a:gd name="connsiteX0" fmla="*/ 0 w 11984847"/>
                  <a:gd name="connsiteY0" fmla="*/ 1043220 h 1043220"/>
                  <a:gd name="connsiteX1" fmla="*/ 1235531 w 11984847"/>
                  <a:gd name="connsiteY1" fmla="*/ 10575 h 1043220"/>
                  <a:gd name="connsiteX2" fmla="*/ 11984847 w 11984847"/>
                  <a:gd name="connsiteY2" fmla="*/ 0 h 1043220"/>
                  <a:gd name="connsiteX0" fmla="*/ 0 w 12779619"/>
                  <a:gd name="connsiteY0" fmla="*/ 1048045 h 1048045"/>
                  <a:gd name="connsiteX1" fmla="*/ 1235531 w 12779619"/>
                  <a:gd name="connsiteY1" fmla="*/ 15400 h 1048045"/>
                  <a:gd name="connsiteX2" fmla="*/ 11984847 w 12779619"/>
                  <a:gd name="connsiteY2" fmla="*/ 4825 h 1048045"/>
                  <a:gd name="connsiteX3" fmla="*/ 11979708 w 12779619"/>
                  <a:gd name="connsiteY3" fmla="*/ 0 h 1048045"/>
                  <a:gd name="connsiteX0" fmla="*/ 0 w 13307115"/>
                  <a:gd name="connsiteY0" fmla="*/ 1043224 h 1045685"/>
                  <a:gd name="connsiteX1" fmla="*/ 1235531 w 13307115"/>
                  <a:gd name="connsiteY1" fmla="*/ 10579 h 1045685"/>
                  <a:gd name="connsiteX2" fmla="*/ 11984847 w 13307115"/>
                  <a:gd name="connsiteY2" fmla="*/ 4 h 1045685"/>
                  <a:gd name="connsiteX3" fmla="*/ 13227701 w 13307115"/>
                  <a:gd name="connsiteY3" fmla="*/ 1045684 h 1045685"/>
                  <a:gd name="connsiteX0" fmla="*/ 0 w 13227705"/>
                  <a:gd name="connsiteY0" fmla="*/ 1043220 h 1045681"/>
                  <a:gd name="connsiteX1" fmla="*/ 1235531 w 13227705"/>
                  <a:gd name="connsiteY1" fmla="*/ 10575 h 1045681"/>
                  <a:gd name="connsiteX2" fmla="*/ 11984847 w 13227705"/>
                  <a:gd name="connsiteY2" fmla="*/ 0 h 1045681"/>
                  <a:gd name="connsiteX3" fmla="*/ 13227701 w 13227705"/>
                  <a:gd name="connsiteY3" fmla="*/ 1045680 h 1045681"/>
                  <a:gd name="connsiteX0" fmla="*/ 0 w 13227701"/>
                  <a:gd name="connsiteY0" fmla="*/ 1043220 h 1045681"/>
                  <a:gd name="connsiteX1" fmla="*/ 1235531 w 13227701"/>
                  <a:gd name="connsiteY1" fmla="*/ 10575 h 1045681"/>
                  <a:gd name="connsiteX2" fmla="*/ 11984847 w 13227701"/>
                  <a:gd name="connsiteY2" fmla="*/ 0 h 1045681"/>
                  <a:gd name="connsiteX3" fmla="*/ 13227701 w 13227701"/>
                  <a:gd name="connsiteY3" fmla="*/ 1045680 h 1045681"/>
                </a:gdLst>
                <a:ahLst/>
                <a:cxnLst>
                  <a:cxn ang="0">
                    <a:pos x="connsiteX0" y="connsiteY0"/>
                  </a:cxn>
                  <a:cxn ang="0">
                    <a:pos x="connsiteX1" y="connsiteY1"/>
                  </a:cxn>
                  <a:cxn ang="0">
                    <a:pos x="connsiteX2" y="connsiteY2"/>
                  </a:cxn>
                  <a:cxn ang="0">
                    <a:pos x="connsiteX3" y="connsiteY3"/>
                  </a:cxn>
                </a:cxnLst>
                <a:rect l="l" t="t" r="r" b="b"/>
                <a:pathLst>
                  <a:path w="13227701" h="1045681">
                    <a:moveTo>
                      <a:pt x="0" y="1043220"/>
                    </a:moveTo>
                    <a:cubicBezTo>
                      <a:pt x="150086" y="956350"/>
                      <a:pt x="1051186" y="128288"/>
                      <a:pt x="1235531" y="10575"/>
                    </a:cubicBezTo>
                    <a:cubicBezTo>
                      <a:pt x="1292009" y="240"/>
                      <a:pt x="11898883" y="8566"/>
                      <a:pt x="11984847" y="0"/>
                    </a:cubicBezTo>
                    <a:lnTo>
                      <a:pt x="13227701" y="1045680"/>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5A9FB1D-98BE-4AB3-BC65-6B24D8148A10}"/>
                  </a:ext>
                </a:extLst>
              </p:cNvPr>
              <p:cNvSpPr/>
              <p:nvPr/>
            </p:nvSpPr>
            <p:spPr bwMode="auto">
              <a:xfrm>
                <a:off x="3196334" y="3202905"/>
                <a:ext cx="6305604" cy="74229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8810246"/>
                  <a:gd name="connsiteY0" fmla="*/ 1039702 h 1039702"/>
                  <a:gd name="connsiteX1" fmla="*/ 1235531 w 8810246"/>
                  <a:gd name="connsiteY1" fmla="*/ 7057 h 1039702"/>
                  <a:gd name="connsiteX2" fmla="*/ 8810246 w 8810246"/>
                  <a:gd name="connsiteY2" fmla="*/ 6580 h 1039702"/>
                  <a:gd name="connsiteX0" fmla="*/ 0 w 11992367"/>
                  <a:gd name="connsiteY0" fmla="*/ 1039702 h 1039702"/>
                  <a:gd name="connsiteX1" fmla="*/ 1235531 w 11992367"/>
                  <a:gd name="connsiteY1" fmla="*/ 7057 h 1039702"/>
                  <a:gd name="connsiteX2" fmla="*/ 11992367 w 11992367"/>
                  <a:gd name="connsiteY2" fmla="*/ 6580 h 1039702"/>
                  <a:gd name="connsiteX0" fmla="*/ 0 w 11892480"/>
                  <a:gd name="connsiteY0" fmla="*/ 1039702 h 1039702"/>
                  <a:gd name="connsiteX1" fmla="*/ 1235531 w 11892480"/>
                  <a:gd name="connsiteY1" fmla="*/ 7057 h 1039702"/>
                  <a:gd name="connsiteX2" fmla="*/ 11892480 w 11892480"/>
                  <a:gd name="connsiteY2" fmla="*/ 6580 h 1039702"/>
                  <a:gd name="connsiteX0" fmla="*/ 0 w 12678819"/>
                  <a:gd name="connsiteY0" fmla="*/ 1039702 h 1039702"/>
                  <a:gd name="connsiteX1" fmla="*/ 1235531 w 12678819"/>
                  <a:gd name="connsiteY1" fmla="*/ 7057 h 1039702"/>
                  <a:gd name="connsiteX2" fmla="*/ 11892480 w 12678819"/>
                  <a:gd name="connsiteY2" fmla="*/ 6580 h 1039702"/>
                  <a:gd name="connsiteX3" fmla="*/ 11881781 w 12678819"/>
                  <a:gd name="connsiteY3" fmla="*/ 10678 h 1039702"/>
                  <a:gd name="connsiteX0" fmla="*/ 0 w 13280514"/>
                  <a:gd name="connsiteY0" fmla="*/ 1039702 h 1039702"/>
                  <a:gd name="connsiteX1" fmla="*/ 1235531 w 13280514"/>
                  <a:gd name="connsiteY1" fmla="*/ 7057 h 1039702"/>
                  <a:gd name="connsiteX2" fmla="*/ 11892480 w 13280514"/>
                  <a:gd name="connsiteY2" fmla="*/ 6580 h 1039702"/>
                  <a:gd name="connsiteX3" fmla="*/ 13232636 w 13280514"/>
                  <a:gd name="connsiteY3" fmla="*/ 1006762 h 1039702"/>
                  <a:gd name="connsiteX0" fmla="*/ 0 w 13276968"/>
                  <a:gd name="connsiteY0" fmla="*/ 1039702 h 1039702"/>
                  <a:gd name="connsiteX1" fmla="*/ 1235531 w 13276968"/>
                  <a:gd name="connsiteY1" fmla="*/ 7057 h 1039702"/>
                  <a:gd name="connsiteX2" fmla="*/ 11892480 w 13276968"/>
                  <a:gd name="connsiteY2" fmla="*/ 6580 h 1039702"/>
                  <a:gd name="connsiteX3" fmla="*/ 13227880 w 13276968"/>
                  <a:gd name="connsiteY3" fmla="*/ 1037101 h 1039702"/>
                  <a:gd name="connsiteX0" fmla="*/ 0 w 13227880"/>
                  <a:gd name="connsiteY0" fmla="*/ 1039702 h 1039702"/>
                  <a:gd name="connsiteX1" fmla="*/ 1235531 w 13227880"/>
                  <a:gd name="connsiteY1" fmla="*/ 7057 h 1039702"/>
                  <a:gd name="connsiteX2" fmla="*/ 11892480 w 13227880"/>
                  <a:gd name="connsiteY2" fmla="*/ 6580 h 1039702"/>
                  <a:gd name="connsiteX3" fmla="*/ 13227880 w 13227880"/>
                  <a:gd name="connsiteY3" fmla="*/ 1037101 h 1039702"/>
                </a:gdLst>
                <a:ahLst/>
                <a:cxnLst>
                  <a:cxn ang="0">
                    <a:pos x="connsiteX0" y="connsiteY0"/>
                  </a:cxn>
                  <a:cxn ang="0">
                    <a:pos x="connsiteX1" y="connsiteY1"/>
                  </a:cxn>
                  <a:cxn ang="0">
                    <a:pos x="connsiteX2" y="connsiteY2"/>
                  </a:cxn>
                  <a:cxn ang="0">
                    <a:pos x="connsiteX3" y="connsiteY3"/>
                  </a:cxn>
                </a:cxnLst>
                <a:rect l="l" t="t" r="r" b="b"/>
                <a:pathLst>
                  <a:path w="13227880" h="1039702">
                    <a:moveTo>
                      <a:pt x="0" y="1039702"/>
                    </a:moveTo>
                    <a:cubicBezTo>
                      <a:pt x="150086" y="952832"/>
                      <a:pt x="1051186" y="124770"/>
                      <a:pt x="1235531" y="7057"/>
                    </a:cubicBezTo>
                    <a:cubicBezTo>
                      <a:pt x="1292009" y="-3278"/>
                      <a:pt x="11772746" y="-1234"/>
                      <a:pt x="11892480" y="6580"/>
                    </a:cubicBezTo>
                    <a:lnTo>
                      <a:pt x="13227880" y="1037101"/>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D65D473C-81B9-497E-BD35-7C90000583CF}"/>
                </a:ext>
              </a:extLst>
            </p:cNvPr>
            <p:cNvCxnSpPr>
              <a:cxnSpLocks/>
            </p:cNvCxnSpPr>
            <p:nvPr/>
          </p:nvCxnSpPr>
          <p:spPr>
            <a:xfrm flipV="1">
              <a:off x="9378675" y="3890784"/>
              <a:ext cx="1082244"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Group 10">
            <a:extLst>
              <a:ext uri="{FF2B5EF4-FFF2-40B4-BE49-F238E27FC236}">
                <a16:creationId xmlns:a16="http://schemas.microsoft.com/office/drawing/2014/main" id="{9885B249-16F7-4A47-AEA2-A3E8718AE047}"/>
              </a:ext>
              <a:ext uri="{C183D7F6-B498-43B3-948B-1728B52AA6E4}">
                <adec:decorative xmlns:adec="http://schemas.microsoft.com/office/drawing/2017/decorative" val="1"/>
              </a:ext>
            </a:extLst>
          </p:cNvPr>
          <p:cNvGrpSpPr/>
          <p:nvPr/>
        </p:nvGrpSpPr>
        <p:grpSpPr>
          <a:xfrm>
            <a:off x="2004794" y="2424066"/>
            <a:ext cx="1051891" cy="1110005"/>
            <a:chOff x="3269103" y="2490067"/>
            <a:chExt cx="1051891" cy="1110005"/>
          </a:xfrm>
        </p:grpSpPr>
        <p:sp>
          <p:nvSpPr>
            <p:cNvPr id="12" name="Oval 11">
              <a:extLst>
                <a:ext uri="{FF2B5EF4-FFF2-40B4-BE49-F238E27FC236}">
                  <a16:creationId xmlns:a16="http://schemas.microsoft.com/office/drawing/2014/main" id="{054C38BA-EF75-4B7E-8A10-AA635E07F05C}"/>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3" name="Straight Connector 12">
              <a:extLst>
                <a:ext uri="{FF2B5EF4-FFF2-40B4-BE49-F238E27FC236}">
                  <a16:creationId xmlns:a16="http://schemas.microsoft.com/office/drawing/2014/main" id="{6E4F7B89-866E-47D0-A0E9-A1DC294CD59E}"/>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67CC1D-39B4-4583-87D7-B48787D45E6E}"/>
                </a:ext>
              </a:extLst>
            </p:cNvPr>
            <p:cNvSpPr txBox="1"/>
            <p:nvPr/>
          </p:nvSpPr>
          <p:spPr>
            <a:xfrm>
              <a:off x="3269103" y="2490067"/>
              <a:ext cx="1051891"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Configure</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infrastructure</a:t>
              </a:r>
            </a:p>
          </p:txBody>
        </p:sp>
      </p:grpSp>
      <p:grpSp>
        <p:nvGrpSpPr>
          <p:cNvPr id="15" name="Group 14">
            <a:extLst>
              <a:ext uri="{FF2B5EF4-FFF2-40B4-BE49-F238E27FC236}">
                <a16:creationId xmlns:a16="http://schemas.microsoft.com/office/drawing/2014/main" id="{A7129A6A-C6B3-40F5-AA8C-859769A3AA1A}"/>
              </a:ext>
              <a:ext uri="{C183D7F6-B498-43B3-948B-1728B52AA6E4}">
                <adec:decorative xmlns:adec="http://schemas.microsoft.com/office/drawing/2017/decorative" val="1"/>
              </a:ext>
            </a:extLst>
          </p:cNvPr>
          <p:cNvGrpSpPr/>
          <p:nvPr/>
        </p:nvGrpSpPr>
        <p:grpSpPr>
          <a:xfrm>
            <a:off x="2992787" y="2142802"/>
            <a:ext cx="960519" cy="1391269"/>
            <a:chOff x="3317354" y="2208803"/>
            <a:chExt cx="960519" cy="1391269"/>
          </a:xfrm>
        </p:grpSpPr>
        <p:sp>
          <p:nvSpPr>
            <p:cNvPr id="16" name="Oval 15">
              <a:extLst>
                <a:ext uri="{FF2B5EF4-FFF2-40B4-BE49-F238E27FC236}">
                  <a16:creationId xmlns:a16="http://schemas.microsoft.com/office/drawing/2014/main" id="{8736599E-D835-45A2-B4DC-5410AA9BDC77}"/>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7" name="Straight Connector 16">
              <a:extLst>
                <a:ext uri="{FF2B5EF4-FFF2-40B4-BE49-F238E27FC236}">
                  <a16:creationId xmlns:a16="http://schemas.microsoft.com/office/drawing/2014/main" id="{C2FA4EE3-AD19-4E33-96DD-66C9AE5C8876}"/>
                </a:ext>
              </a:extLst>
            </p:cNvPr>
            <p:cNvCxnSpPr>
              <a:cxnSpLocks/>
              <a:stCxn id="18" idx="2"/>
              <a:endCxn id="16" idx="0"/>
            </p:cNvCxnSpPr>
            <p:nvPr/>
          </p:nvCxnSpPr>
          <p:spPr>
            <a:xfrm flipH="1">
              <a:off x="3795049" y="2698168"/>
              <a:ext cx="2565" cy="719024"/>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0AA4E4-D3A8-4DFC-9373-335EB5D4986D}"/>
                </a:ext>
              </a:extLst>
            </p:cNvPr>
            <p:cNvSpPr txBox="1"/>
            <p:nvPr/>
          </p:nvSpPr>
          <p:spPr>
            <a:xfrm>
              <a:off x="3317354" y="2208803"/>
              <a:ext cx="96051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Workloads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security</a:t>
              </a:r>
            </a:p>
          </p:txBody>
        </p:sp>
      </p:grpSp>
      <p:grpSp>
        <p:nvGrpSpPr>
          <p:cNvPr id="19" name="Group 18">
            <a:extLst>
              <a:ext uri="{FF2B5EF4-FFF2-40B4-BE49-F238E27FC236}">
                <a16:creationId xmlns:a16="http://schemas.microsoft.com/office/drawing/2014/main" id="{E70935C8-241D-4998-B82D-EF2B58086C01}"/>
              </a:ext>
              <a:ext uri="{C183D7F6-B498-43B3-948B-1728B52AA6E4}">
                <adec:decorative xmlns:adec="http://schemas.microsoft.com/office/drawing/2017/decorative" val="1"/>
              </a:ext>
            </a:extLst>
          </p:cNvPr>
          <p:cNvGrpSpPr/>
          <p:nvPr/>
        </p:nvGrpSpPr>
        <p:grpSpPr>
          <a:xfrm>
            <a:off x="3979788" y="2424692"/>
            <a:ext cx="931665" cy="1109379"/>
            <a:chOff x="3329218" y="2490693"/>
            <a:chExt cx="931665" cy="1109379"/>
          </a:xfrm>
        </p:grpSpPr>
        <p:sp>
          <p:nvSpPr>
            <p:cNvPr id="20" name="Oval 19">
              <a:extLst>
                <a:ext uri="{FF2B5EF4-FFF2-40B4-BE49-F238E27FC236}">
                  <a16:creationId xmlns:a16="http://schemas.microsoft.com/office/drawing/2014/main" id="{7F951DF1-44AD-4881-A0AB-A0F160E546AA}"/>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21" name="Straight Connector 20">
              <a:extLst>
                <a:ext uri="{FF2B5EF4-FFF2-40B4-BE49-F238E27FC236}">
                  <a16:creationId xmlns:a16="http://schemas.microsoft.com/office/drawing/2014/main" id="{6D443E92-8D2D-473C-A1B0-45F5C29D0804}"/>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F50E28-0A0F-4AE0-84B4-E3F9AEC80A3A}"/>
                </a:ext>
              </a:extLst>
            </p:cNvPr>
            <p:cNvSpPr txBox="1"/>
            <p:nvPr/>
          </p:nvSpPr>
          <p:spPr>
            <a:xfrm>
              <a:off x="3329218" y="2490693"/>
              <a:ext cx="931665"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Technology</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 solutions</a:t>
              </a:r>
            </a:p>
          </p:txBody>
        </p:sp>
      </p:grpSp>
      <p:grpSp>
        <p:nvGrpSpPr>
          <p:cNvPr id="23" name="Group 22">
            <a:extLst>
              <a:ext uri="{FF2B5EF4-FFF2-40B4-BE49-F238E27FC236}">
                <a16:creationId xmlns:a16="http://schemas.microsoft.com/office/drawing/2014/main" id="{6DBBCE3D-31C0-43C2-94ED-338AD95B353C}"/>
              </a:ext>
              <a:ext uri="{C183D7F6-B498-43B3-948B-1728B52AA6E4}">
                <adec:decorative xmlns:adec="http://schemas.microsoft.com/office/drawing/2017/decorative" val="1"/>
              </a:ext>
            </a:extLst>
          </p:cNvPr>
          <p:cNvGrpSpPr/>
          <p:nvPr/>
        </p:nvGrpSpPr>
        <p:grpSpPr>
          <a:xfrm>
            <a:off x="5120875" y="2143126"/>
            <a:ext cx="639919" cy="1390945"/>
            <a:chOff x="3475091" y="2209127"/>
            <a:chExt cx="639919" cy="1390945"/>
          </a:xfrm>
        </p:grpSpPr>
        <p:cxnSp>
          <p:nvCxnSpPr>
            <p:cNvPr id="25" name="Straight Connector 24">
              <a:extLst>
                <a:ext uri="{FF2B5EF4-FFF2-40B4-BE49-F238E27FC236}">
                  <a16:creationId xmlns:a16="http://schemas.microsoft.com/office/drawing/2014/main" id="{9C88193E-1F76-45B9-AB65-FCB8F88A05FE}"/>
                </a:ext>
              </a:extLst>
            </p:cNvPr>
            <p:cNvCxnSpPr>
              <a:cxnSpLocks/>
              <a:stCxn id="26" idx="2"/>
            </p:cNvCxnSpPr>
            <p:nvPr/>
          </p:nvCxnSpPr>
          <p:spPr>
            <a:xfrm flipH="1">
              <a:off x="3792927" y="2698492"/>
              <a:ext cx="2124" cy="768460"/>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DC9C26-75B4-4699-AE63-071252DBF5E6}"/>
                </a:ext>
              </a:extLst>
            </p:cNvPr>
            <p:cNvSpPr txBox="1"/>
            <p:nvPr/>
          </p:nvSpPr>
          <p:spPr>
            <a:xfrm>
              <a:off x="3475091" y="2209127"/>
              <a:ext cx="63991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Deploy</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apps</a:t>
              </a:r>
            </a:p>
          </p:txBody>
        </p:sp>
        <p:sp>
          <p:nvSpPr>
            <p:cNvPr id="24" name="Oval 23">
              <a:extLst>
                <a:ext uri="{FF2B5EF4-FFF2-40B4-BE49-F238E27FC236}">
                  <a16:creationId xmlns:a16="http://schemas.microsoft.com/office/drawing/2014/main" id="{92AECA00-B470-4759-9CD6-3BFE8D3CA810}"/>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27" name="Group 26">
            <a:extLst>
              <a:ext uri="{FF2B5EF4-FFF2-40B4-BE49-F238E27FC236}">
                <a16:creationId xmlns:a16="http://schemas.microsoft.com/office/drawing/2014/main" id="{AFDF2265-4A93-403E-B3D7-396DBFB820FB}"/>
              </a:ext>
              <a:ext uri="{C183D7F6-B498-43B3-948B-1728B52AA6E4}">
                <adec:decorative xmlns:adec="http://schemas.microsoft.com/office/drawing/2017/decorative" val="1"/>
              </a:ext>
            </a:extLst>
          </p:cNvPr>
          <p:cNvGrpSpPr/>
          <p:nvPr/>
        </p:nvGrpSpPr>
        <p:grpSpPr>
          <a:xfrm>
            <a:off x="6954454" y="2203717"/>
            <a:ext cx="1719072" cy="1326596"/>
            <a:chOff x="7690767" y="2164154"/>
            <a:chExt cx="1719072" cy="1326596"/>
          </a:xfrm>
        </p:grpSpPr>
        <p:sp>
          <p:nvSpPr>
            <p:cNvPr id="28" name="Oval 27">
              <a:extLst>
                <a:ext uri="{FF2B5EF4-FFF2-40B4-BE49-F238E27FC236}">
                  <a16:creationId xmlns:a16="http://schemas.microsoft.com/office/drawing/2014/main" id="{8751539F-CBD2-4400-8732-F3D96E7BF754}"/>
                </a:ext>
              </a:extLst>
            </p:cNvPr>
            <p:cNvSpPr/>
            <p:nvPr/>
          </p:nvSpPr>
          <p:spPr bwMode="auto">
            <a:xfrm>
              <a:off x="8460115" y="3307870"/>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29" name="Straight Connector 28">
              <a:extLst>
                <a:ext uri="{FF2B5EF4-FFF2-40B4-BE49-F238E27FC236}">
                  <a16:creationId xmlns:a16="http://schemas.microsoft.com/office/drawing/2014/main" id="{F18D6130-7A0A-43E9-BB36-5CC6CB8FED99}"/>
                </a:ext>
              </a:extLst>
            </p:cNvPr>
            <p:cNvCxnSpPr>
              <a:cxnSpLocks/>
              <a:stCxn id="30" idx="2"/>
              <a:endCxn id="28" idx="0"/>
            </p:cNvCxnSpPr>
            <p:nvPr/>
          </p:nvCxnSpPr>
          <p:spPr>
            <a:xfrm>
              <a:off x="8550303" y="2918976"/>
              <a:ext cx="1252" cy="388894"/>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E5D724-9294-4B00-B09B-ABC766A89FEF}"/>
                </a:ext>
              </a:extLst>
            </p:cNvPr>
            <p:cNvSpPr txBox="1"/>
            <p:nvPr/>
          </p:nvSpPr>
          <p:spPr>
            <a:xfrm>
              <a:off x="7690767" y="2164154"/>
              <a:ext cx="1719072" cy="754822"/>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AZ-300: Microsoft Azure Architect Technologies</a:t>
              </a:r>
            </a:p>
          </p:txBody>
        </p:sp>
      </p:grpSp>
      <p:grpSp>
        <p:nvGrpSpPr>
          <p:cNvPr id="31" name="Group 30">
            <a:extLst>
              <a:ext uri="{FF2B5EF4-FFF2-40B4-BE49-F238E27FC236}">
                <a16:creationId xmlns:a16="http://schemas.microsoft.com/office/drawing/2014/main" id="{8AD6F7A6-367B-4178-B3A5-8ECA4ADA9A8A}"/>
              </a:ext>
              <a:ext uri="{C183D7F6-B498-43B3-948B-1728B52AA6E4}">
                <adec:decorative xmlns:adec="http://schemas.microsoft.com/office/drawing/2017/decorative" val="1"/>
              </a:ext>
            </a:extLst>
          </p:cNvPr>
          <p:cNvGrpSpPr/>
          <p:nvPr/>
        </p:nvGrpSpPr>
        <p:grpSpPr>
          <a:xfrm>
            <a:off x="2050480" y="4372687"/>
            <a:ext cx="960519" cy="1106875"/>
            <a:chOff x="2788507" y="3845604"/>
            <a:chExt cx="960519" cy="1106875"/>
          </a:xfrm>
        </p:grpSpPr>
        <p:grpSp>
          <p:nvGrpSpPr>
            <p:cNvPr id="32" name="Group 31">
              <a:extLst>
                <a:ext uri="{FF2B5EF4-FFF2-40B4-BE49-F238E27FC236}">
                  <a16:creationId xmlns:a16="http://schemas.microsoft.com/office/drawing/2014/main" id="{687E4373-4D6A-4185-B5DF-651D4DB2402B}"/>
                </a:ext>
              </a:extLst>
            </p:cNvPr>
            <p:cNvGrpSpPr/>
            <p:nvPr/>
          </p:nvGrpSpPr>
          <p:grpSpPr>
            <a:xfrm flipV="1">
              <a:off x="3199149" y="3845604"/>
              <a:ext cx="182880" cy="674256"/>
              <a:chOff x="3175206" y="5139461"/>
              <a:chExt cx="182880" cy="674256"/>
            </a:xfrm>
          </p:grpSpPr>
          <p:sp>
            <p:nvSpPr>
              <p:cNvPr id="34" name="Oval 33">
                <a:extLst>
                  <a:ext uri="{FF2B5EF4-FFF2-40B4-BE49-F238E27FC236}">
                    <a16:creationId xmlns:a16="http://schemas.microsoft.com/office/drawing/2014/main" id="{C08C0F13-0393-44E4-87C0-CD9564AC413D}"/>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35" name="Straight Connector 34">
                <a:extLst>
                  <a:ext uri="{FF2B5EF4-FFF2-40B4-BE49-F238E27FC236}">
                    <a16:creationId xmlns:a16="http://schemas.microsoft.com/office/drawing/2014/main" id="{F5F4D8EE-E351-4AB5-B62E-9FF784903577}"/>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7802C10A-06AC-4CC2-B38B-4BC621617C7A}"/>
                </a:ext>
              </a:extLst>
            </p:cNvPr>
            <p:cNvSpPr txBox="1"/>
            <p:nvPr/>
          </p:nvSpPr>
          <p:spPr>
            <a:xfrm>
              <a:off x="2788507" y="4463114"/>
              <a:ext cx="96051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Identity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security</a:t>
              </a:r>
            </a:p>
          </p:txBody>
        </p:sp>
      </p:grpSp>
      <p:grpSp>
        <p:nvGrpSpPr>
          <p:cNvPr id="36" name="Group 35">
            <a:extLst>
              <a:ext uri="{FF2B5EF4-FFF2-40B4-BE49-F238E27FC236}">
                <a16:creationId xmlns:a16="http://schemas.microsoft.com/office/drawing/2014/main" id="{02ECDF8A-730D-434B-A4C8-0EDCA0CFDF61}"/>
              </a:ext>
              <a:ext uri="{C183D7F6-B498-43B3-948B-1728B52AA6E4}">
                <adec:decorative xmlns:adec="http://schemas.microsoft.com/office/drawing/2017/decorative" val="1"/>
              </a:ext>
            </a:extLst>
          </p:cNvPr>
          <p:cNvGrpSpPr/>
          <p:nvPr/>
        </p:nvGrpSpPr>
        <p:grpSpPr>
          <a:xfrm>
            <a:off x="3024197" y="4372687"/>
            <a:ext cx="1300357" cy="1107377"/>
            <a:chOff x="3778178" y="4210463"/>
            <a:chExt cx="1300357" cy="1107377"/>
          </a:xfrm>
        </p:grpSpPr>
        <p:grpSp>
          <p:nvGrpSpPr>
            <p:cNvPr id="37" name="Group 36">
              <a:extLst>
                <a:ext uri="{FF2B5EF4-FFF2-40B4-BE49-F238E27FC236}">
                  <a16:creationId xmlns:a16="http://schemas.microsoft.com/office/drawing/2014/main" id="{0CD45AAB-5681-457D-A898-F69714C4FF24}"/>
                </a:ext>
              </a:extLst>
            </p:cNvPr>
            <p:cNvGrpSpPr/>
            <p:nvPr/>
          </p:nvGrpSpPr>
          <p:grpSpPr>
            <a:xfrm flipV="1">
              <a:off x="4336915" y="4210463"/>
              <a:ext cx="182880" cy="674256"/>
              <a:chOff x="4336915" y="4833689"/>
              <a:chExt cx="182880" cy="674256"/>
            </a:xfrm>
          </p:grpSpPr>
          <p:sp>
            <p:nvSpPr>
              <p:cNvPr id="39" name="Oval 38">
                <a:extLst>
                  <a:ext uri="{FF2B5EF4-FFF2-40B4-BE49-F238E27FC236}">
                    <a16:creationId xmlns:a16="http://schemas.microsoft.com/office/drawing/2014/main" id="{40E07982-CBBF-49F4-9926-0DD7DCE930C1}"/>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40" name="Straight Connector 39">
                <a:extLst>
                  <a:ext uri="{FF2B5EF4-FFF2-40B4-BE49-F238E27FC236}">
                    <a16:creationId xmlns:a16="http://schemas.microsoft.com/office/drawing/2014/main" id="{4911E5A0-2386-4E71-B566-7AF49D20DC12}"/>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D37C4C60-3C9E-45E3-8C7C-017D5E4043A0}"/>
                </a:ext>
              </a:extLst>
            </p:cNvPr>
            <p:cNvSpPr txBox="1"/>
            <p:nvPr/>
          </p:nvSpPr>
          <p:spPr>
            <a:xfrm>
              <a:off x="3778178" y="4828475"/>
              <a:ext cx="1300357"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platform solution</a:t>
              </a:r>
            </a:p>
          </p:txBody>
        </p:sp>
      </p:grpSp>
      <p:grpSp>
        <p:nvGrpSpPr>
          <p:cNvPr id="41" name="Group 40">
            <a:extLst>
              <a:ext uri="{FF2B5EF4-FFF2-40B4-BE49-F238E27FC236}">
                <a16:creationId xmlns:a16="http://schemas.microsoft.com/office/drawing/2014/main" id="{A6D8B360-49EB-4E46-AED1-F8C6CB22A907}"/>
              </a:ext>
              <a:ext uri="{C183D7F6-B498-43B3-948B-1728B52AA6E4}">
                <adec:decorative xmlns:adec="http://schemas.microsoft.com/office/drawing/2017/decorative" val="1"/>
              </a:ext>
            </a:extLst>
          </p:cNvPr>
          <p:cNvGrpSpPr/>
          <p:nvPr/>
        </p:nvGrpSpPr>
        <p:grpSpPr>
          <a:xfrm>
            <a:off x="4202464" y="4372687"/>
            <a:ext cx="1745991" cy="1107377"/>
            <a:chOff x="4831165" y="4210463"/>
            <a:chExt cx="1745991" cy="1107377"/>
          </a:xfrm>
        </p:grpSpPr>
        <p:grpSp>
          <p:nvGrpSpPr>
            <p:cNvPr id="42" name="Group 41">
              <a:extLst>
                <a:ext uri="{FF2B5EF4-FFF2-40B4-BE49-F238E27FC236}">
                  <a16:creationId xmlns:a16="http://schemas.microsoft.com/office/drawing/2014/main" id="{53933EC3-3450-486A-8199-D6D0FD3441F7}"/>
                </a:ext>
              </a:extLst>
            </p:cNvPr>
            <p:cNvGrpSpPr/>
            <p:nvPr/>
          </p:nvGrpSpPr>
          <p:grpSpPr>
            <a:xfrm flipV="1">
              <a:off x="5612720" y="4210463"/>
              <a:ext cx="182880" cy="674256"/>
              <a:chOff x="5612720" y="4833689"/>
              <a:chExt cx="182880" cy="674256"/>
            </a:xfrm>
          </p:grpSpPr>
          <p:sp>
            <p:nvSpPr>
              <p:cNvPr id="44" name="Oval 43">
                <a:extLst>
                  <a:ext uri="{FF2B5EF4-FFF2-40B4-BE49-F238E27FC236}">
                    <a16:creationId xmlns:a16="http://schemas.microsoft.com/office/drawing/2014/main" id="{9CD5F335-DD26-4277-9CBE-14EB1E71B912}"/>
                  </a:ext>
                </a:extLst>
              </p:cNvPr>
              <p:cNvSpPr/>
              <p:nvPr/>
            </p:nvSpPr>
            <p:spPr bwMode="auto">
              <a:xfrm>
                <a:off x="5612720"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45" name="Straight Connector 44">
                <a:extLst>
                  <a:ext uri="{FF2B5EF4-FFF2-40B4-BE49-F238E27FC236}">
                    <a16:creationId xmlns:a16="http://schemas.microsoft.com/office/drawing/2014/main" id="{DCF0BA4A-D83D-4E76-8BE7-B75D0E5E6F45}"/>
                  </a:ext>
                </a:extLst>
              </p:cNvPr>
              <p:cNvCxnSpPr>
                <a:cxnSpLocks/>
              </p:cNvCxnSpPr>
              <p:nvPr/>
            </p:nvCxnSpPr>
            <p:spPr>
              <a:xfrm flipH="1">
                <a:off x="5702038"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4DF58511-CABB-4A42-B9F3-2DAE9C1C03AF}"/>
                </a:ext>
              </a:extLst>
            </p:cNvPr>
            <p:cNvSpPr txBox="1"/>
            <p:nvPr/>
          </p:nvSpPr>
          <p:spPr>
            <a:xfrm>
              <a:off x="4831165" y="4828475"/>
              <a:ext cx="1745991"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Deployment, migration,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integration</a:t>
              </a:r>
            </a:p>
          </p:txBody>
        </p:sp>
      </p:grpSp>
      <p:grpSp>
        <p:nvGrpSpPr>
          <p:cNvPr id="46" name="Group 45">
            <a:extLst>
              <a:ext uri="{FF2B5EF4-FFF2-40B4-BE49-F238E27FC236}">
                <a16:creationId xmlns:a16="http://schemas.microsoft.com/office/drawing/2014/main" id="{7AE63F0F-1308-4A3F-82D5-2E7461C18F84}"/>
              </a:ext>
              <a:ext uri="{C183D7F6-B498-43B3-948B-1728B52AA6E4}">
                <adec:decorative xmlns:adec="http://schemas.microsoft.com/office/drawing/2017/decorative" val="1"/>
              </a:ext>
            </a:extLst>
          </p:cNvPr>
          <p:cNvGrpSpPr/>
          <p:nvPr/>
        </p:nvGrpSpPr>
        <p:grpSpPr>
          <a:xfrm>
            <a:off x="5882083" y="4372687"/>
            <a:ext cx="1056700" cy="1107377"/>
            <a:chOff x="6224998" y="4210463"/>
            <a:chExt cx="1056700" cy="1107377"/>
          </a:xfrm>
        </p:grpSpPr>
        <p:grpSp>
          <p:nvGrpSpPr>
            <p:cNvPr id="47" name="Group 46">
              <a:extLst>
                <a:ext uri="{FF2B5EF4-FFF2-40B4-BE49-F238E27FC236}">
                  <a16:creationId xmlns:a16="http://schemas.microsoft.com/office/drawing/2014/main" id="{BBC8C003-66F8-44AC-AB9F-F6CA4A7CFFDB}"/>
                </a:ext>
              </a:extLst>
            </p:cNvPr>
            <p:cNvGrpSpPr/>
            <p:nvPr/>
          </p:nvGrpSpPr>
          <p:grpSpPr>
            <a:xfrm flipV="1">
              <a:off x="6661907" y="4210463"/>
              <a:ext cx="182880" cy="674256"/>
              <a:chOff x="6661907" y="4833689"/>
              <a:chExt cx="182880" cy="674256"/>
            </a:xfrm>
          </p:grpSpPr>
          <p:sp>
            <p:nvSpPr>
              <p:cNvPr id="49" name="Oval 48">
                <a:extLst>
                  <a:ext uri="{FF2B5EF4-FFF2-40B4-BE49-F238E27FC236}">
                    <a16:creationId xmlns:a16="http://schemas.microsoft.com/office/drawing/2014/main" id="{F4EE42B2-0AD1-4647-9A71-0907C8756426}"/>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0" name="Straight Connector 49">
                <a:extLst>
                  <a:ext uri="{FF2B5EF4-FFF2-40B4-BE49-F238E27FC236}">
                    <a16:creationId xmlns:a16="http://schemas.microsoft.com/office/drawing/2014/main" id="{08900D31-FC8E-4835-B7D3-42D1B6D36036}"/>
                  </a:ext>
                </a:extLst>
              </p:cNvPr>
              <p:cNvCxnSpPr>
                <a:cxnSpLocks/>
              </p:cNvCxnSpPr>
              <p:nvPr/>
            </p:nvCxnSpPr>
            <p:spPr>
              <a:xfrm flipH="1">
                <a:off x="6751225"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9D266400-05F1-421A-962D-C08125E6FDE7}"/>
                </a:ext>
              </a:extLst>
            </p:cNvPr>
            <p:cNvSpPr txBox="1"/>
            <p:nvPr/>
          </p:nvSpPr>
          <p:spPr>
            <a:xfrm>
              <a:off x="6224998" y="4828475"/>
              <a:ext cx="1056700"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Infrastructure</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strategy </a:t>
              </a:r>
            </a:p>
          </p:txBody>
        </p:sp>
      </p:grpSp>
      <p:grpSp>
        <p:nvGrpSpPr>
          <p:cNvPr id="51" name="Group 50">
            <a:extLst>
              <a:ext uri="{FF2B5EF4-FFF2-40B4-BE49-F238E27FC236}">
                <a16:creationId xmlns:a16="http://schemas.microsoft.com/office/drawing/2014/main" id="{09DF9488-136B-4784-9387-A110D58C4061}"/>
              </a:ext>
              <a:ext uri="{C183D7F6-B498-43B3-948B-1728B52AA6E4}">
                <adec:decorative xmlns:adec="http://schemas.microsoft.com/office/drawing/2017/decorative" val="1"/>
              </a:ext>
            </a:extLst>
          </p:cNvPr>
          <p:cNvGrpSpPr/>
          <p:nvPr/>
        </p:nvGrpSpPr>
        <p:grpSpPr>
          <a:xfrm>
            <a:off x="6954454" y="4356408"/>
            <a:ext cx="1719072" cy="1379786"/>
            <a:chOff x="7314034" y="4194184"/>
            <a:chExt cx="1719072" cy="1379786"/>
          </a:xfrm>
        </p:grpSpPr>
        <p:grpSp>
          <p:nvGrpSpPr>
            <p:cNvPr id="52" name="Group 51">
              <a:extLst>
                <a:ext uri="{FF2B5EF4-FFF2-40B4-BE49-F238E27FC236}">
                  <a16:creationId xmlns:a16="http://schemas.microsoft.com/office/drawing/2014/main" id="{8089BEE8-3CB4-4458-946D-7DB3BDFAA410}"/>
                </a:ext>
              </a:extLst>
            </p:cNvPr>
            <p:cNvGrpSpPr/>
            <p:nvPr/>
          </p:nvGrpSpPr>
          <p:grpSpPr>
            <a:xfrm flipV="1">
              <a:off x="8080733" y="4194184"/>
              <a:ext cx="182880" cy="624964"/>
              <a:chOff x="8080733" y="4862399"/>
              <a:chExt cx="182880" cy="624964"/>
            </a:xfrm>
          </p:grpSpPr>
          <p:sp>
            <p:nvSpPr>
              <p:cNvPr id="54" name="Oval 53">
                <a:extLst>
                  <a:ext uri="{FF2B5EF4-FFF2-40B4-BE49-F238E27FC236}">
                    <a16:creationId xmlns:a16="http://schemas.microsoft.com/office/drawing/2014/main" id="{6D195D6B-27B8-41FA-BEE0-639F35AC7517}"/>
                  </a:ext>
                </a:extLst>
              </p:cNvPr>
              <p:cNvSpPr/>
              <p:nvPr/>
            </p:nvSpPr>
            <p:spPr bwMode="auto">
              <a:xfrm>
                <a:off x="8080733" y="530448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5" name="Straight Connector 54">
                <a:extLst>
                  <a:ext uri="{FF2B5EF4-FFF2-40B4-BE49-F238E27FC236}">
                    <a16:creationId xmlns:a16="http://schemas.microsoft.com/office/drawing/2014/main" id="{FB731BC9-A074-4BE8-878D-6087AC4FB966}"/>
                  </a:ext>
                </a:extLst>
              </p:cNvPr>
              <p:cNvCxnSpPr>
                <a:cxnSpLocks/>
                <a:stCxn id="53" idx="0"/>
                <a:endCxn id="54" idx="0"/>
              </p:cNvCxnSpPr>
              <p:nvPr/>
            </p:nvCxnSpPr>
            <p:spPr>
              <a:xfrm flipH="1">
                <a:off x="8172173" y="4862399"/>
                <a:ext cx="1397" cy="442084"/>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C279C041-C8DC-4B17-95E7-8DD477BC2B8D}"/>
                </a:ext>
              </a:extLst>
            </p:cNvPr>
            <p:cNvSpPr txBox="1"/>
            <p:nvPr/>
          </p:nvSpPr>
          <p:spPr>
            <a:xfrm>
              <a:off x="7314034" y="4819148"/>
              <a:ext cx="1719072" cy="754822"/>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AZ-301: Microsoft Azure Architect Design</a:t>
              </a:r>
            </a:p>
          </p:txBody>
        </p:sp>
      </p:grpSp>
      <p:sp>
        <p:nvSpPr>
          <p:cNvPr id="56" name="Rectangle 55">
            <a:extLst>
              <a:ext uri="{FF2B5EF4-FFF2-40B4-BE49-F238E27FC236}">
                <a16:creationId xmlns:a16="http://schemas.microsoft.com/office/drawing/2014/main" id="{BF8623A7-BB73-4884-9D29-B0F2F74641C9}"/>
              </a:ext>
              <a:ext uri="{C183D7F6-B498-43B3-948B-1728B52AA6E4}">
                <adec:decorative xmlns:adec="http://schemas.microsoft.com/office/drawing/2017/decorative" val="1"/>
              </a:ext>
            </a:extLst>
          </p:cNvPr>
          <p:cNvSpPr/>
          <p:nvPr/>
        </p:nvSpPr>
        <p:spPr>
          <a:xfrm>
            <a:off x="3646109" y="3646005"/>
            <a:ext cx="2669501"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64" name="Group 63">
            <a:extLst>
              <a:ext uri="{FF2B5EF4-FFF2-40B4-BE49-F238E27FC236}">
                <a16:creationId xmlns:a16="http://schemas.microsoft.com/office/drawing/2014/main" id="{C86DC4D5-0744-44A0-BE9B-D311DA2173FA}"/>
              </a:ext>
              <a:ext uri="{C183D7F6-B498-43B3-948B-1728B52AA6E4}">
                <adec:decorative xmlns:adec="http://schemas.microsoft.com/office/drawing/2017/decorative" val="1"/>
              </a:ext>
            </a:extLst>
          </p:cNvPr>
          <p:cNvGrpSpPr/>
          <p:nvPr/>
        </p:nvGrpSpPr>
        <p:grpSpPr>
          <a:xfrm>
            <a:off x="5905327" y="2396848"/>
            <a:ext cx="1010213" cy="1137223"/>
            <a:chOff x="3289944" y="2462849"/>
            <a:chExt cx="1010213" cy="1137223"/>
          </a:xfrm>
        </p:grpSpPr>
        <p:cxnSp>
          <p:nvCxnSpPr>
            <p:cNvPr id="66" name="Straight Connector 65">
              <a:extLst>
                <a:ext uri="{FF2B5EF4-FFF2-40B4-BE49-F238E27FC236}">
                  <a16:creationId xmlns:a16="http://schemas.microsoft.com/office/drawing/2014/main" id="{76AAC86C-BF9F-4C4B-A2F3-96D88A0625B6}"/>
                </a:ext>
              </a:extLst>
            </p:cNvPr>
            <p:cNvCxnSpPr>
              <a:cxnSpLocks/>
              <a:stCxn id="67" idx="2"/>
              <a:endCxn id="65" idx="0"/>
            </p:cNvCxnSpPr>
            <p:nvPr/>
          </p:nvCxnSpPr>
          <p:spPr>
            <a:xfrm flipH="1">
              <a:off x="3795049" y="2952214"/>
              <a:ext cx="2" cy="464978"/>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0BC6BF4-8AE0-4BE8-9A47-854B6C4EF3E3}"/>
                </a:ext>
              </a:extLst>
            </p:cNvPr>
            <p:cNvSpPr txBox="1"/>
            <p:nvPr/>
          </p:nvSpPr>
          <p:spPr>
            <a:xfrm>
              <a:off x="3289944" y="2462849"/>
              <a:ext cx="101021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Developing</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for the cloud</a:t>
              </a:r>
            </a:p>
          </p:txBody>
        </p:sp>
        <p:sp>
          <p:nvSpPr>
            <p:cNvPr id="65" name="Oval 64">
              <a:extLst>
                <a:ext uri="{FF2B5EF4-FFF2-40B4-BE49-F238E27FC236}">
                  <a16:creationId xmlns:a16="http://schemas.microsoft.com/office/drawing/2014/main" id="{6BD81804-DDA5-4C75-8DC9-F267F8E28A73}"/>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75" name="Group 74">
            <a:extLst>
              <a:ext uri="{FF2B5EF4-FFF2-40B4-BE49-F238E27FC236}">
                <a16:creationId xmlns:a16="http://schemas.microsoft.com/office/drawing/2014/main" id="{3776AD53-5A13-4806-A088-935F0715F74D}"/>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77" name="Rectangle: Rounded Corners 76">
              <a:extLst>
                <a:ext uri="{FF2B5EF4-FFF2-40B4-BE49-F238E27FC236}">
                  <a16:creationId xmlns:a16="http://schemas.microsoft.com/office/drawing/2014/main" id="{49C9B364-B76A-4386-A72D-8EDB4CF70ED7}"/>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78" name="Group 77">
              <a:extLst>
                <a:ext uri="{FF2B5EF4-FFF2-40B4-BE49-F238E27FC236}">
                  <a16:creationId xmlns:a16="http://schemas.microsoft.com/office/drawing/2014/main" id="{26719018-2BDC-45CC-9776-C14584B6CA5C}"/>
                </a:ext>
              </a:extLst>
            </p:cNvPr>
            <p:cNvGrpSpPr/>
            <p:nvPr/>
          </p:nvGrpSpPr>
          <p:grpSpPr>
            <a:xfrm>
              <a:off x="910573" y="4997101"/>
              <a:ext cx="681574" cy="410456"/>
              <a:chOff x="2201868" y="5451471"/>
              <a:chExt cx="549073" cy="325437"/>
            </a:xfrm>
          </p:grpSpPr>
          <p:grpSp>
            <p:nvGrpSpPr>
              <p:cNvPr id="79" name="Group 11">
                <a:extLst>
                  <a:ext uri="{FF2B5EF4-FFF2-40B4-BE49-F238E27FC236}">
                    <a16:creationId xmlns:a16="http://schemas.microsoft.com/office/drawing/2014/main" id="{3999D36C-1019-4E2C-A998-EADB34A7E891}"/>
                  </a:ext>
                </a:extLst>
              </p:cNvPr>
              <p:cNvGrpSpPr>
                <a:grpSpLocks noChangeAspect="1"/>
              </p:cNvGrpSpPr>
              <p:nvPr/>
            </p:nvGrpSpPr>
            <p:grpSpPr bwMode="auto">
              <a:xfrm>
                <a:off x="2201868" y="5451471"/>
                <a:ext cx="401638" cy="325437"/>
                <a:chOff x="1387" y="3434"/>
                <a:chExt cx="253" cy="205"/>
              </a:xfrm>
              <a:solidFill>
                <a:schemeClr val="tx1"/>
              </a:solidFill>
            </p:grpSpPr>
            <p:sp>
              <p:nvSpPr>
                <p:cNvPr id="81" name="Freeform 12">
                  <a:extLst>
                    <a:ext uri="{FF2B5EF4-FFF2-40B4-BE49-F238E27FC236}">
                      <a16:creationId xmlns:a16="http://schemas.microsoft.com/office/drawing/2014/main" id="{70DB5520-7F48-4A5E-9AA2-4601E77066C4}"/>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B806BDA4-E6DD-484E-9989-A60CA96C13B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2D23CEE3-E0F4-41D7-8575-645642CC16E6}"/>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D2BCDE9E-4A27-4DF7-85DD-3FED8E77341F}"/>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0" name="Freeform 21">
                <a:extLst>
                  <a:ext uri="{FF2B5EF4-FFF2-40B4-BE49-F238E27FC236}">
                    <a16:creationId xmlns:a16="http://schemas.microsoft.com/office/drawing/2014/main" id="{CAED0982-7F29-4501-8D65-362CB4E5C896}"/>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1" name="TextBox 90">
            <a:extLst>
              <a:ext uri="{FF2B5EF4-FFF2-40B4-BE49-F238E27FC236}">
                <a16:creationId xmlns:a16="http://schemas.microsoft.com/office/drawing/2014/main" id="{1D96C82E-677C-4484-BFF1-B56250ACA5B3}"/>
              </a:ext>
              <a:ext uri="{C183D7F6-B498-43B3-948B-1728B52AA6E4}">
                <adec:decorative xmlns:adec="http://schemas.microsoft.com/office/drawing/2017/decorative" val="1"/>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grpSp>
        <p:nvGrpSpPr>
          <p:cNvPr id="85" name="Group 84">
            <a:extLst>
              <a:ext uri="{FF2B5EF4-FFF2-40B4-BE49-F238E27FC236}">
                <a16:creationId xmlns:a16="http://schemas.microsoft.com/office/drawing/2014/main" id="{4B3BE7CD-35B2-4347-9C5A-222CAB2A8319}"/>
              </a:ext>
              <a:ext uri="{C183D7F6-B498-43B3-948B-1728B52AA6E4}">
                <adec:decorative xmlns:adec="http://schemas.microsoft.com/office/drawing/2017/decorative" val="1"/>
              </a:ext>
            </a:extLst>
          </p:cNvPr>
          <p:cNvGrpSpPr/>
          <p:nvPr/>
        </p:nvGrpSpPr>
        <p:grpSpPr>
          <a:xfrm>
            <a:off x="8740507" y="3567996"/>
            <a:ext cx="2984497" cy="701731"/>
            <a:chOff x="8296358" y="2059251"/>
            <a:chExt cx="2984497" cy="701731"/>
          </a:xfrm>
        </p:grpSpPr>
        <p:sp>
          <p:nvSpPr>
            <p:cNvPr id="86" name="Title 1">
              <a:extLst>
                <a:ext uri="{FF2B5EF4-FFF2-40B4-BE49-F238E27FC236}">
                  <a16:creationId xmlns:a16="http://schemas.microsoft.com/office/drawing/2014/main" id="{0EEB4226-082F-4548-A44C-131191526284}"/>
                </a:ext>
              </a:extLst>
            </p:cNvPr>
            <p:cNvSpPr txBox="1">
              <a:spLocks/>
            </p:cNvSpPr>
            <p:nvPr/>
          </p:nvSpPr>
          <p:spPr>
            <a:xfrm>
              <a:off x="8296358" y="2059251"/>
              <a:ext cx="2984497"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latin typeface="Segoe UI Semibold"/>
                </a:rPr>
                <a:t>Microsoft Certified:</a:t>
              </a:r>
              <a:br>
                <a:rPr lang="en-US" sz="1200" dirty="0">
                  <a:latin typeface="Segoe UI Semibold"/>
                </a:rPr>
              </a:br>
              <a:r>
                <a:rPr lang="en-US" sz="1200" dirty="0">
                  <a:latin typeface="Segoe UI Semibold"/>
                </a:rPr>
                <a:t>Azure Solutions Architect Expert</a:t>
              </a:r>
            </a:p>
          </p:txBody>
        </p:sp>
        <p:grpSp>
          <p:nvGrpSpPr>
            <p:cNvPr id="87" name="Group 86">
              <a:extLst>
                <a:ext uri="{FF2B5EF4-FFF2-40B4-BE49-F238E27FC236}">
                  <a16:creationId xmlns:a16="http://schemas.microsoft.com/office/drawing/2014/main" id="{6A1BA1DF-04F9-44A1-916D-8CC4059B1CD7}"/>
                </a:ext>
              </a:extLst>
            </p:cNvPr>
            <p:cNvGrpSpPr/>
            <p:nvPr/>
          </p:nvGrpSpPr>
          <p:grpSpPr>
            <a:xfrm>
              <a:off x="8418551" y="2257124"/>
              <a:ext cx="333421" cy="305985"/>
              <a:chOff x="2474176" y="5309768"/>
              <a:chExt cx="288898" cy="265126"/>
            </a:xfrm>
          </p:grpSpPr>
          <p:sp>
            <p:nvSpPr>
              <p:cNvPr id="92" name="Star: 5 Points 91">
                <a:extLst>
                  <a:ext uri="{FF2B5EF4-FFF2-40B4-BE49-F238E27FC236}">
                    <a16:creationId xmlns:a16="http://schemas.microsoft.com/office/drawing/2014/main" id="{9636A8A1-CAA1-41EB-A60F-03521EACEDD3}"/>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93" name="Star: 5 Points 92">
                <a:extLst>
                  <a:ext uri="{FF2B5EF4-FFF2-40B4-BE49-F238E27FC236}">
                    <a16:creationId xmlns:a16="http://schemas.microsoft.com/office/drawing/2014/main" id="{6B287356-ABCE-4E9B-B6EC-B33120F88EA1}"/>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94" name="Star: 5 Points 93">
                <a:extLst>
                  <a:ext uri="{FF2B5EF4-FFF2-40B4-BE49-F238E27FC236}">
                    <a16:creationId xmlns:a16="http://schemas.microsoft.com/office/drawing/2014/main" id="{6FA2954D-D1A3-4C04-BFD6-A35EAA593C79}"/>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95" name="TextBox 94">
            <a:extLst>
              <a:ext uri="{FF2B5EF4-FFF2-40B4-BE49-F238E27FC236}">
                <a16:creationId xmlns:a16="http://schemas.microsoft.com/office/drawing/2014/main" id="{F5AA4313-D485-4913-A627-1CFB64FCDE7D}"/>
              </a:ext>
              <a:ext uri="{C183D7F6-B498-43B3-948B-1728B52AA6E4}">
                <adec:decorative xmlns:adec="http://schemas.microsoft.com/office/drawing/2017/decorative" val="1"/>
              </a:ext>
            </a:extLst>
          </p:cNvPr>
          <p:cNvSpPr txBox="1"/>
          <p:nvPr/>
        </p:nvSpPr>
        <p:spPr>
          <a:xfrm>
            <a:off x="692991" y="4450390"/>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96" name="Group 95">
            <a:extLst>
              <a:ext uri="{FF2B5EF4-FFF2-40B4-BE49-F238E27FC236}">
                <a16:creationId xmlns:a16="http://schemas.microsoft.com/office/drawing/2014/main" id="{F45F354B-9787-4D26-B5D9-2BD57D737E38}"/>
              </a:ext>
              <a:ext uri="{C183D7F6-B498-43B3-948B-1728B52AA6E4}">
                <adec:decorative xmlns:adec="http://schemas.microsoft.com/office/drawing/2017/decorative" val="1"/>
              </a:ext>
            </a:extLst>
          </p:cNvPr>
          <p:cNvGrpSpPr/>
          <p:nvPr/>
        </p:nvGrpSpPr>
        <p:grpSpPr>
          <a:xfrm>
            <a:off x="8301213" y="5939213"/>
            <a:ext cx="2980944" cy="691837"/>
            <a:chOff x="324701" y="6061492"/>
            <a:chExt cx="2980944" cy="691837"/>
          </a:xfrm>
        </p:grpSpPr>
        <p:sp>
          <p:nvSpPr>
            <p:cNvPr id="97" name="Rectangle 96">
              <a:extLst>
                <a:ext uri="{FF2B5EF4-FFF2-40B4-BE49-F238E27FC236}">
                  <a16:creationId xmlns:a16="http://schemas.microsoft.com/office/drawing/2014/main" id="{BB36B902-6C55-4A98-808D-84FABFC11186}"/>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AZ-300 + AZ-301</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98" name="Group 97">
              <a:extLst>
                <a:ext uri="{FF2B5EF4-FFF2-40B4-BE49-F238E27FC236}">
                  <a16:creationId xmlns:a16="http://schemas.microsoft.com/office/drawing/2014/main" id="{FBB05242-3743-4821-9356-12E138DE9E97}"/>
                </a:ext>
              </a:extLst>
            </p:cNvPr>
            <p:cNvGrpSpPr/>
            <p:nvPr/>
          </p:nvGrpSpPr>
          <p:grpSpPr>
            <a:xfrm>
              <a:off x="513941" y="6214857"/>
              <a:ext cx="477345" cy="398781"/>
              <a:chOff x="481153" y="6191294"/>
              <a:chExt cx="477345" cy="398781"/>
            </a:xfrm>
          </p:grpSpPr>
          <p:sp>
            <p:nvSpPr>
              <p:cNvPr id="99" name="arrow">
                <a:extLst>
                  <a:ext uri="{FF2B5EF4-FFF2-40B4-BE49-F238E27FC236}">
                    <a16:creationId xmlns:a16="http://schemas.microsoft.com/office/drawing/2014/main" id="{5240C517-46A3-49F5-91B8-0AD79F121152}"/>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00" name="Rectangle 99">
                <a:extLst>
                  <a:ext uri="{FF2B5EF4-FFF2-40B4-BE49-F238E27FC236}">
                    <a16:creationId xmlns:a16="http://schemas.microsoft.com/office/drawing/2014/main" id="{7D5529BA-912B-449B-B987-FBAE7BD3B049}"/>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101" name="pencil">
                <a:extLst>
                  <a:ext uri="{FF2B5EF4-FFF2-40B4-BE49-F238E27FC236}">
                    <a16:creationId xmlns:a16="http://schemas.microsoft.com/office/drawing/2014/main" id="{366541E7-F083-449D-BA03-0B904B284FE4}"/>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88" name="Group 87">
            <a:extLst>
              <a:ext uri="{FF2B5EF4-FFF2-40B4-BE49-F238E27FC236}">
                <a16:creationId xmlns:a16="http://schemas.microsoft.com/office/drawing/2014/main" id="{A7C18740-9881-47BC-8FBA-74F31D532594}"/>
              </a:ext>
            </a:extLst>
          </p:cNvPr>
          <p:cNvGrpSpPr/>
          <p:nvPr/>
        </p:nvGrpSpPr>
        <p:grpSpPr>
          <a:xfrm>
            <a:off x="1862154" y="1265327"/>
            <a:ext cx="9696366" cy="409448"/>
            <a:chOff x="1795346" y="1520932"/>
            <a:chExt cx="9696366" cy="409448"/>
          </a:xfrm>
        </p:grpSpPr>
        <p:sp>
          <p:nvSpPr>
            <p:cNvPr id="89" name="Rectangle 88">
              <a:extLst>
                <a:ext uri="{FF2B5EF4-FFF2-40B4-BE49-F238E27FC236}">
                  <a16:creationId xmlns:a16="http://schemas.microsoft.com/office/drawing/2014/main" id="{F504DF7D-439B-472B-8BA9-DE3D5D53851D}"/>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0" name="Rectangle 89">
              <a:extLst>
                <a:ext uri="{FF2B5EF4-FFF2-40B4-BE49-F238E27FC236}">
                  <a16:creationId xmlns:a16="http://schemas.microsoft.com/office/drawing/2014/main" id="{C6C2EAAA-E18C-4E0C-955C-B3453FE159B1}"/>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1480AAC8-2326-4569-86EE-6273D221C826}"/>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3" name="Title 1">
              <a:extLst>
                <a:ext uri="{FF2B5EF4-FFF2-40B4-BE49-F238E27FC236}">
                  <a16:creationId xmlns:a16="http://schemas.microsoft.com/office/drawing/2014/main" id="{D2577508-F3E1-4723-AF8A-7289AAF9BCBB}"/>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04" name="Title 1">
              <a:extLst>
                <a:ext uri="{FF2B5EF4-FFF2-40B4-BE49-F238E27FC236}">
                  <a16:creationId xmlns:a16="http://schemas.microsoft.com/office/drawing/2014/main" id="{EE11E699-0F8B-4BC4-AAE5-DDB157C01841}"/>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05" name="Title 1">
              <a:extLst>
                <a:ext uri="{FF2B5EF4-FFF2-40B4-BE49-F238E27FC236}">
                  <a16:creationId xmlns:a16="http://schemas.microsoft.com/office/drawing/2014/main" id="{86762DE8-FE4E-4844-9EFF-E8E65587B11D}"/>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2921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par>
                                <p:cTn id="14" presetID="22" presetClass="entr" presetSubtype="4" fill="hold" nodeType="withEffect">
                                  <p:stCondLst>
                                    <p:cond delay="1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1" fill="hold" nodeType="withEffect">
                                  <p:stCondLst>
                                    <p:cond delay="10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nodeType="withEffect">
                                  <p:stCondLst>
                                    <p:cond delay="20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22" presetClass="entr" presetSubtype="4" fill="hold" nodeType="withEffect">
                                  <p:stCondLst>
                                    <p:cond delay="20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3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1" fill="hold" nodeType="withEffect">
                                  <p:stCondLst>
                                    <p:cond delay="30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par>
                                <p:cTn id="32" presetID="22" presetClass="entr" presetSubtype="1" fill="hold" nodeType="withEffect">
                                  <p:stCondLst>
                                    <p:cond delay="400"/>
                                  </p:stCondLst>
                                  <p:childTnLst>
                                    <p:set>
                                      <p:cBhvr>
                                        <p:cTn id="33" dur="1" fill="hold">
                                          <p:stCondLst>
                                            <p:cond delay="0"/>
                                          </p:stCondLst>
                                        </p:cTn>
                                        <p:tgtEl>
                                          <p:spTgt spid="51"/>
                                        </p:tgtEl>
                                        <p:attrNameLst>
                                          <p:attrName>style.visibility</p:attrName>
                                        </p:attrNameLst>
                                      </p:cBhvr>
                                      <p:to>
                                        <p:strVal val="visible"/>
                                      </p:to>
                                    </p:set>
                                    <p:animEffect transition="in" filter="wipe(up)">
                                      <p:cBhvr>
                                        <p:cTn id="34" dur="500"/>
                                        <p:tgtEl>
                                          <p:spTgt spid="51"/>
                                        </p:tgtEl>
                                      </p:cBhvr>
                                    </p:animEffect>
                                  </p:childTnLst>
                                </p:cTn>
                              </p:par>
                              <p:par>
                                <p:cTn id="35" presetID="22" presetClass="entr" presetSubtype="4" fill="hold" nodeType="withEffect">
                                  <p:stCondLst>
                                    <p:cond delay="40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22" presetClass="entr" presetSubtype="4" fill="hold" nodeType="withEffect">
                                  <p:stCondLst>
                                    <p:cond delay="30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500"/>
                                        <p:tgtEl>
                                          <p:spTgt spid="64"/>
                                        </p:tgtEl>
                                      </p:cBhvr>
                                    </p:animEffect>
                                  </p:childTnLst>
                                </p:cTn>
                              </p:par>
                              <p:par>
                                <p:cTn id="44" presetID="10" presetClass="entr" presetSubtype="0" fill="hold" nodeType="withEffect">
                                  <p:stCondLst>
                                    <p:cond delay="40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Elbow 4">
            <a:extLst>
              <a:ext uri="{FF2B5EF4-FFF2-40B4-BE49-F238E27FC236}">
                <a16:creationId xmlns:a16="http://schemas.microsoft.com/office/drawing/2014/main" id="{FC55592A-1804-4289-ACFF-3AC3F7EE8CDA}"/>
              </a:ext>
              <a:ext uri="{C183D7F6-B498-43B3-948B-1728B52AA6E4}">
                <adec:decorative xmlns:adec="http://schemas.microsoft.com/office/drawing/2017/decorative" val="1"/>
              </a:ext>
            </a:extLst>
          </p:cNvPr>
          <p:cNvCxnSpPr>
            <a:cxnSpLocks/>
            <a:endCxn id="185" idx="2"/>
          </p:cNvCxnSpPr>
          <p:nvPr/>
        </p:nvCxnSpPr>
        <p:spPr>
          <a:xfrm rot="5400000" flipH="1" flipV="1">
            <a:off x="3034111" y="4252570"/>
            <a:ext cx="2491899" cy="860868"/>
          </a:xfrm>
          <a:prstGeom prst="bentConnector3">
            <a:avLst>
              <a:gd name="adj1" fmla="val 27930"/>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572347A-AF6E-432D-A014-A43CCC6B6763}"/>
              </a:ext>
              <a:ext uri="{C183D7F6-B498-43B3-948B-1728B52AA6E4}">
                <adec:decorative xmlns:adec="http://schemas.microsoft.com/office/drawing/2017/decorative" val="1"/>
              </a:ext>
            </a:extLst>
          </p:cNvPr>
          <p:cNvCxnSpPr>
            <a:cxnSpLocks/>
          </p:cNvCxnSpPr>
          <p:nvPr/>
        </p:nvCxnSpPr>
        <p:spPr>
          <a:xfrm>
            <a:off x="3623863" y="1722566"/>
            <a:ext cx="0" cy="5135434"/>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97D3179D-834A-4D8E-8EC4-8B74F334ABAF}"/>
              </a:ext>
              <a:ext uri="{C183D7F6-B498-43B3-948B-1728B52AA6E4}">
                <adec:decorative xmlns:adec="http://schemas.microsoft.com/office/drawing/2017/decorative" val="1"/>
              </a:ext>
            </a:extLst>
          </p:cNvPr>
          <p:cNvCxnSpPr>
            <a:cxnSpLocks/>
            <a:endCxn id="131" idx="2"/>
          </p:cNvCxnSpPr>
          <p:nvPr/>
        </p:nvCxnSpPr>
        <p:spPr>
          <a:xfrm rot="16200000" flipV="1">
            <a:off x="1416679" y="4137902"/>
            <a:ext cx="2488903" cy="1087208"/>
          </a:xfrm>
          <a:prstGeom prst="bentConnector3">
            <a:avLst>
              <a:gd name="adj1" fmla="val 27803"/>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1088F7-17C7-4EA7-BF5D-8050A5E8138E}"/>
              </a:ext>
              <a:ext uri="{C183D7F6-B498-43B3-948B-1728B52AA6E4}">
                <adec:decorative xmlns:adec="http://schemas.microsoft.com/office/drawing/2017/decorative" val="1"/>
              </a:ext>
            </a:extLst>
          </p:cNvPr>
          <p:cNvCxnSpPr>
            <a:cxnSpLocks/>
          </p:cNvCxnSpPr>
          <p:nvPr/>
        </p:nvCxnSpPr>
        <p:spPr>
          <a:xfrm>
            <a:off x="6820494" y="3250123"/>
            <a:ext cx="0" cy="2725611"/>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0BE097-A31F-4B18-8182-F45E7F497932}"/>
              </a:ext>
              <a:ext uri="{C183D7F6-B498-43B3-948B-1728B52AA6E4}">
                <adec:decorative xmlns:adec="http://schemas.microsoft.com/office/drawing/2017/decorative" val="1"/>
              </a:ext>
            </a:extLst>
          </p:cNvPr>
          <p:cNvCxnSpPr>
            <a:cxnSpLocks/>
          </p:cNvCxnSpPr>
          <p:nvPr/>
        </p:nvCxnSpPr>
        <p:spPr>
          <a:xfrm>
            <a:off x="10012404" y="3317336"/>
            <a:ext cx="0" cy="2721407"/>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170455-6C6B-4189-8F89-603C76110F78}"/>
              </a:ext>
              <a:ext uri="{C183D7F6-B498-43B3-948B-1728B52AA6E4}">
                <adec:decorative xmlns:adec="http://schemas.microsoft.com/office/drawing/2017/decorative" val="1"/>
              </a:ext>
            </a:extLst>
          </p:cNvPr>
          <p:cNvCxnSpPr>
            <a:cxnSpLocks/>
          </p:cNvCxnSpPr>
          <p:nvPr/>
        </p:nvCxnSpPr>
        <p:spPr>
          <a:xfrm>
            <a:off x="9792954" y="3317336"/>
            <a:ext cx="394841"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192DBC-EBE6-475C-9E81-E0A60E2C64CF}"/>
              </a:ext>
              <a:ext uri="{C183D7F6-B498-43B3-948B-1728B52AA6E4}">
                <adec:decorative xmlns:adec="http://schemas.microsoft.com/office/drawing/2017/decorative" val="1"/>
              </a:ext>
            </a:extLst>
          </p:cNvPr>
          <p:cNvCxnSpPr>
            <a:cxnSpLocks/>
          </p:cNvCxnSpPr>
          <p:nvPr/>
        </p:nvCxnSpPr>
        <p:spPr>
          <a:xfrm>
            <a:off x="9777153" y="3796445"/>
            <a:ext cx="352039"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17A2CF-9DF8-4AAE-8F24-E61B32AC0D02}"/>
              </a:ext>
              <a:ext uri="{C183D7F6-B498-43B3-948B-1728B52AA6E4}">
                <adec:decorative xmlns:adec="http://schemas.microsoft.com/office/drawing/2017/decorative" val="1"/>
              </a:ext>
            </a:extLst>
          </p:cNvPr>
          <p:cNvCxnSpPr>
            <a:cxnSpLocks/>
          </p:cNvCxnSpPr>
          <p:nvPr/>
        </p:nvCxnSpPr>
        <p:spPr>
          <a:xfrm>
            <a:off x="9797475" y="4319997"/>
            <a:ext cx="352039"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570E9E-143B-4F5C-8800-81DFAA1D1B3C}"/>
              </a:ext>
              <a:ext uri="{C183D7F6-B498-43B3-948B-1728B52AA6E4}">
                <adec:decorative xmlns:adec="http://schemas.microsoft.com/office/drawing/2017/decorative" val="1"/>
              </a:ext>
            </a:extLst>
          </p:cNvPr>
          <p:cNvCxnSpPr>
            <a:cxnSpLocks/>
          </p:cNvCxnSpPr>
          <p:nvPr/>
        </p:nvCxnSpPr>
        <p:spPr>
          <a:xfrm flipV="1">
            <a:off x="9811036" y="4967265"/>
            <a:ext cx="196341"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B1A448-F621-4214-BAF5-F9F72BE4F6B7}"/>
              </a:ext>
              <a:ext uri="{C183D7F6-B498-43B3-948B-1728B52AA6E4}">
                <adec:decorative xmlns:adec="http://schemas.microsoft.com/office/drawing/2017/decorative" val="1"/>
              </a:ext>
            </a:extLst>
          </p:cNvPr>
          <p:cNvCxnSpPr>
            <a:cxnSpLocks/>
          </p:cNvCxnSpPr>
          <p:nvPr/>
        </p:nvCxnSpPr>
        <p:spPr>
          <a:xfrm flipH="1">
            <a:off x="1081646" y="2780036"/>
            <a:ext cx="11110354"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693493-663F-452B-8AF4-1AD9015594BC}"/>
              </a:ext>
              <a:ext uri="{C183D7F6-B498-43B3-948B-1728B52AA6E4}">
                <adec:decorative xmlns:adec="http://schemas.microsoft.com/office/drawing/2017/decorative" val="1"/>
              </a:ext>
            </a:extLst>
          </p:cNvPr>
          <p:cNvCxnSpPr>
            <a:cxnSpLocks/>
          </p:cNvCxnSpPr>
          <p:nvPr/>
        </p:nvCxnSpPr>
        <p:spPr>
          <a:xfrm flipH="1">
            <a:off x="1081646" y="5803873"/>
            <a:ext cx="11110354"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D4BFF7C1-E187-4577-B6DC-A7FF382584E7}"/>
              </a:ext>
              <a:ext uri="{C183D7F6-B498-43B3-948B-1728B52AA6E4}">
                <adec:decorative xmlns:adec="http://schemas.microsoft.com/office/drawing/2017/decorative" val="1"/>
              </a:ext>
            </a:extLst>
          </p:cNvPr>
          <p:cNvSpPr txBox="1">
            <a:spLocks/>
          </p:cNvSpPr>
          <p:nvPr/>
        </p:nvSpPr>
        <p:spPr>
          <a:xfrm>
            <a:off x="150114" y="2294171"/>
            <a:ext cx="939135" cy="23843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105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Expert</a:t>
            </a:r>
          </a:p>
        </p:txBody>
      </p:sp>
      <p:sp>
        <p:nvSpPr>
          <p:cNvPr id="19" name="Title 1">
            <a:extLst>
              <a:ext uri="{FF2B5EF4-FFF2-40B4-BE49-F238E27FC236}">
                <a16:creationId xmlns:a16="http://schemas.microsoft.com/office/drawing/2014/main" id="{94CD5F0E-B929-4627-AE55-D7A6E814AFB1}"/>
              </a:ext>
              <a:ext uri="{C183D7F6-B498-43B3-948B-1728B52AA6E4}">
                <adec:decorative xmlns:adec="http://schemas.microsoft.com/office/drawing/2017/decorative" val="1"/>
              </a:ext>
            </a:extLst>
          </p:cNvPr>
          <p:cNvSpPr txBox="1">
            <a:spLocks/>
          </p:cNvSpPr>
          <p:nvPr/>
        </p:nvSpPr>
        <p:spPr>
          <a:xfrm>
            <a:off x="150114" y="4216970"/>
            <a:ext cx="939135" cy="23843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105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Associate</a:t>
            </a:r>
          </a:p>
        </p:txBody>
      </p:sp>
      <p:sp>
        <p:nvSpPr>
          <p:cNvPr id="20" name="Title 1">
            <a:extLst>
              <a:ext uri="{FF2B5EF4-FFF2-40B4-BE49-F238E27FC236}">
                <a16:creationId xmlns:a16="http://schemas.microsoft.com/office/drawing/2014/main" id="{10601036-D12B-4F86-AA82-200ADC27CE5E}"/>
              </a:ext>
              <a:ext uri="{C183D7F6-B498-43B3-948B-1728B52AA6E4}">
                <adec:decorative xmlns:adec="http://schemas.microsoft.com/office/drawing/2017/decorative" val="1"/>
              </a:ext>
            </a:extLst>
          </p:cNvPr>
          <p:cNvSpPr txBox="1">
            <a:spLocks/>
          </p:cNvSpPr>
          <p:nvPr/>
        </p:nvSpPr>
        <p:spPr>
          <a:xfrm>
            <a:off x="150114" y="5958003"/>
            <a:ext cx="939135" cy="23843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105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Fundamentals</a:t>
            </a:r>
          </a:p>
        </p:txBody>
      </p:sp>
      <p:cxnSp>
        <p:nvCxnSpPr>
          <p:cNvPr id="27" name="Straight Connector 26">
            <a:extLst>
              <a:ext uri="{FF2B5EF4-FFF2-40B4-BE49-F238E27FC236}">
                <a16:creationId xmlns:a16="http://schemas.microsoft.com/office/drawing/2014/main" id="{B4900EC0-C134-4A7A-AE80-C9F3E8FA4E25}"/>
              </a:ext>
              <a:ext uri="{C183D7F6-B498-43B3-948B-1728B52AA6E4}">
                <adec:decorative xmlns:adec="http://schemas.microsoft.com/office/drawing/2017/decorative" val="1"/>
              </a:ext>
            </a:extLst>
          </p:cNvPr>
          <p:cNvCxnSpPr>
            <a:cxnSpLocks/>
          </p:cNvCxnSpPr>
          <p:nvPr/>
        </p:nvCxnSpPr>
        <p:spPr>
          <a:xfrm>
            <a:off x="5748398" y="1722566"/>
            <a:ext cx="0" cy="5135434"/>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EC68C9-02BE-4A9D-AF2B-175BF569E16D}"/>
              </a:ext>
              <a:ext uri="{C183D7F6-B498-43B3-948B-1728B52AA6E4}">
                <adec:decorative xmlns:adec="http://schemas.microsoft.com/office/drawing/2017/decorative" val="1"/>
              </a:ext>
            </a:extLst>
          </p:cNvPr>
          <p:cNvCxnSpPr>
            <a:cxnSpLocks/>
          </p:cNvCxnSpPr>
          <p:nvPr/>
        </p:nvCxnSpPr>
        <p:spPr>
          <a:xfrm>
            <a:off x="7905203" y="1722566"/>
            <a:ext cx="0" cy="5135434"/>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A2D3FAB-4AC9-4FFF-9965-B52EC8CBC7DB}"/>
              </a:ext>
              <a:ext uri="{C183D7F6-B498-43B3-948B-1728B52AA6E4}">
                <adec:decorative xmlns:adec="http://schemas.microsoft.com/office/drawing/2017/decorative" val="1"/>
              </a:ext>
            </a:extLst>
          </p:cNvPr>
          <p:cNvGrpSpPr/>
          <p:nvPr/>
        </p:nvGrpSpPr>
        <p:grpSpPr>
          <a:xfrm>
            <a:off x="1340286" y="3073236"/>
            <a:ext cx="1554480" cy="363818"/>
            <a:chOff x="4195564" y="3131981"/>
            <a:chExt cx="2298431" cy="537937"/>
          </a:xfrm>
        </p:grpSpPr>
        <p:sp>
          <p:nvSpPr>
            <p:cNvPr id="131" name="Title 1">
              <a:extLst>
                <a:ext uri="{FF2B5EF4-FFF2-40B4-BE49-F238E27FC236}">
                  <a16:creationId xmlns:a16="http://schemas.microsoft.com/office/drawing/2014/main" id="{BE616AF1-919C-4090-8089-34F3FFCA1C19}"/>
                </a:ext>
                <a:ext uri="{C183D7F6-B498-43B3-948B-1728B52AA6E4}">
                  <adec:decorative xmlns:adec="http://schemas.microsoft.com/office/drawing/2017/decorative" val="1"/>
                </a:ext>
              </a:extLst>
            </p:cNvPr>
            <p:cNvSpPr txBox="1">
              <a:spLocks/>
            </p:cNvSpPr>
            <p:nvPr/>
          </p:nvSpPr>
          <p:spPr>
            <a:xfrm>
              <a:off x="4195564" y="3131981"/>
              <a:ext cx="2298431"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Azure Administrator Associate</a:t>
              </a:r>
            </a:p>
          </p:txBody>
        </p:sp>
        <p:grpSp>
          <p:nvGrpSpPr>
            <p:cNvPr id="132" name="Group 131">
              <a:extLst>
                <a:ext uri="{FF2B5EF4-FFF2-40B4-BE49-F238E27FC236}">
                  <a16:creationId xmlns:a16="http://schemas.microsoft.com/office/drawing/2014/main" id="{94E89817-6A51-43D7-8930-AB10AB572EC8}"/>
                </a:ext>
              </a:extLst>
            </p:cNvPr>
            <p:cNvGrpSpPr/>
            <p:nvPr/>
          </p:nvGrpSpPr>
          <p:grpSpPr>
            <a:xfrm>
              <a:off x="4267868" y="3341514"/>
              <a:ext cx="288898" cy="118872"/>
              <a:chOff x="2474176" y="5456022"/>
              <a:chExt cx="288898" cy="118872"/>
            </a:xfrm>
          </p:grpSpPr>
          <p:sp>
            <p:nvSpPr>
              <p:cNvPr id="133" name="Star: 5 Points 132">
                <a:extLst>
                  <a:ext uri="{FF2B5EF4-FFF2-40B4-BE49-F238E27FC236}">
                    <a16:creationId xmlns:a16="http://schemas.microsoft.com/office/drawing/2014/main" id="{4092CB74-1530-4256-92C6-C4F9EFC58113}"/>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34" name="Star: 5 Points 133">
                <a:extLst>
                  <a:ext uri="{FF2B5EF4-FFF2-40B4-BE49-F238E27FC236}">
                    <a16:creationId xmlns:a16="http://schemas.microsoft.com/office/drawing/2014/main" id="{292EEE7B-5472-4C88-BAF8-94075F7E29CA}"/>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39" name="Group 38">
            <a:extLst>
              <a:ext uri="{FF2B5EF4-FFF2-40B4-BE49-F238E27FC236}">
                <a16:creationId xmlns:a16="http://schemas.microsoft.com/office/drawing/2014/main" id="{0280CBA8-F23C-4181-BE13-9ACC96AEEB3F}"/>
              </a:ext>
              <a:ext uri="{C183D7F6-B498-43B3-948B-1728B52AA6E4}">
                <adec:decorative xmlns:adec="http://schemas.microsoft.com/office/drawing/2017/decorative" val="1"/>
              </a:ext>
            </a:extLst>
          </p:cNvPr>
          <p:cNvGrpSpPr/>
          <p:nvPr/>
        </p:nvGrpSpPr>
        <p:grpSpPr>
          <a:xfrm>
            <a:off x="5990637" y="3975534"/>
            <a:ext cx="1658959" cy="363818"/>
            <a:chOff x="4180275" y="4456649"/>
            <a:chExt cx="2452914" cy="537937"/>
          </a:xfrm>
        </p:grpSpPr>
        <p:sp>
          <p:nvSpPr>
            <p:cNvPr id="111" name="Title 1">
              <a:extLst>
                <a:ext uri="{FF2B5EF4-FFF2-40B4-BE49-F238E27FC236}">
                  <a16:creationId xmlns:a16="http://schemas.microsoft.com/office/drawing/2014/main" id="{C0C9B380-9BD6-4628-97E9-242074361C6B}"/>
                </a:ext>
                <a:ext uri="{C183D7F6-B498-43B3-948B-1728B52AA6E4}">
                  <adec:decorative xmlns:adec="http://schemas.microsoft.com/office/drawing/2017/decorative" val="1"/>
                </a:ext>
              </a:extLst>
            </p:cNvPr>
            <p:cNvSpPr txBox="1">
              <a:spLocks/>
            </p:cNvSpPr>
            <p:nvPr/>
          </p:nvSpPr>
          <p:spPr>
            <a:xfrm>
              <a:off x="4180275" y="4456649"/>
              <a:ext cx="2452914"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365 Certified: </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Messaging Administrator Associate</a:t>
              </a:r>
            </a:p>
          </p:txBody>
        </p:sp>
        <p:grpSp>
          <p:nvGrpSpPr>
            <p:cNvPr id="112" name="Group 111">
              <a:extLst>
                <a:ext uri="{FF2B5EF4-FFF2-40B4-BE49-F238E27FC236}">
                  <a16:creationId xmlns:a16="http://schemas.microsoft.com/office/drawing/2014/main" id="{42CE56D6-D781-4273-94C4-4E823710B0F2}"/>
                </a:ext>
              </a:extLst>
            </p:cNvPr>
            <p:cNvGrpSpPr/>
            <p:nvPr/>
          </p:nvGrpSpPr>
          <p:grpSpPr>
            <a:xfrm>
              <a:off x="4267868" y="4666182"/>
              <a:ext cx="288898" cy="118872"/>
              <a:chOff x="2474176" y="5456022"/>
              <a:chExt cx="288898" cy="118872"/>
            </a:xfrm>
          </p:grpSpPr>
          <p:sp>
            <p:nvSpPr>
              <p:cNvPr id="113" name="Star: 5 Points 112">
                <a:extLst>
                  <a:ext uri="{FF2B5EF4-FFF2-40B4-BE49-F238E27FC236}">
                    <a16:creationId xmlns:a16="http://schemas.microsoft.com/office/drawing/2014/main" id="{CDC2AB06-CC50-451C-B762-176C756E7E73}"/>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14" name="Star: 5 Points 113">
                <a:extLst>
                  <a:ext uri="{FF2B5EF4-FFF2-40B4-BE49-F238E27FC236}">
                    <a16:creationId xmlns:a16="http://schemas.microsoft.com/office/drawing/2014/main" id="{E3B05D93-9269-4E1B-BA24-EB6CFBAC2287}"/>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40" name="Group 39">
            <a:extLst>
              <a:ext uri="{FF2B5EF4-FFF2-40B4-BE49-F238E27FC236}">
                <a16:creationId xmlns:a16="http://schemas.microsoft.com/office/drawing/2014/main" id="{647012B3-3654-4CFE-BAD5-AB2505F28512}"/>
              </a:ext>
              <a:ext uri="{C183D7F6-B498-43B3-948B-1728B52AA6E4}">
                <adec:decorative xmlns:adec="http://schemas.microsoft.com/office/drawing/2017/decorative" val="1"/>
              </a:ext>
            </a:extLst>
          </p:cNvPr>
          <p:cNvGrpSpPr/>
          <p:nvPr/>
        </p:nvGrpSpPr>
        <p:grpSpPr>
          <a:xfrm>
            <a:off x="5990634" y="3518639"/>
            <a:ext cx="1658965" cy="363818"/>
            <a:chOff x="4195563" y="3781093"/>
            <a:chExt cx="2452922" cy="537937"/>
          </a:xfrm>
        </p:grpSpPr>
        <p:sp>
          <p:nvSpPr>
            <p:cNvPr id="107" name="Title 1">
              <a:extLst>
                <a:ext uri="{FF2B5EF4-FFF2-40B4-BE49-F238E27FC236}">
                  <a16:creationId xmlns:a16="http://schemas.microsoft.com/office/drawing/2014/main" id="{029FAA0F-8EE8-41EE-B7D4-9BE415B3FAFE}"/>
                </a:ext>
                <a:ext uri="{C183D7F6-B498-43B3-948B-1728B52AA6E4}">
                  <adec:decorative xmlns:adec="http://schemas.microsoft.com/office/drawing/2017/decorative" val="1"/>
                </a:ext>
              </a:extLst>
            </p:cNvPr>
            <p:cNvSpPr txBox="1">
              <a:spLocks/>
            </p:cNvSpPr>
            <p:nvPr/>
          </p:nvSpPr>
          <p:spPr>
            <a:xfrm>
              <a:off x="4195563" y="3781093"/>
              <a:ext cx="2452922"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365 Certified: </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Teamwork Administrator Associate</a:t>
              </a:r>
            </a:p>
          </p:txBody>
        </p:sp>
        <p:grpSp>
          <p:nvGrpSpPr>
            <p:cNvPr id="108" name="Group 107">
              <a:extLst>
                <a:ext uri="{FF2B5EF4-FFF2-40B4-BE49-F238E27FC236}">
                  <a16:creationId xmlns:a16="http://schemas.microsoft.com/office/drawing/2014/main" id="{294CDCDE-C766-453F-8F39-1C00DC117AE9}"/>
                </a:ext>
              </a:extLst>
            </p:cNvPr>
            <p:cNvGrpSpPr/>
            <p:nvPr/>
          </p:nvGrpSpPr>
          <p:grpSpPr>
            <a:xfrm>
              <a:off x="4267868" y="3990627"/>
              <a:ext cx="288898" cy="118872"/>
              <a:chOff x="2474176" y="5456022"/>
              <a:chExt cx="288898" cy="118872"/>
            </a:xfrm>
          </p:grpSpPr>
          <p:sp>
            <p:nvSpPr>
              <p:cNvPr id="109" name="Star: 5 Points 108">
                <a:extLst>
                  <a:ext uri="{FF2B5EF4-FFF2-40B4-BE49-F238E27FC236}">
                    <a16:creationId xmlns:a16="http://schemas.microsoft.com/office/drawing/2014/main" id="{07EDFB4F-F12E-498D-A4EC-D1A2CE57B561}"/>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10" name="Star: 5 Points 109">
                <a:extLst>
                  <a:ext uri="{FF2B5EF4-FFF2-40B4-BE49-F238E27FC236}">
                    <a16:creationId xmlns:a16="http://schemas.microsoft.com/office/drawing/2014/main" id="{9B0FBC22-C328-4051-A86E-7157D854FCBB}"/>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41" name="Group 40">
            <a:extLst>
              <a:ext uri="{FF2B5EF4-FFF2-40B4-BE49-F238E27FC236}">
                <a16:creationId xmlns:a16="http://schemas.microsoft.com/office/drawing/2014/main" id="{CA9E7DD6-A146-4F5A-B698-E50928F0E671}"/>
              </a:ext>
              <a:ext uri="{C183D7F6-B498-43B3-948B-1728B52AA6E4}">
                <adec:decorative xmlns:adec="http://schemas.microsoft.com/office/drawing/2017/decorative" val="1"/>
              </a:ext>
            </a:extLst>
          </p:cNvPr>
          <p:cNvGrpSpPr/>
          <p:nvPr/>
        </p:nvGrpSpPr>
        <p:grpSpPr>
          <a:xfrm>
            <a:off x="5990636" y="3079632"/>
            <a:ext cx="1658960" cy="363818"/>
            <a:chOff x="4195563" y="3131981"/>
            <a:chExt cx="2452914" cy="537937"/>
          </a:xfrm>
        </p:grpSpPr>
        <p:sp>
          <p:nvSpPr>
            <p:cNvPr id="103" name="Title 1">
              <a:extLst>
                <a:ext uri="{FF2B5EF4-FFF2-40B4-BE49-F238E27FC236}">
                  <a16:creationId xmlns:a16="http://schemas.microsoft.com/office/drawing/2014/main" id="{1F9E46BC-DDB1-4D73-954F-816502B09ED1}"/>
                </a:ext>
                <a:ext uri="{C183D7F6-B498-43B3-948B-1728B52AA6E4}">
                  <adec:decorative xmlns:adec="http://schemas.microsoft.com/office/drawing/2017/decorative" val="1"/>
                </a:ext>
              </a:extLst>
            </p:cNvPr>
            <p:cNvSpPr txBox="1">
              <a:spLocks/>
            </p:cNvSpPr>
            <p:nvPr/>
          </p:nvSpPr>
          <p:spPr>
            <a:xfrm>
              <a:off x="4195563" y="3131981"/>
              <a:ext cx="2452914"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365 Certified: Modern Desktop Administrator Associate</a:t>
              </a:r>
            </a:p>
          </p:txBody>
        </p:sp>
        <p:grpSp>
          <p:nvGrpSpPr>
            <p:cNvPr id="104" name="Group 103">
              <a:extLst>
                <a:ext uri="{FF2B5EF4-FFF2-40B4-BE49-F238E27FC236}">
                  <a16:creationId xmlns:a16="http://schemas.microsoft.com/office/drawing/2014/main" id="{3A07B75B-5028-432C-9127-7EC490ED10FA}"/>
                </a:ext>
              </a:extLst>
            </p:cNvPr>
            <p:cNvGrpSpPr/>
            <p:nvPr/>
          </p:nvGrpSpPr>
          <p:grpSpPr>
            <a:xfrm>
              <a:off x="4267868" y="3341514"/>
              <a:ext cx="288898" cy="118872"/>
              <a:chOff x="2474176" y="5456022"/>
              <a:chExt cx="288898" cy="118872"/>
            </a:xfrm>
          </p:grpSpPr>
          <p:sp>
            <p:nvSpPr>
              <p:cNvPr id="105" name="Star: 5 Points 104">
                <a:extLst>
                  <a:ext uri="{FF2B5EF4-FFF2-40B4-BE49-F238E27FC236}">
                    <a16:creationId xmlns:a16="http://schemas.microsoft.com/office/drawing/2014/main" id="{82B96144-E3DB-42AB-9C5E-B4771626935A}"/>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06" name="Star: 5 Points 105">
                <a:extLst>
                  <a:ext uri="{FF2B5EF4-FFF2-40B4-BE49-F238E27FC236}">
                    <a16:creationId xmlns:a16="http://schemas.microsoft.com/office/drawing/2014/main" id="{931027EC-13CC-41B9-B618-E254708255EA}"/>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42" name="Group 41">
            <a:extLst>
              <a:ext uri="{FF2B5EF4-FFF2-40B4-BE49-F238E27FC236}">
                <a16:creationId xmlns:a16="http://schemas.microsoft.com/office/drawing/2014/main" id="{5F0B2954-1837-4BCC-8EF8-6C5A56D63617}"/>
              </a:ext>
              <a:ext uri="{C183D7F6-B498-43B3-948B-1728B52AA6E4}">
                <adec:decorative xmlns:adec="http://schemas.microsoft.com/office/drawing/2017/decorative" val="1"/>
              </a:ext>
            </a:extLst>
          </p:cNvPr>
          <p:cNvGrpSpPr/>
          <p:nvPr/>
        </p:nvGrpSpPr>
        <p:grpSpPr>
          <a:xfrm>
            <a:off x="5990642" y="4439891"/>
            <a:ext cx="1658948" cy="363818"/>
            <a:chOff x="4180274" y="4456649"/>
            <a:chExt cx="2452896" cy="537937"/>
          </a:xfrm>
        </p:grpSpPr>
        <p:sp>
          <p:nvSpPr>
            <p:cNvPr id="99" name="Title 1">
              <a:extLst>
                <a:ext uri="{FF2B5EF4-FFF2-40B4-BE49-F238E27FC236}">
                  <a16:creationId xmlns:a16="http://schemas.microsoft.com/office/drawing/2014/main" id="{AB3A999A-12D5-48BA-A1F4-2A3E91817088}"/>
                </a:ext>
                <a:ext uri="{C183D7F6-B498-43B3-948B-1728B52AA6E4}">
                  <adec:decorative xmlns:adec="http://schemas.microsoft.com/office/drawing/2017/decorative" val="1"/>
                </a:ext>
              </a:extLst>
            </p:cNvPr>
            <p:cNvSpPr txBox="1">
              <a:spLocks/>
            </p:cNvSpPr>
            <p:nvPr/>
          </p:nvSpPr>
          <p:spPr>
            <a:xfrm>
              <a:off x="4180274" y="4456649"/>
              <a:ext cx="2452896"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365 Certified: </a:t>
              </a:r>
              <a:b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Security Administrator Associate</a:t>
              </a:r>
            </a:p>
          </p:txBody>
        </p:sp>
        <p:grpSp>
          <p:nvGrpSpPr>
            <p:cNvPr id="100" name="Group 99">
              <a:extLst>
                <a:ext uri="{FF2B5EF4-FFF2-40B4-BE49-F238E27FC236}">
                  <a16:creationId xmlns:a16="http://schemas.microsoft.com/office/drawing/2014/main" id="{F6AC95A1-C5C3-4200-BBBA-9895F14B691D}"/>
                </a:ext>
              </a:extLst>
            </p:cNvPr>
            <p:cNvGrpSpPr/>
            <p:nvPr/>
          </p:nvGrpSpPr>
          <p:grpSpPr>
            <a:xfrm>
              <a:off x="4267868" y="4666182"/>
              <a:ext cx="288898" cy="118872"/>
              <a:chOff x="2474176" y="5456022"/>
              <a:chExt cx="288898" cy="118872"/>
            </a:xfrm>
          </p:grpSpPr>
          <p:sp>
            <p:nvSpPr>
              <p:cNvPr id="101" name="Star: 5 Points 100">
                <a:extLst>
                  <a:ext uri="{FF2B5EF4-FFF2-40B4-BE49-F238E27FC236}">
                    <a16:creationId xmlns:a16="http://schemas.microsoft.com/office/drawing/2014/main" id="{AB61092A-FAAC-473F-9A7B-80F6AB191E40}"/>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02" name="Star: 5 Points 101">
                <a:extLst>
                  <a:ext uri="{FF2B5EF4-FFF2-40B4-BE49-F238E27FC236}">
                    <a16:creationId xmlns:a16="http://schemas.microsoft.com/office/drawing/2014/main" id="{8B28E361-5D08-49F0-A282-9ADDD36B7040}"/>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43" name="Group 42">
            <a:extLst>
              <a:ext uri="{FF2B5EF4-FFF2-40B4-BE49-F238E27FC236}">
                <a16:creationId xmlns:a16="http://schemas.microsoft.com/office/drawing/2014/main" id="{66C19007-F939-492A-A8E3-5567C2752A57}"/>
              </a:ext>
              <a:ext uri="{C183D7F6-B498-43B3-948B-1728B52AA6E4}">
                <adec:decorative xmlns:adec="http://schemas.microsoft.com/office/drawing/2017/decorative" val="1"/>
              </a:ext>
            </a:extLst>
          </p:cNvPr>
          <p:cNvGrpSpPr/>
          <p:nvPr/>
        </p:nvGrpSpPr>
        <p:grpSpPr>
          <a:xfrm>
            <a:off x="6008174" y="2231439"/>
            <a:ext cx="1637253" cy="363818"/>
            <a:chOff x="2400755" y="5182531"/>
            <a:chExt cx="2420818" cy="537937"/>
          </a:xfrm>
        </p:grpSpPr>
        <p:sp>
          <p:nvSpPr>
            <p:cNvPr id="94" name="Title 1">
              <a:extLst>
                <a:ext uri="{FF2B5EF4-FFF2-40B4-BE49-F238E27FC236}">
                  <a16:creationId xmlns:a16="http://schemas.microsoft.com/office/drawing/2014/main" id="{64F85A4C-1D44-4187-8079-F2151C783875}"/>
                </a:ext>
                <a:ext uri="{C183D7F6-B498-43B3-948B-1728B52AA6E4}">
                  <adec:decorative xmlns:adec="http://schemas.microsoft.com/office/drawing/2017/decorative" val="1"/>
                </a:ext>
              </a:extLst>
            </p:cNvPr>
            <p:cNvSpPr txBox="1">
              <a:spLocks/>
            </p:cNvSpPr>
            <p:nvPr/>
          </p:nvSpPr>
          <p:spPr>
            <a:xfrm>
              <a:off x="2400755" y="5182531"/>
              <a:ext cx="2420818"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365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Solutions Architect Expert</a:t>
              </a:r>
            </a:p>
          </p:txBody>
        </p:sp>
        <p:grpSp>
          <p:nvGrpSpPr>
            <p:cNvPr id="95" name="Group 94">
              <a:extLst>
                <a:ext uri="{FF2B5EF4-FFF2-40B4-BE49-F238E27FC236}">
                  <a16:creationId xmlns:a16="http://schemas.microsoft.com/office/drawing/2014/main" id="{5145D3F4-13B8-42FD-8105-C31E99AD0682}"/>
                </a:ext>
              </a:extLst>
            </p:cNvPr>
            <p:cNvGrpSpPr/>
            <p:nvPr/>
          </p:nvGrpSpPr>
          <p:grpSpPr>
            <a:xfrm>
              <a:off x="2489820" y="5318937"/>
              <a:ext cx="288898" cy="265126"/>
              <a:chOff x="2474176" y="5309768"/>
              <a:chExt cx="288898" cy="265126"/>
            </a:xfrm>
          </p:grpSpPr>
          <p:sp>
            <p:nvSpPr>
              <p:cNvPr id="96" name="Star: 5 Points 95">
                <a:extLst>
                  <a:ext uri="{FF2B5EF4-FFF2-40B4-BE49-F238E27FC236}">
                    <a16:creationId xmlns:a16="http://schemas.microsoft.com/office/drawing/2014/main" id="{44A49C81-D66B-4EB4-8869-CDE812DC771D}"/>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97" name="Star: 5 Points 96">
                <a:extLst>
                  <a:ext uri="{FF2B5EF4-FFF2-40B4-BE49-F238E27FC236}">
                    <a16:creationId xmlns:a16="http://schemas.microsoft.com/office/drawing/2014/main" id="{05B75AE1-680A-4B98-85BC-E9C840824DC0}"/>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98" name="Star: 5 Points 97">
                <a:extLst>
                  <a:ext uri="{FF2B5EF4-FFF2-40B4-BE49-F238E27FC236}">
                    <a16:creationId xmlns:a16="http://schemas.microsoft.com/office/drawing/2014/main" id="{F6DC3DE4-814C-40AC-93D0-F277B7134BFF}"/>
                  </a:ext>
                  <a:ext uri="{C183D7F6-B498-43B3-948B-1728B52AA6E4}">
                    <adec:decorative xmlns:adec="http://schemas.microsoft.com/office/drawing/2017/decorative" val="1"/>
                  </a:ext>
                </a:extLst>
              </p:cNvPr>
              <p:cNvSpPr/>
              <p:nvPr/>
            </p:nvSpPr>
            <p:spPr>
              <a:xfrm>
                <a:off x="2559189" y="5309768"/>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45" name="Group 44">
            <a:extLst>
              <a:ext uri="{FF2B5EF4-FFF2-40B4-BE49-F238E27FC236}">
                <a16:creationId xmlns:a16="http://schemas.microsoft.com/office/drawing/2014/main" id="{B59C0680-F275-4A97-89AB-DFB2E4C81262}"/>
              </a:ext>
              <a:ext uri="{C183D7F6-B498-43B3-948B-1728B52AA6E4}">
                <adec:decorative xmlns:adec="http://schemas.microsoft.com/office/drawing/2017/decorative" val="1"/>
              </a:ext>
            </a:extLst>
          </p:cNvPr>
          <p:cNvGrpSpPr/>
          <p:nvPr/>
        </p:nvGrpSpPr>
        <p:grpSpPr>
          <a:xfrm>
            <a:off x="1340027" y="4042196"/>
            <a:ext cx="1554480" cy="363818"/>
            <a:chOff x="4180275" y="4456650"/>
            <a:chExt cx="2298432" cy="537936"/>
          </a:xfrm>
        </p:grpSpPr>
        <p:sp>
          <p:nvSpPr>
            <p:cNvPr id="88" name="Title 1">
              <a:extLst>
                <a:ext uri="{FF2B5EF4-FFF2-40B4-BE49-F238E27FC236}">
                  <a16:creationId xmlns:a16="http://schemas.microsoft.com/office/drawing/2014/main" id="{0D32E00B-A6CA-449B-B9B6-1E07A5FC5517}"/>
                </a:ext>
                <a:ext uri="{C183D7F6-B498-43B3-948B-1728B52AA6E4}">
                  <adec:decorative xmlns:adec="http://schemas.microsoft.com/office/drawing/2017/decorative" val="1"/>
                </a:ext>
              </a:extLst>
            </p:cNvPr>
            <p:cNvSpPr txBox="1">
              <a:spLocks/>
            </p:cNvSpPr>
            <p:nvPr/>
          </p:nvSpPr>
          <p:spPr>
            <a:xfrm>
              <a:off x="4180275" y="4456650"/>
              <a:ext cx="2298432" cy="537936"/>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0000"/>
                </a:lnSpc>
                <a:spcBef>
                  <a:spcPct val="0"/>
                </a:spcBef>
                <a:buNone/>
                <a:defRPr sz="10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Security Engineer</a:t>
              </a:r>
            </a:p>
          </p:txBody>
        </p:sp>
        <p:grpSp>
          <p:nvGrpSpPr>
            <p:cNvPr id="89" name="Group 88">
              <a:extLst>
                <a:ext uri="{FF2B5EF4-FFF2-40B4-BE49-F238E27FC236}">
                  <a16:creationId xmlns:a16="http://schemas.microsoft.com/office/drawing/2014/main" id="{314E9FD8-B88C-45B4-9F82-F31C4981F1C3}"/>
                </a:ext>
              </a:extLst>
            </p:cNvPr>
            <p:cNvGrpSpPr/>
            <p:nvPr/>
          </p:nvGrpSpPr>
          <p:grpSpPr>
            <a:xfrm>
              <a:off x="4267868" y="4666182"/>
              <a:ext cx="288898" cy="118872"/>
              <a:chOff x="2474176" y="5456022"/>
              <a:chExt cx="288898" cy="118872"/>
            </a:xfrm>
          </p:grpSpPr>
          <p:sp>
            <p:nvSpPr>
              <p:cNvPr id="90" name="Star: 5 Points 89">
                <a:extLst>
                  <a:ext uri="{FF2B5EF4-FFF2-40B4-BE49-F238E27FC236}">
                    <a16:creationId xmlns:a16="http://schemas.microsoft.com/office/drawing/2014/main" id="{E49164B1-766F-4170-A6A1-984EBA64EDD5}"/>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91" name="Star: 5 Points 90">
                <a:extLst>
                  <a:ext uri="{FF2B5EF4-FFF2-40B4-BE49-F238E27FC236}">
                    <a16:creationId xmlns:a16="http://schemas.microsoft.com/office/drawing/2014/main" id="{15067731-4899-4071-BA58-2A813900EA86}"/>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cxnSp>
        <p:nvCxnSpPr>
          <p:cNvPr id="54" name="Straight Connector 53">
            <a:extLst>
              <a:ext uri="{FF2B5EF4-FFF2-40B4-BE49-F238E27FC236}">
                <a16:creationId xmlns:a16="http://schemas.microsoft.com/office/drawing/2014/main" id="{D6826EC6-0F33-455D-8901-97D953018858}"/>
              </a:ext>
              <a:ext uri="{C183D7F6-B498-43B3-948B-1728B52AA6E4}">
                <adec:decorative xmlns:adec="http://schemas.microsoft.com/office/drawing/2017/decorative" val="1"/>
              </a:ext>
            </a:extLst>
          </p:cNvPr>
          <p:cNvCxnSpPr>
            <a:cxnSpLocks/>
            <a:endCxn id="131" idx="0"/>
          </p:cNvCxnSpPr>
          <p:nvPr/>
        </p:nvCxnSpPr>
        <p:spPr>
          <a:xfrm flipH="1">
            <a:off x="2117526" y="2332198"/>
            <a:ext cx="3076" cy="74103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5D62A9F4-6626-49EF-8893-60031393B97A}"/>
              </a:ext>
              <a:ext uri="{C183D7F6-B498-43B3-948B-1728B52AA6E4}">
                <adec:decorative xmlns:adec="http://schemas.microsoft.com/office/drawing/2017/decorative" val="1"/>
              </a:ext>
            </a:extLst>
          </p:cNvPr>
          <p:cNvGrpSpPr/>
          <p:nvPr/>
        </p:nvGrpSpPr>
        <p:grpSpPr>
          <a:xfrm>
            <a:off x="1340286" y="3557716"/>
            <a:ext cx="1554480" cy="363818"/>
            <a:chOff x="4195564" y="3781095"/>
            <a:chExt cx="2298431" cy="537936"/>
          </a:xfrm>
        </p:grpSpPr>
        <p:sp>
          <p:nvSpPr>
            <p:cNvPr id="84" name="Title 1">
              <a:extLst>
                <a:ext uri="{FF2B5EF4-FFF2-40B4-BE49-F238E27FC236}">
                  <a16:creationId xmlns:a16="http://schemas.microsoft.com/office/drawing/2014/main" id="{6C4C9CE1-815E-4E73-B670-C7577CAA53EC}"/>
                </a:ext>
                <a:ext uri="{C183D7F6-B498-43B3-948B-1728B52AA6E4}">
                  <adec:decorative xmlns:adec="http://schemas.microsoft.com/office/drawing/2017/decorative" val="1"/>
                </a:ext>
              </a:extLst>
            </p:cNvPr>
            <p:cNvSpPr txBox="1">
              <a:spLocks/>
            </p:cNvSpPr>
            <p:nvPr/>
          </p:nvSpPr>
          <p:spPr>
            <a:xfrm>
              <a:off x="4195564" y="3781095"/>
              <a:ext cx="2298431" cy="537936"/>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Azure Developer Associate</a:t>
              </a:r>
            </a:p>
          </p:txBody>
        </p:sp>
        <p:grpSp>
          <p:nvGrpSpPr>
            <p:cNvPr id="85" name="Group 84">
              <a:extLst>
                <a:ext uri="{FF2B5EF4-FFF2-40B4-BE49-F238E27FC236}">
                  <a16:creationId xmlns:a16="http://schemas.microsoft.com/office/drawing/2014/main" id="{DC581EC6-AF89-4264-AB10-1F671368BFC2}"/>
                </a:ext>
              </a:extLst>
            </p:cNvPr>
            <p:cNvGrpSpPr/>
            <p:nvPr/>
          </p:nvGrpSpPr>
          <p:grpSpPr>
            <a:xfrm>
              <a:off x="4267868" y="3990627"/>
              <a:ext cx="288898" cy="118872"/>
              <a:chOff x="2474176" y="5456022"/>
              <a:chExt cx="288898" cy="118872"/>
            </a:xfrm>
          </p:grpSpPr>
          <p:sp>
            <p:nvSpPr>
              <p:cNvPr id="86" name="Star: 5 Points 85">
                <a:extLst>
                  <a:ext uri="{FF2B5EF4-FFF2-40B4-BE49-F238E27FC236}">
                    <a16:creationId xmlns:a16="http://schemas.microsoft.com/office/drawing/2014/main" id="{D7D984FB-3EF5-4AAB-9DAC-C5EEF2F6D2EE}"/>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87" name="Star: 5 Points 86">
                <a:extLst>
                  <a:ext uri="{FF2B5EF4-FFF2-40B4-BE49-F238E27FC236}">
                    <a16:creationId xmlns:a16="http://schemas.microsoft.com/office/drawing/2014/main" id="{9985C0CD-CFC4-44A7-9118-5087239E50DC}"/>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cxnSp>
        <p:nvCxnSpPr>
          <p:cNvPr id="55" name="Straight Connector 54">
            <a:extLst>
              <a:ext uri="{FF2B5EF4-FFF2-40B4-BE49-F238E27FC236}">
                <a16:creationId xmlns:a16="http://schemas.microsoft.com/office/drawing/2014/main" id="{8F28C506-1CD1-40C3-9BE2-05918ADC5903}"/>
              </a:ext>
              <a:ext uri="{C183D7F6-B498-43B3-948B-1728B52AA6E4}">
                <adec:decorative xmlns:adec="http://schemas.microsoft.com/office/drawing/2017/decorative" val="1"/>
              </a:ext>
            </a:extLst>
          </p:cNvPr>
          <p:cNvCxnSpPr>
            <a:cxnSpLocks/>
          </p:cNvCxnSpPr>
          <p:nvPr/>
        </p:nvCxnSpPr>
        <p:spPr>
          <a:xfrm>
            <a:off x="3464546" y="2600691"/>
            <a:ext cx="0" cy="3357233"/>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97A05D40-304D-4550-907C-1BF55473B800}"/>
              </a:ext>
              <a:ext uri="{C183D7F6-B498-43B3-948B-1728B52AA6E4}">
                <adec:decorative xmlns:adec="http://schemas.microsoft.com/office/drawing/2017/decorative" val="1"/>
              </a:ext>
            </a:extLst>
          </p:cNvPr>
          <p:cNvGrpSpPr/>
          <p:nvPr/>
        </p:nvGrpSpPr>
        <p:grpSpPr>
          <a:xfrm>
            <a:off x="3144496" y="2231439"/>
            <a:ext cx="1637253" cy="363818"/>
            <a:chOff x="2400755" y="5182531"/>
            <a:chExt cx="2420818" cy="537937"/>
          </a:xfrm>
        </p:grpSpPr>
        <p:sp>
          <p:nvSpPr>
            <p:cNvPr id="173" name="Title 1">
              <a:extLst>
                <a:ext uri="{FF2B5EF4-FFF2-40B4-BE49-F238E27FC236}">
                  <a16:creationId xmlns:a16="http://schemas.microsoft.com/office/drawing/2014/main" id="{047D13A9-44C3-431E-A701-EF3FE8A6AF01}"/>
                </a:ext>
                <a:ext uri="{C183D7F6-B498-43B3-948B-1728B52AA6E4}">
                  <adec:decorative xmlns:adec="http://schemas.microsoft.com/office/drawing/2017/decorative" val="1"/>
                </a:ext>
              </a:extLst>
            </p:cNvPr>
            <p:cNvSpPr txBox="1">
              <a:spLocks/>
            </p:cNvSpPr>
            <p:nvPr/>
          </p:nvSpPr>
          <p:spPr>
            <a:xfrm>
              <a:off x="2400755" y="5182531"/>
              <a:ext cx="2420818"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Solutions Architect Expert</a:t>
              </a:r>
            </a:p>
          </p:txBody>
        </p:sp>
        <p:grpSp>
          <p:nvGrpSpPr>
            <p:cNvPr id="174" name="Group 173">
              <a:extLst>
                <a:ext uri="{FF2B5EF4-FFF2-40B4-BE49-F238E27FC236}">
                  <a16:creationId xmlns:a16="http://schemas.microsoft.com/office/drawing/2014/main" id="{CD832E70-C666-4E66-8155-44A44327824C}"/>
                </a:ext>
              </a:extLst>
            </p:cNvPr>
            <p:cNvGrpSpPr/>
            <p:nvPr/>
          </p:nvGrpSpPr>
          <p:grpSpPr>
            <a:xfrm>
              <a:off x="2489820" y="5318937"/>
              <a:ext cx="288898" cy="265126"/>
              <a:chOff x="2474176" y="5309768"/>
              <a:chExt cx="288898" cy="265126"/>
            </a:xfrm>
          </p:grpSpPr>
          <p:sp>
            <p:nvSpPr>
              <p:cNvPr id="175" name="Star: 5 Points 174">
                <a:extLst>
                  <a:ext uri="{FF2B5EF4-FFF2-40B4-BE49-F238E27FC236}">
                    <a16:creationId xmlns:a16="http://schemas.microsoft.com/office/drawing/2014/main" id="{D9500927-FAE5-45E9-B4A2-B605C38EA65E}"/>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76" name="Star: 5 Points 175">
                <a:extLst>
                  <a:ext uri="{FF2B5EF4-FFF2-40B4-BE49-F238E27FC236}">
                    <a16:creationId xmlns:a16="http://schemas.microsoft.com/office/drawing/2014/main" id="{86003AB1-534B-479A-9501-AEBAEF817874}"/>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77" name="Star: 5 Points 176">
                <a:extLst>
                  <a:ext uri="{FF2B5EF4-FFF2-40B4-BE49-F238E27FC236}">
                    <a16:creationId xmlns:a16="http://schemas.microsoft.com/office/drawing/2014/main" id="{EF014184-6E9E-4B00-B85B-6153B6C44039}"/>
                  </a:ext>
                  <a:ext uri="{C183D7F6-B498-43B3-948B-1728B52AA6E4}">
                    <adec:decorative xmlns:adec="http://schemas.microsoft.com/office/drawing/2017/decorative" val="1"/>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178" name="Group 177">
            <a:extLst>
              <a:ext uri="{FF2B5EF4-FFF2-40B4-BE49-F238E27FC236}">
                <a16:creationId xmlns:a16="http://schemas.microsoft.com/office/drawing/2014/main" id="{9981CA78-7A24-4AC3-AD84-4A149E2F937B}"/>
              </a:ext>
              <a:ext uri="{C183D7F6-B498-43B3-948B-1728B52AA6E4}">
                <adec:decorative xmlns:adec="http://schemas.microsoft.com/office/drawing/2017/decorative" val="1"/>
              </a:ext>
            </a:extLst>
          </p:cNvPr>
          <p:cNvGrpSpPr/>
          <p:nvPr/>
        </p:nvGrpSpPr>
        <p:grpSpPr>
          <a:xfrm>
            <a:off x="1320392" y="2231439"/>
            <a:ext cx="1637253" cy="363818"/>
            <a:chOff x="2400755" y="5182530"/>
            <a:chExt cx="2420818" cy="537937"/>
          </a:xfrm>
        </p:grpSpPr>
        <p:sp>
          <p:nvSpPr>
            <p:cNvPr id="179" name="Title 1">
              <a:extLst>
                <a:ext uri="{FF2B5EF4-FFF2-40B4-BE49-F238E27FC236}">
                  <a16:creationId xmlns:a16="http://schemas.microsoft.com/office/drawing/2014/main" id="{38002DF1-AB8D-4C2F-96D4-55C7336838D1}"/>
                </a:ext>
                <a:ext uri="{C183D7F6-B498-43B3-948B-1728B52AA6E4}">
                  <adec:decorative xmlns:adec="http://schemas.microsoft.com/office/drawing/2017/decorative" val="1"/>
                </a:ext>
              </a:extLst>
            </p:cNvPr>
            <p:cNvSpPr txBox="1">
              <a:spLocks/>
            </p:cNvSpPr>
            <p:nvPr/>
          </p:nvSpPr>
          <p:spPr>
            <a:xfrm>
              <a:off x="2400755" y="5182530"/>
              <a:ext cx="2420818"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DevOps Engineer Expert</a:t>
              </a:r>
            </a:p>
          </p:txBody>
        </p:sp>
        <p:grpSp>
          <p:nvGrpSpPr>
            <p:cNvPr id="180" name="Group 179">
              <a:extLst>
                <a:ext uri="{FF2B5EF4-FFF2-40B4-BE49-F238E27FC236}">
                  <a16:creationId xmlns:a16="http://schemas.microsoft.com/office/drawing/2014/main" id="{849405BB-09BC-4F70-A3C5-51278D1279CC}"/>
                </a:ext>
              </a:extLst>
            </p:cNvPr>
            <p:cNvGrpSpPr/>
            <p:nvPr/>
          </p:nvGrpSpPr>
          <p:grpSpPr>
            <a:xfrm>
              <a:off x="2489820" y="5318937"/>
              <a:ext cx="288898" cy="265126"/>
              <a:chOff x="2474176" y="5309768"/>
              <a:chExt cx="288898" cy="265126"/>
            </a:xfrm>
          </p:grpSpPr>
          <p:sp>
            <p:nvSpPr>
              <p:cNvPr id="181" name="Star: 5 Points 180">
                <a:extLst>
                  <a:ext uri="{FF2B5EF4-FFF2-40B4-BE49-F238E27FC236}">
                    <a16:creationId xmlns:a16="http://schemas.microsoft.com/office/drawing/2014/main" id="{0673D94B-6E23-458A-978B-397FA4BB57D0}"/>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82" name="Star: 5 Points 181">
                <a:extLst>
                  <a:ext uri="{FF2B5EF4-FFF2-40B4-BE49-F238E27FC236}">
                    <a16:creationId xmlns:a16="http://schemas.microsoft.com/office/drawing/2014/main" id="{734D45C5-84BE-4672-B38E-D03E5A878A2A}"/>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83" name="Star: 5 Points 182">
                <a:extLst>
                  <a:ext uri="{FF2B5EF4-FFF2-40B4-BE49-F238E27FC236}">
                    <a16:creationId xmlns:a16="http://schemas.microsoft.com/office/drawing/2014/main" id="{B93332A5-07B5-49FA-B96C-BAACDBB451B3}"/>
                  </a:ext>
                  <a:ext uri="{C183D7F6-B498-43B3-948B-1728B52AA6E4}">
                    <adec:decorative xmlns:adec="http://schemas.microsoft.com/office/drawing/2017/decorative" val="1"/>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184" name="Group 183">
            <a:extLst>
              <a:ext uri="{FF2B5EF4-FFF2-40B4-BE49-F238E27FC236}">
                <a16:creationId xmlns:a16="http://schemas.microsoft.com/office/drawing/2014/main" id="{8D86ADA5-26C9-48C4-987E-69B5B053A592}"/>
              </a:ext>
              <a:ext uri="{C183D7F6-B498-43B3-948B-1728B52AA6E4}">
                <adec:decorative xmlns:adec="http://schemas.microsoft.com/office/drawing/2017/decorative" val="1"/>
              </a:ext>
            </a:extLst>
          </p:cNvPr>
          <p:cNvGrpSpPr/>
          <p:nvPr/>
        </p:nvGrpSpPr>
        <p:grpSpPr>
          <a:xfrm>
            <a:off x="3933254" y="3073236"/>
            <a:ext cx="1554480" cy="363818"/>
            <a:chOff x="4195564" y="3131981"/>
            <a:chExt cx="2298431" cy="537937"/>
          </a:xfrm>
        </p:grpSpPr>
        <p:sp>
          <p:nvSpPr>
            <p:cNvPr id="185" name="Title 1">
              <a:extLst>
                <a:ext uri="{FF2B5EF4-FFF2-40B4-BE49-F238E27FC236}">
                  <a16:creationId xmlns:a16="http://schemas.microsoft.com/office/drawing/2014/main" id="{90217FA1-00B9-4900-BA79-9A99B9E587CD}"/>
                </a:ext>
                <a:ext uri="{C183D7F6-B498-43B3-948B-1728B52AA6E4}">
                  <adec:decorative xmlns:adec="http://schemas.microsoft.com/office/drawing/2017/decorative" val="1"/>
                </a:ext>
              </a:extLst>
            </p:cNvPr>
            <p:cNvSpPr txBox="1">
              <a:spLocks/>
            </p:cNvSpPr>
            <p:nvPr/>
          </p:nvSpPr>
          <p:spPr>
            <a:xfrm>
              <a:off x="4195564" y="3131981"/>
              <a:ext cx="2298431" cy="537937"/>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Azure Data Scientist Associate</a:t>
              </a:r>
            </a:p>
          </p:txBody>
        </p:sp>
        <p:grpSp>
          <p:nvGrpSpPr>
            <p:cNvPr id="186" name="Group 185">
              <a:extLst>
                <a:ext uri="{FF2B5EF4-FFF2-40B4-BE49-F238E27FC236}">
                  <a16:creationId xmlns:a16="http://schemas.microsoft.com/office/drawing/2014/main" id="{FF4C8E07-4FB0-49AD-8EB5-539A3EB1F28C}"/>
                </a:ext>
              </a:extLst>
            </p:cNvPr>
            <p:cNvGrpSpPr/>
            <p:nvPr/>
          </p:nvGrpSpPr>
          <p:grpSpPr>
            <a:xfrm>
              <a:off x="4267868" y="3341514"/>
              <a:ext cx="288898" cy="118872"/>
              <a:chOff x="2474176" y="5456022"/>
              <a:chExt cx="288898" cy="118872"/>
            </a:xfrm>
          </p:grpSpPr>
          <p:sp>
            <p:nvSpPr>
              <p:cNvPr id="187" name="Star: 5 Points 186">
                <a:extLst>
                  <a:ext uri="{FF2B5EF4-FFF2-40B4-BE49-F238E27FC236}">
                    <a16:creationId xmlns:a16="http://schemas.microsoft.com/office/drawing/2014/main" id="{DC921825-6254-4540-BB91-3C1F2BC3696F}"/>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88" name="Star: 5 Points 187">
                <a:extLst>
                  <a:ext uri="{FF2B5EF4-FFF2-40B4-BE49-F238E27FC236}">
                    <a16:creationId xmlns:a16="http://schemas.microsoft.com/office/drawing/2014/main" id="{4F24AD12-1379-4202-9FAC-F7D68A3F7E93}"/>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189" name="Group 188">
            <a:extLst>
              <a:ext uri="{FF2B5EF4-FFF2-40B4-BE49-F238E27FC236}">
                <a16:creationId xmlns:a16="http://schemas.microsoft.com/office/drawing/2014/main" id="{93CBB8B7-39CC-48B8-9D19-A3645F2C850F}"/>
              </a:ext>
              <a:ext uri="{C183D7F6-B498-43B3-948B-1728B52AA6E4}">
                <adec:decorative xmlns:adec="http://schemas.microsoft.com/office/drawing/2017/decorative" val="1"/>
              </a:ext>
            </a:extLst>
          </p:cNvPr>
          <p:cNvGrpSpPr/>
          <p:nvPr/>
        </p:nvGrpSpPr>
        <p:grpSpPr>
          <a:xfrm>
            <a:off x="3932995" y="4042196"/>
            <a:ext cx="1554480" cy="363818"/>
            <a:chOff x="4180275" y="4456650"/>
            <a:chExt cx="2298432" cy="537936"/>
          </a:xfrm>
        </p:grpSpPr>
        <p:sp>
          <p:nvSpPr>
            <p:cNvPr id="190" name="Title 1">
              <a:extLst>
                <a:ext uri="{FF2B5EF4-FFF2-40B4-BE49-F238E27FC236}">
                  <a16:creationId xmlns:a16="http://schemas.microsoft.com/office/drawing/2014/main" id="{7EA7AE87-5659-4347-8FF7-0ACA8CFAEA63}"/>
                </a:ext>
                <a:ext uri="{C183D7F6-B498-43B3-948B-1728B52AA6E4}">
                  <adec:decorative xmlns:adec="http://schemas.microsoft.com/office/drawing/2017/decorative" val="1"/>
                </a:ext>
              </a:extLst>
            </p:cNvPr>
            <p:cNvSpPr txBox="1">
              <a:spLocks/>
            </p:cNvSpPr>
            <p:nvPr/>
          </p:nvSpPr>
          <p:spPr>
            <a:xfrm>
              <a:off x="4180275" y="4456650"/>
              <a:ext cx="2298432" cy="537936"/>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0000"/>
                </a:lnSpc>
                <a:spcBef>
                  <a:spcPct val="0"/>
                </a:spcBef>
                <a:buNone/>
                <a:defRPr sz="10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AI Engineer Associate</a:t>
              </a:r>
            </a:p>
          </p:txBody>
        </p:sp>
        <p:grpSp>
          <p:nvGrpSpPr>
            <p:cNvPr id="191" name="Group 190">
              <a:extLst>
                <a:ext uri="{FF2B5EF4-FFF2-40B4-BE49-F238E27FC236}">
                  <a16:creationId xmlns:a16="http://schemas.microsoft.com/office/drawing/2014/main" id="{C1A4530D-E98E-49F7-87B7-FC7AB2D9C838}"/>
                </a:ext>
              </a:extLst>
            </p:cNvPr>
            <p:cNvGrpSpPr/>
            <p:nvPr/>
          </p:nvGrpSpPr>
          <p:grpSpPr>
            <a:xfrm>
              <a:off x="4267868" y="4666182"/>
              <a:ext cx="288898" cy="118872"/>
              <a:chOff x="2474176" y="5456022"/>
              <a:chExt cx="288898" cy="118872"/>
            </a:xfrm>
          </p:grpSpPr>
          <p:sp>
            <p:nvSpPr>
              <p:cNvPr id="192" name="Star: 5 Points 191">
                <a:extLst>
                  <a:ext uri="{FF2B5EF4-FFF2-40B4-BE49-F238E27FC236}">
                    <a16:creationId xmlns:a16="http://schemas.microsoft.com/office/drawing/2014/main" id="{22E2A401-7C5F-4762-ADE9-A3341575AEFA}"/>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93" name="Star: 5 Points 192">
                <a:extLst>
                  <a:ext uri="{FF2B5EF4-FFF2-40B4-BE49-F238E27FC236}">
                    <a16:creationId xmlns:a16="http://schemas.microsoft.com/office/drawing/2014/main" id="{8ABFE472-59E4-459F-BCB5-C7F115D8B2FF}"/>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194" name="Group 193">
            <a:extLst>
              <a:ext uri="{FF2B5EF4-FFF2-40B4-BE49-F238E27FC236}">
                <a16:creationId xmlns:a16="http://schemas.microsoft.com/office/drawing/2014/main" id="{646E34E0-8104-4D62-8AF2-01217ECDD270}"/>
              </a:ext>
              <a:ext uri="{C183D7F6-B498-43B3-948B-1728B52AA6E4}">
                <adec:decorative xmlns:adec="http://schemas.microsoft.com/office/drawing/2017/decorative" val="1"/>
              </a:ext>
            </a:extLst>
          </p:cNvPr>
          <p:cNvGrpSpPr/>
          <p:nvPr/>
        </p:nvGrpSpPr>
        <p:grpSpPr>
          <a:xfrm>
            <a:off x="3933254" y="3557716"/>
            <a:ext cx="1554480" cy="363818"/>
            <a:chOff x="4195564" y="3781095"/>
            <a:chExt cx="2298431" cy="537936"/>
          </a:xfrm>
        </p:grpSpPr>
        <p:sp>
          <p:nvSpPr>
            <p:cNvPr id="195" name="Title 1">
              <a:extLst>
                <a:ext uri="{FF2B5EF4-FFF2-40B4-BE49-F238E27FC236}">
                  <a16:creationId xmlns:a16="http://schemas.microsoft.com/office/drawing/2014/main" id="{3E805426-FEFF-4FB8-A04E-78B981F689D9}"/>
                </a:ext>
                <a:ext uri="{C183D7F6-B498-43B3-948B-1728B52AA6E4}">
                  <adec:decorative xmlns:adec="http://schemas.microsoft.com/office/drawing/2017/decorative" val="1"/>
                </a:ext>
              </a:extLst>
            </p:cNvPr>
            <p:cNvSpPr txBox="1">
              <a:spLocks/>
            </p:cNvSpPr>
            <p:nvPr/>
          </p:nvSpPr>
          <p:spPr>
            <a:xfrm>
              <a:off x="4195564" y="3781095"/>
              <a:ext cx="2298431" cy="537936"/>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Data Engineer Associate</a:t>
              </a:r>
            </a:p>
          </p:txBody>
        </p:sp>
        <p:grpSp>
          <p:nvGrpSpPr>
            <p:cNvPr id="196" name="Group 195">
              <a:extLst>
                <a:ext uri="{FF2B5EF4-FFF2-40B4-BE49-F238E27FC236}">
                  <a16:creationId xmlns:a16="http://schemas.microsoft.com/office/drawing/2014/main" id="{1FDCD97D-4345-4BCD-A36E-270CC01EAD9A}"/>
                </a:ext>
              </a:extLst>
            </p:cNvPr>
            <p:cNvGrpSpPr/>
            <p:nvPr/>
          </p:nvGrpSpPr>
          <p:grpSpPr>
            <a:xfrm>
              <a:off x="4267868" y="3990627"/>
              <a:ext cx="288898" cy="118872"/>
              <a:chOff x="2474176" y="5456022"/>
              <a:chExt cx="288898" cy="118872"/>
            </a:xfrm>
          </p:grpSpPr>
          <p:sp>
            <p:nvSpPr>
              <p:cNvPr id="197" name="Star: 5 Points 196">
                <a:extLst>
                  <a:ext uri="{FF2B5EF4-FFF2-40B4-BE49-F238E27FC236}">
                    <a16:creationId xmlns:a16="http://schemas.microsoft.com/office/drawing/2014/main" id="{C8B0D133-EC6E-4AA4-A1EC-D2B5BCB4DDF8}"/>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198" name="Star: 5 Points 197">
                <a:extLst>
                  <a:ext uri="{FF2B5EF4-FFF2-40B4-BE49-F238E27FC236}">
                    <a16:creationId xmlns:a16="http://schemas.microsoft.com/office/drawing/2014/main" id="{2157EADD-29C9-450F-BB62-0CAFB8891DE1}"/>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199" name="Group 198">
            <a:extLst>
              <a:ext uri="{FF2B5EF4-FFF2-40B4-BE49-F238E27FC236}">
                <a16:creationId xmlns:a16="http://schemas.microsoft.com/office/drawing/2014/main" id="{5FA97108-15AE-48A3-A6B4-A1BFB1F52F35}"/>
              </a:ext>
              <a:ext uri="{C183D7F6-B498-43B3-948B-1728B52AA6E4}">
                <adec:decorative xmlns:adec="http://schemas.microsoft.com/office/drawing/2017/decorative" val="1"/>
              </a:ext>
            </a:extLst>
          </p:cNvPr>
          <p:cNvGrpSpPr/>
          <p:nvPr/>
        </p:nvGrpSpPr>
        <p:grpSpPr>
          <a:xfrm>
            <a:off x="8114767" y="3075639"/>
            <a:ext cx="1760817" cy="457200"/>
            <a:chOff x="4195562" y="3131981"/>
            <a:chExt cx="2603518" cy="676010"/>
          </a:xfrm>
        </p:grpSpPr>
        <p:sp>
          <p:nvSpPr>
            <p:cNvPr id="200" name="Title 1">
              <a:extLst>
                <a:ext uri="{FF2B5EF4-FFF2-40B4-BE49-F238E27FC236}">
                  <a16:creationId xmlns:a16="http://schemas.microsoft.com/office/drawing/2014/main" id="{E890A355-369D-4B51-8E3D-87A3D39FC544}"/>
                </a:ext>
                <a:ext uri="{C183D7F6-B498-43B3-948B-1728B52AA6E4}">
                  <adec:decorative xmlns:adec="http://schemas.microsoft.com/office/drawing/2017/decorative" val="1"/>
                </a:ext>
              </a:extLst>
            </p:cNvPr>
            <p:cNvSpPr txBox="1">
              <a:spLocks/>
            </p:cNvSpPr>
            <p:nvPr/>
          </p:nvSpPr>
          <p:spPr>
            <a:xfrm>
              <a:off x="4195562" y="3131981"/>
              <a:ext cx="2603518" cy="676010"/>
            </a:xfrm>
            <a:prstGeom prst="rect">
              <a:avLst/>
            </a:prstGeom>
            <a:solidFill>
              <a:schemeClr val="bg1">
                <a:lumMod val="95000"/>
              </a:schemeClr>
            </a:solidFill>
            <a:effectLst/>
          </p:spPr>
          <p:txBody>
            <a:bodyPr vert="horz" wrap="square" lIns="320040" tIns="91440" rIns="0" bIns="91440" rtlCol="0" anchor="ctr" anchorCtr="0">
              <a:no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 Dynamics 365 for Sales Functional Consultant Associate</a:t>
              </a:r>
            </a:p>
          </p:txBody>
        </p:sp>
        <p:grpSp>
          <p:nvGrpSpPr>
            <p:cNvPr id="201" name="Group 200">
              <a:extLst>
                <a:ext uri="{FF2B5EF4-FFF2-40B4-BE49-F238E27FC236}">
                  <a16:creationId xmlns:a16="http://schemas.microsoft.com/office/drawing/2014/main" id="{25DDFFAC-9E19-4708-9C2F-DF6A7695C232}"/>
                </a:ext>
              </a:extLst>
            </p:cNvPr>
            <p:cNvGrpSpPr/>
            <p:nvPr/>
          </p:nvGrpSpPr>
          <p:grpSpPr>
            <a:xfrm>
              <a:off x="4267868" y="3411188"/>
              <a:ext cx="288898" cy="118872"/>
              <a:chOff x="2474176" y="5525696"/>
              <a:chExt cx="288898" cy="118872"/>
            </a:xfrm>
          </p:grpSpPr>
          <p:sp>
            <p:nvSpPr>
              <p:cNvPr id="202" name="Star: 5 Points 201">
                <a:extLst>
                  <a:ext uri="{FF2B5EF4-FFF2-40B4-BE49-F238E27FC236}">
                    <a16:creationId xmlns:a16="http://schemas.microsoft.com/office/drawing/2014/main" id="{3E6089CC-CC4B-420F-AE35-26EB242F7BCA}"/>
                  </a:ext>
                  <a:ext uri="{C183D7F6-B498-43B3-948B-1728B52AA6E4}">
                    <adec:decorative xmlns:adec="http://schemas.microsoft.com/office/drawing/2017/decorative" val="1"/>
                  </a:ext>
                </a:extLst>
              </p:cNvPr>
              <p:cNvSpPr/>
              <p:nvPr/>
            </p:nvSpPr>
            <p:spPr>
              <a:xfrm>
                <a:off x="2474176" y="5525696"/>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03" name="Star: 5 Points 202">
                <a:extLst>
                  <a:ext uri="{FF2B5EF4-FFF2-40B4-BE49-F238E27FC236}">
                    <a16:creationId xmlns:a16="http://schemas.microsoft.com/office/drawing/2014/main" id="{57DBF435-A96A-423C-A47C-623FAA14ACD7}"/>
                  </a:ext>
                  <a:ext uri="{C183D7F6-B498-43B3-948B-1728B52AA6E4}">
                    <adec:decorative xmlns:adec="http://schemas.microsoft.com/office/drawing/2017/decorative" val="1"/>
                  </a:ext>
                </a:extLst>
              </p:cNvPr>
              <p:cNvSpPr/>
              <p:nvPr/>
            </p:nvSpPr>
            <p:spPr>
              <a:xfrm>
                <a:off x="2644202" y="5525696"/>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204" name="Group 203">
            <a:extLst>
              <a:ext uri="{FF2B5EF4-FFF2-40B4-BE49-F238E27FC236}">
                <a16:creationId xmlns:a16="http://schemas.microsoft.com/office/drawing/2014/main" id="{C123751B-462F-4B15-BEB5-754AD57785DA}"/>
              </a:ext>
              <a:ext uri="{C183D7F6-B498-43B3-948B-1728B52AA6E4}">
                <adec:decorative xmlns:adec="http://schemas.microsoft.com/office/drawing/2017/decorative" val="1"/>
              </a:ext>
            </a:extLst>
          </p:cNvPr>
          <p:cNvGrpSpPr/>
          <p:nvPr/>
        </p:nvGrpSpPr>
        <p:grpSpPr>
          <a:xfrm>
            <a:off x="10147482" y="3076715"/>
            <a:ext cx="1760817" cy="453394"/>
            <a:chOff x="4195562" y="3065758"/>
            <a:chExt cx="2603518" cy="670383"/>
          </a:xfrm>
        </p:grpSpPr>
        <p:sp>
          <p:nvSpPr>
            <p:cNvPr id="205" name="Title 1">
              <a:extLst>
                <a:ext uri="{FF2B5EF4-FFF2-40B4-BE49-F238E27FC236}">
                  <a16:creationId xmlns:a16="http://schemas.microsoft.com/office/drawing/2014/main" id="{7551B17C-0B29-44A8-B02F-264A37B6BEA3}"/>
                </a:ext>
                <a:ext uri="{C183D7F6-B498-43B3-948B-1728B52AA6E4}">
                  <adec:decorative xmlns:adec="http://schemas.microsoft.com/office/drawing/2017/decorative" val="1"/>
                </a:ext>
              </a:extLst>
            </p:cNvPr>
            <p:cNvSpPr txBox="1">
              <a:spLocks/>
            </p:cNvSpPr>
            <p:nvPr/>
          </p:nvSpPr>
          <p:spPr>
            <a:xfrm>
              <a:off x="4195562" y="3065758"/>
              <a:ext cx="2603518" cy="670383"/>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 Dynamics 365 </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for Customer Service Functional Consultant Associate</a:t>
              </a:r>
            </a:p>
          </p:txBody>
        </p:sp>
        <p:grpSp>
          <p:nvGrpSpPr>
            <p:cNvPr id="206" name="Group 205">
              <a:extLst>
                <a:ext uri="{FF2B5EF4-FFF2-40B4-BE49-F238E27FC236}">
                  <a16:creationId xmlns:a16="http://schemas.microsoft.com/office/drawing/2014/main" id="{5DF7036F-3658-498C-A1A0-9309327E782A}"/>
                </a:ext>
              </a:extLst>
            </p:cNvPr>
            <p:cNvGrpSpPr/>
            <p:nvPr/>
          </p:nvGrpSpPr>
          <p:grpSpPr>
            <a:xfrm>
              <a:off x="4267868" y="3341514"/>
              <a:ext cx="288898" cy="118872"/>
              <a:chOff x="2474176" y="5456022"/>
              <a:chExt cx="288898" cy="118872"/>
            </a:xfrm>
          </p:grpSpPr>
          <p:sp>
            <p:nvSpPr>
              <p:cNvPr id="207" name="Star: 5 Points 206">
                <a:extLst>
                  <a:ext uri="{FF2B5EF4-FFF2-40B4-BE49-F238E27FC236}">
                    <a16:creationId xmlns:a16="http://schemas.microsoft.com/office/drawing/2014/main" id="{078E046F-58FA-4DE2-8DF5-A21AD86319A7}"/>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08" name="Star: 5 Points 207">
                <a:extLst>
                  <a:ext uri="{FF2B5EF4-FFF2-40B4-BE49-F238E27FC236}">
                    <a16:creationId xmlns:a16="http://schemas.microsoft.com/office/drawing/2014/main" id="{0A0ED3A1-1377-4F8B-AD12-423D7DC99EDF}"/>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209" name="Group 208">
            <a:extLst>
              <a:ext uri="{FF2B5EF4-FFF2-40B4-BE49-F238E27FC236}">
                <a16:creationId xmlns:a16="http://schemas.microsoft.com/office/drawing/2014/main" id="{429C1483-E46B-4401-AD52-D67F1F4EE2C4}"/>
              </a:ext>
              <a:ext uri="{C183D7F6-B498-43B3-948B-1728B52AA6E4}">
                <adec:decorative xmlns:adec="http://schemas.microsoft.com/office/drawing/2017/decorative" val="1"/>
              </a:ext>
            </a:extLst>
          </p:cNvPr>
          <p:cNvGrpSpPr/>
          <p:nvPr/>
        </p:nvGrpSpPr>
        <p:grpSpPr>
          <a:xfrm>
            <a:off x="8125372" y="3604188"/>
            <a:ext cx="1760817" cy="453394"/>
            <a:chOff x="4195562" y="3065758"/>
            <a:chExt cx="2603518" cy="670383"/>
          </a:xfrm>
        </p:grpSpPr>
        <p:sp>
          <p:nvSpPr>
            <p:cNvPr id="210" name="Title 1">
              <a:extLst>
                <a:ext uri="{FF2B5EF4-FFF2-40B4-BE49-F238E27FC236}">
                  <a16:creationId xmlns:a16="http://schemas.microsoft.com/office/drawing/2014/main" id="{BC81C7B4-56DA-498E-86D7-C337D1183B07}"/>
                </a:ext>
                <a:ext uri="{C183D7F6-B498-43B3-948B-1728B52AA6E4}">
                  <adec:decorative xmlns:adec="http://schemas.microsoft.com/office/drawing/2017/decorative" val="1"/>
                </a:ext>
              </a:extLst>
            </p:cNvPr>
            <p:cNvSpPr txBox="1">
              <a:spLocks/>
            </p:cNvSpPr>
            <p:nvPr/>
          </p:nvSpPr>
          <p:spPr>
            <a:xfrm>
              <a:off x="4195562" y="3065758"/>
              <a:ext cx="2603518" cy="670383"/>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lvl="0">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Certified: Dynamics 365 </a:t>
              </a:r>
              <a:r>
                <a:rPr lang="en-US" dirty="0">
                  <a:solidFill>
                    <a:schemeClr val="tx2"/>
                  </a:solidFill>
                </a:rPr>
                <a:t>for Field Service </a:t>
              </a: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Functional Consultant Associate</a:t>
              </a:r>
            </a:p>
          </p:txBody>
        </p:sp>
        <p:grpSp>
          <p:nvGrpSpPr>
            <p:cNvPr id="211" name="Group 210">
              <a:extLst>
                <a:ext uri="{FF2B5EF4-FFF2-40B4-BE49-F238E27FC236}">
                  <a16:creationId xmlns:a16="http://schemas.microsoft.com/office/drawing/2014/main" id="{ED21BA7A-76C5-44FB-97AF-F36C2027590A}"/>
                </a:ext>
              </a:extLst>
            </p:cNvPr>
            <p:cNvGrpSpPr/>
            <p:nvPr/>
          </p:nvGrpSpPr>
          <p:grpSpPr>
            <a:xfrm>
              <a:off x="4267868" y="3341514"/>
              <a:ext cx="288898" cy="118872"/>
              <a:chOff x="2474176" y="5456022"/>
              <a:chExt cx="288898" cy="118872"/>
            </a:xfrm>
          </p:grpSpPr>
          <p:sp>
            <p:nvSpPr>
              <p:cNvPr id="212" name="Star: 5 Points 211">
                <a:extLst>
                  <a:ext uri="{FF2B5EF4-FFF2-40B4-BE49-F238E27FC236}">
                    <a16:creationId xmlns:a16="http://schemas.microsoft.com/office/drawing/2014/main" id="{5E5C5BB3-B859-45DB-B219-C8A6E9653FFC}"/>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13" name="Star: 5 Points 212">
                <a:extLst>
                  <a:ext uri="{FF2B5EF4-FFF2-40B4-BE49-F238E27FC236}">
                    <a16:creationId xmlns:a16="http://schemas.microsoft.com/office/drawing/2014/main" id="{FA43BDA3-8225-47EB-8A44-36A2B4857413}"/>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214" name="Group 213">
            <a:extLst>
              <a:ext uri="{FF2B5EF4-FFF2-40B4-BE49-F238E27FC236}">
                <a16:creationId xmlns:a16="http://schemas.microsoft.com/office/drawing/2014/main" id="{87F53AF4-7E71-42F8-B2E1-CEE54DA2916D}"/>
              </a:ext>
              <a:ext uri="{C183D7F6-B498-43B3-948B-1728B52AA6E4}">
                <adec:decorative xmlns:adec="http://schemas.microsoft.com/office/drawing/2017/decorative" val="1"/>
              </a:ext>
            </a:extLst>
          </p:cNvPr>
          <p:cNvGrpSpPr/>
          <p:nvPr/>
        </p:nvGrpSpPr>
        <p:grpSpPr>
          <a:xfrm>
            <a:off x="10141136" y="3604188"/>
            <a:ext cx="1760817" cy="453394"/>
            <a:chOff x="4195562" y="3065758"/>
            <a:chExt cx="2603518" cy="670383"/>
          </a:xfrm>
        </p:grpSpPr>
        <p:sp>
          <p:nvSpPr>
            <p:cNvPr id="215" name="Title 1">
              <a:extLst>
                <a:ext uri="{FF2B5EF4-FFF2-40B4-BE49-F238E27FC236}">
                  <a16:creationId xmlns:a16="http://schemas.microsoft.com/office/drawing/2014/main" id="{E84CBB3D-AFA9-49D5-9381-C4D698003938}"/>
                </a:ext>
                <a:ext uri="{C183D7F6-B498-43B3-948B-1728B52AA6E4}">
                  <adec:decorative xmlns:adec="http://schemas.microsoft.com/office/drawing/2017/decorative" val="1"/>
                </a:ext>
              </a:extLst>
            </p:cNvPr>
            <p:cNvSpPr txBox="1">
              <a:spLocks/>
            </p:cNvSpPr>
            <p:nvPr/>
          </p:nvSpPr>
          <p:spPr>
            <a:xfrm>
              <a:off x="4195562" y="3065758"/>
              <a:ext cx="2603518" cy="670383"/>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lvl="0">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Certified: Dynamics 365 </a:t>
              </a:r>
              <a:r>
                <a:rPr lang="en-US" dirty="0">
                  <a:solidFill>
                    <a:schemeClr val="tx2"/>
                  </a:solidFill>
                </a:rPr>
                <a:t>for Marketing </a:t>
              </a: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Functional Consultant Associate</a:t>
              </a:r>
            </a:p>
          </p:txBody>
        </p:sp>
        <p:grpSp>
          <p:nvGrpSpPr>
            <p:cNvPr id="216" name="Group 215">
              <a:extLst>
                <a:ext uri="{FF2B5EF4-FFF2-40B4-BE49-F238E27FC236}">
                  <a16:creationId xmlns:a16="http://schemas.microsoft.com/office/drawing/2014/main" id="{8957303F-79CB-4697-860A-89620893E3C5}"/>
                </a:ext>
              </a:extLst>
            </p:cNvPr>
            <p:cNvGrpSpPr/>
            <p:nvPr/>
          </p:nvGrpSpPr>
          <p:grpSpPr>
            <a:xfrm>
              <a:off x="4267868" y="3341514"/>
              <a:ext cx="288898" cy="118872"/>
              <a:chOff x="2474176" y="5456022"/>
              <a:chExt cx="288898" cy="118872"/>
            </a:xfrm>
          </p:grpSpPr>
          <p:sp>
            <p:nvSpPr>
              <p:cNvPr id="217" name="Star: 5 Points 216">
                <a:extLst>
                  <a:ext uri="{FF2B5EF4-FFF2-40B4-BE49-F238E27FC236}">
                    <a16:creationId xmlns:a16="http://schemas.microsoft.com/office/drawing/2014/main" id="{52D47E1C-3275-4727-BFD6-654356F7FD3A}"/>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18" name="Star: 5 Points 217">
                <a:extLst>
                  <a:ext uri="{FF2B5EF4-FFF2-40B4-BE49-F238E27FC236}">
                    <a16:creationId xmlns:a16="http://schemas.microsoft.com/office/drawing/2014/main" id="{D4B851EC-79D2-4D73-85FC-DFF92D53DCE5}"/>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219" name="Group 218">
            <a:extLst>
              <a:ext uri="{FF2B5EF4-FFF2-40B4-BE49-F238E27FC236}">
                <a16:creationId xmlns:a16="http://schemas.microsoft.com/office/drawing/2014/main" id="{9492129E-2290-48BF-A892-56DC952028AC}"/>
              </a:ext>
              <a:ext uri="{C183D7F6-B498-43B3-948B-1728B52AA6E4}">
                <adec:decorative xmlns:adec="http://schemas.microsoft.com/office/drawing/2017/decorative" val="1"/>
              </a:ext>
            </a:extLst>
          </p:cNvPr>
          <p:cNvGrpSpPr/>
          <p:nvPr/>
        </p:nvGrpSpPr>
        <p:grpSpPr>
          <a:xfrm>
            <a:off x="8125372" y="4133499"/>
            <a:ext cx="1760817" cy="453394"/>
            <a:chOff x="4195562" y="3065758"/>
            <a:chExt cx="2603518" cy="670383"/>
          </a:xfrm>
        </p:grpSpPr>
        <p:sp>
          <p:nvSpPr>
            <p:cNvPr id="220" name="Title 1">
              <a:extLst>
                <a:ext uri="{FF2B5EF4-FFF2-40B4-BE49-F238E27FC236}">
                  <a16:creationId xmlns:a16="http://schemas.microsoft.com/office/drawing/2014/main" id="{6EEA57B0-ACD8-4915-9451-EE5D3453716B}"/>
                </a:ext>
                <a:ext uri="{C183D7F6-B498-43B3-948B-1728B52AA6E4}">
                  <adec:decorative xmlns:adec="http://schemas.microsoft.com/office/drawing/2017/decorative" val="1"/>
                </a:ext>
              </a:extLst>
            </p:cNvPr>
            <p:cNvSpPr txBox="1">
              <a:spLocks/>
            </p:cNvSpPr>
            <p:nvPr/>
          </p:nvSpPr>
          <p:spPr>
            <a:xfrm>
              <a:off x="4195562" y="3065758"/>
              <a:ext cx="2603518" cy="670383"/>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Certified: Dynamics 365 for Finance and Operations, Financials Functional Consultant Associate</a:t>
              </a:r>
            </a:p>
          </p:txBody>
        </p:sp>
        <p:grpSp>
          <p:nvGrpSpPr>
            <p:cNvPr id="221" name="Group 220">
              <a:extLst>
                <a:ext uri="{FF2B5EF4-FFF2-40B4-BE49-F238E27FC236}">
                  <a16:creationId xmlns:a16="http://schemas.microsoft.com/office/drawing/2014/main" id="{8FB83658-AD6C-4423-BC38-F3257D857272}"/>
                </a:ext>
              </a:extLst>
            </p:cNvPr>
            <p:cNvGrpSpPr/>
            <p:nvPr/>
          </p:nvGrpSpPr>
          <p:grpSpPr>
            <a:xfrm>
              <a:off x="4267868" y="3341514"/>
              <a:ext cx="288898" cy="118872"/>
              <a:chOff x="2474176" y="5456022"/>
              <a:chExt cx="288898" cy="118872"/>
            </a:xfrm>
          </p:grpSpPr>
          <p:sp>
            <p:nvSpPr>
              <p:cNvPr id="222" name="Star: 5 Points 221">
                <a:extLst>
                  <a:ext uri="{FF2B5EF4-FFF2-40B4-BE49-F238E27FC236}">
                    <a16:creationId xmlns:a16="http://schemas.microsoft.com/office/drawing/2014/main" id="{21227F37-5541-4889-B0E9-D2E5878D63C5}"/>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23" name="Star: 5 Points 222">
                <a:extLst>
                  <a:ext uri="{FF2B5EF4-FFF2-40B4-BE49-F238E27FC236}">
                    <a16:creationId xmlns:a16="http://schemas.microsoft.com/office/drawing/2014/main" id="{452D6D38-833D-4AEE-92C6-51D36845D9C9}"/>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224" name="Group 223">
            <a:extLst>
              <a:ext uri="{FF2B5EF4-FFF2-40B4-BE49-F238E27FC236}">
                <a16:creationId xmlns:a16="http://schemas.microsoft.com/office/drawing/2014/main" id="{BD3088D4-F483-4979-B183-FB737020A276}"/>
              </a:ext>
              <a:ext uri="{C183D7F6-B498-43B3-948B-1728B52AA6E4}">
                <adec:decorative xmlns:adec="http://schemas.microsoft.com/office/drawing/2017/decorative" val="1"/>
              </a:ext>
            </a:extLst>
          </p:cNvPr>
          <p:cNvGrpSpPr/>
          <p:nvPr/>
        </p:nvGrpSpPr>
        <p:grpSpPr>
          <a:xfrm>
            <a:off x="10147482" y="4133499"/>
            <a:ext cx="1760817" cy="453394"/>
            <a:chOff x="4195562" y="3065758"/>
            <a:chExt cx="2603518" cy="670383"/>
          </a:xfrm>
        </p:grpSpPr>
        <p:sp>
          <p:nvSpPr>
            <p:cNvPr id="225" name="Title 1">
              <a:extLst>
                <a:ext uri="{FF2B5EF4-FFF2-40B4-BE49-F238E27FC236}">
                  <a16:creationId xmlns:a16="http://schemas.microsoft.com/office/drawing/2014/main" id="{839FDAFA-D8A8-463A-9933-8E7FE3A28007}"/>
                </a:ext>
                <a:ext uri="{C183D7F6-B498-43B3-948B-1728B52AA6E4}">
                  <adec:decorative xmlns:adec="http://schemas.microsoft.com/office/drawing/2017/decorative" val="1"/>
                </a:ext>
              </a:extLst>
            </p:cNvPr>
            <p:cNvSpPr txBox="1">
              <a:spLocks/>
            </p:cNvSpPr>
            <p:nvPr/>
          </p:nvSpPr>
          <p:spPr>
            <a:xfrm>
              <a:off x="4195562" y="3065758"/>
              <a:ext cx="2603518" cy="670383"/>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lvl="0">
                <a:defRPr/>
              </a:pPr>
              <a:r>
                <a:rPr lang="en-US" dirty="0">
                  <a:solidFill>
                    <a:schemeClr val="tx2"/>
                  </a:solidFill>
                </a:rPr>
                <a:t>Microsoft Certified: Dynamics 365 for Finance and Operations, Manufacturing Functional Consultant Associate</a:t>
              </a:r>
            </a:p>
          </p:txBody>
        </p:sp>
        <p:grpSp>
          <p:nvGrpSpPr>
            <p:cNvPr id="226" name="Group 225">
              <a:extLst>
                <a:ext uri="{FF2B5EF4-FFF2-40B4-BE49-F238E27FC236}">
                  <a16:creationId xmlns:a16="http://schemas.microsoft.com/office/drawing/2014/main" id="{18F93A5D-E2BF-418B-959A-A0800C039F80}"/>
                </a:ext>
              </a:extLst>
            </p:cNvPr>
            <p:cNvGrpSpPr/>
            <p:nvPr/>
          </p:nvGrpSpPr>
          <p:grpSpPr>
            <a:xfrm>
              <a:off x="4267868" y="3341514"/>
              <a:ext cx="288898" cy="118872"/>
              <a:chOff x="2474176" y="5456022"/>
              <a:chExt cx="288898" cy="118872"/>
            </a:xfrm>
          </p:grpSpPr>
          <p:sp>
            <p:nvSpPr>
              <p:cNvPr id="227" name="Star: 5 Points 226">
                <a:extLst>
                  <a:ext uri="{FF2B5EF4-FFF2-40B4-BE49-F238E27FC236}">
                    <a16:creationId xmlns:a16="http://schemas.microsoft.com/office/drawing/2014/main" id="{C803166B-D76C-46EC-AFB0-43D24175488B}"/>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28" name="Star: 5 Points 227">
                <a:extLst>
                  <a:ext uri="{FF2B5EF4-FFF2-40B4-BE49-F238E27FC236}">
                    <a16:creationId xmlns:a16="http://schemas.microsoft.com/office/drawing/2014/main" id="{5A5D8A6C-FE2B-4469-9293-22AE284B0308}"/>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grpSp>
        <p:nvGrpSpPr>
          <p:cNvPr id="229" name="Group 228">
            <a:extLst>
              <a:ext uri="{FF2B5EF4-FFF2-40B4-BE49-F238E27FC236}">
                <a16:creationId xmlns:a16="http://schemas.microsoft.com/office/drawing/2014/main" id="{2FA9D11E-43D4-4779-B3C2-689438607DC1}"/>
              </a:ext>
              <a:ext uri="{C183D7F6-B498-43B3-948B-1728B52AA6E4}">
                <adec:decorative xmlns:adec="http://schemas.microsoft.com/office/drawing/2017/decorative" val="1"/>
              </a:ext>
            </a:extLst>
          </p:cNvPr>
          <p:cNvGrpSpPr/>
          <p:nvPr/>
        </p:nvGrpSpPr>
        <p:grpSpPr>
          <a:xfrm>
            <a:off x="8125372" y="4662226"/>
            <a:ext cx="1760817" cy="542969"/>
            <a:chOff x="4195562" y="2999536"/>
            <a:chExt cx="2603518" cy="802828"/>
          </a:xfrm>
        </p:grpSpPr>
        <p:sp>
          <p:nvSpPr>
            <p:cNvPr id="230" name="Title 1">
              <a:extLst>
                <a:ext uri="{FF2B5EF4-FFF2-40B4-BE49-F238E27FC236}">
                  <a16:creationId xmlns:a16="http://schemas.microsoft.com/office/drawing/2014/main" id="{C5A53C6E-ED28-46AC-87A0-6081E3F326EC}"/>
                </a:ext>
                <a:ext uri="{C183D7F6-B498-43B3-948B-1728B52AA6E4}">
                  <adec:decorative xmlns:adec="http://schemas.microsoft.com/office/drawing/2017/decorative" val="1"/>
                </a:ext>
              </a:extLst>
            </p:cNvPr>
            <p:cNvSpPr txBox="1">
              <a:spLocks/>
            </p:cNvSpPr>
            <p:nvPr/>
          </p:nvSpPr>
          <p:spPr>
            <a:xfrm>
              <a:off x="4195562" y="2999536"/>
              <a:ext cx="2603518" cy="802828"/>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lvl="0">
                <a:defRPr/>
              </a:pPr>
              <a:r>
                <a:rPr lang="en-US" dirty="0">
                  <a:solidFill>
                    <a:schemeClr val="tx2"/>
                  </a:solidFill>
                </a:rPr>
                <a:t>Microsoft Certified: Dynamics 365 for Finance and Operations, Supply Chain Management Functional Consultant Associate</a:t>
              </a:r>
            </a:p>
          </p:txBody>
        </p:sp>
        <p:grpSp>
          <p:nvGrpSpPr>
            <p:cNvPr id="231" name="Group 230">
              <a:extLst>
                <a:ext uri="{FF2B5EF4-FFF2-40B4-BE49-F238E27FC236}">
                  <a16:creationId xmlns:a16="http://schemas.microsoft.com/office/drawing/2014/main" id="{169745AF-51B9-4FFD-8460-15F9A526BC06}"/>
                </a:ext>
              </a:extLst>
            </p:cNvPr>
            <p:cNvGrpSpPr/>
            <p:nvPr/>
          </p:nvGrpSpPr>
          <p:grpSpPr>
            <a:xfrm>
              <a:off x="4267868" y="3341514"/>
              <a:ext cx="288898" cy="118872"/>
              <a:chOff x="2474176" y="5456022"/>
              <a:chExt cx="288898" cy="118872"/>
            </a:xfrm>
          </p:grpSpPr>
          <p:sp>
            <p:nvSpPr>
              <p:cNvPr id="232" name="Star: 5 Points 231">
                <a:extLst>
                  <a:ext uri="{FF2B5EF4-FFF2-40B4-BE49-F238E27FC236}">
                    <a16:creationId xmlns:a16="http://schemas.microsoft.com/office/drawing/2014/main" id="{1B246DA4-4A2A-4C49-81DA-422497D93999}"/>
                  </a:ext>
                  <a:ext uri="{C183D7F6-B498-43B3-948B-1728B52AA6E4}">
                    <adec:decorative xmlns:adec="http://schemas.microsoft.com/office/drawing/2017/decorative" val="1"/>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sp>
            <p:nvSpPr>
              <p:cNvPr id="233" name="Star: 5 Points 232">
                <a:extLst>
                  <a:ext uri="{FF2B5EF4-FFF2-40B4-BE49-F238E27FC236}">
                    <a16:creationId xmlns:a16="http://schemas.microsoft.com/office/drawing/2014/main" id="{8A7AE2B8-5654-4D1B-B037-D074252D42E1}"/>
                  </a:ext>
                  <a:ext uri="{C183D7F6-B498-43B3-948B-1728B52AA6E4}">
                    <adec:decorative xmlns:adec="http://schemas.microsoft.com/office/drawing/2017/decorative" val="1"/>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cxnSp>
        <p:nvCxnSpPr>
          <p:cNvPr id="169" name="Straight Connector 168">
            <a:extLst>
              <a:ext uri="{FF2B5EF4-FFF2-40B4-BE49-F238E27FC236}">
                <a16:creationId xmlns:a16="http://schemas.microsoft.com/office/drawing/2014/main" id="{48D8F509-0979-47A3-879D-B8AE19CE4A7D}"/>
              </a:ext>
              <a:ext uri="{C183D7F6-B498-43B3-948B-1728B52AA6E4}">
                <adec:decorative xmlns:adec="http://schemas.microsoft.com/office/drawing/2017/decorative" val="1"/>
              </a:ext>
            </a:extLst>
          </p:cNvPr>
          <p:cNvCxnSpPr>
            <a:cxnSpLocks/>
          </p:cNvCxnSpPr>
          <p:nvPr/>
        </p:nvCxnSpPr>
        <p:spPr>
          <a:xfrm flipH="1">
            <a:off x="6817369" y="2595257"/>
            <a:ext cx="1" cy="574856"/>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81DEF06-1FF7-4FC4-800D-529AF44EF4D9}"/>
              </a:ext>
              <a:ext uri="{C183D7F6-B498-43B3-948B-1728B52AA6E4}">
                <adec:decorative xmlns:adec="http://schemas.microsoft.com/office/drawing/2017/decorative" val="1"/>
              </a:ext>
            </a:extLst>
          </p:cNvPr>
          <p:cNvGrpSpPr/>
          <p:nvPr/>
        </p:nvGrpSpPr>
        <p:grpSpPr>
          <a:xfrm>
            <a:off x="2851057" y="5919945"/>
            <a:ext cx="1554480" cy="453394"/>
            <a:chOff x="553302" y="3504758"/>
            <a:chExt cx="2298433" cy="670382"/>
          </a:xfrm>
        </p:grpSpPr>
        <p:sp>
          <p:nvSpPr>
            <p:cNvPr id="129" name="Title 1">
              <a:extLst>
                <a:ext uri="{FF2B5EF4-FFF2-40B4-BE49-F238E27FC236}">
                  <a16:creationId xmlns:a16="http://schemas.microsoft.com/office/drawing/2014/main" id="{0553B142-93CC-4696-9CFF-9ECF85BCBCC9}"/>
                </a:ext>
                <a:ext uri="{C183D7F6-B498-43B3-948B-1728B52AA6E4}">
                  <adec:decorative xmlns:adec="http://schemas.microsoft.com/office/drawing/2017/decorative" val="1"/>
                </a:ext>
              </a:extLst>
            </p:cNvPr>
            <p:cNvSpPr txBox="1">
              <a:spLocks/>
            </p:cNvSpPr>
            <p:nvPr/>
          </p:nvSpPr>
          <p:spPr>
            <a:xfrm>
              <a:off x="553302" y="3504758"/>
              <a:ext cx="2298433" cy="670382"/>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Azure Fundamentals</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a:ea typeface="+mn-ea"/>
                  <a:cs typeface="Segoe UI" panose="020B0502040204020203" pitchFamily="34" charset="0"/>
                </a:rPr>
                <a:t>(Optional)</a:t>
              </a:r>
            </a:p>
          </p:txBody>
        </p:sp>
        <p:sp>
          <p:nvSpPr>
            <p:cNvPr id="130" name="Star: 5 Points 129">
              <a:extLst>
                <a:ext uri="{FF2B5EF4-FFF2-40B4-BE49-F238E27FC236}">
                  <a16:creationId xmlns:a16="http://schemas.microsoft.com/office/drawing/2014/main" id="{945D7637-314F-4B80-9A0B-A18618F85410}"/>
                </a:ext>
                <a:ext uri="{C183D7F6-B498-43B3-948B-1728B52AA6E4}">
                  <adec:decorative xmlns:adec="http://schemas.microsoft.com/office/drawing/2017/decorative" val="1"/>
                </a:ext>
              </a:extLst>
            </p:cNvPr>
            <p:cNvSpPr/>
            <p:nvPr/>
          </p:nvSpPr>
          <p:spPr>
            <a:xfrm>
              <a:off x="730864" y="3780514"/>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nvGrpSpPr>
          <p:cNvPr id="38" name="Group 37">
            <a:extLst>
              <a:ext uri="{FF2B5EF4-FFF2-40B4-BE49-F238E27FC236}">
                <a16:creationId xmlns:a16="http://schemas.microsoft.com/office/drawing/2014/main" id="{4A15E860-6B56-4311-8C4C-DC5BE7203026}"/>
              </a:ext>
              <a:ext uri="{C183D7F6-B498-43B3-948B-1728B52AA6E4}">
                <adec:decorative xmlns:adec="http://schemas.microsoft.com/office/drawing/2017/decorative" val="1"/>
              </a:ext>
            </a:extLst>
          </p:cNvPr>
          <p:cNvGrpSpPr/>
          <p:nvPr/>
        </p:nvGrpSpPr>
        <p:grpSpPr>
          <a:xfrm>
            <a:off x="5998516" y="5925957"/>
            <a:ext cx="1655064" cy="365760"/>
            <a:chOff x="553302" y="3570980"/>
            <a:chExt cx="2447155" cy="540807"/>
          </a:xfrm>
        </p:grpSpPr>
        <p:sp>
          <p:nvSpPr>
            <p:cNvPr id="115" name="Title 1">
              <a:extLst>
                <a:ext uri="{FF2B5EF4-FFF2-40B4-BE49-F238E27FC236}">
                  <a16:creationId xmlns:a16="http://schemas.microsoft.com/office/drawing/2014/main" id="{3D3A3FA7-E4C3-4E39-A104-D8E904AE2F76}"/>
                </a:ext>
                <a:ext uri="{C183D7F6-B498-43B3-948B-1728B52AA6E4}">
                  <adec:decorative xmlns:adec="http://schemas.microsoft.com/office/drawing/2017/decorative" val="1"/>
                </a:ext>
              </a:extLst>
            </p:cNvPr>
            <p:cNvSpPr txBox="1">
              <a:spLocks/>
            </p:cNvSpPr>
            <p:nvPr/>
          </p:nvSpPr>
          <p:spPr>
            <a:xfrm>
              <a:off x="553302" y="3570980"/>
              <a:ext cx="2447155" cy="540807"/>
            </a:xfrm>
            <a:prstGeom prst="rect">
              <a:avLst/>
            </a:prstGeom>
            <a:solidFill>
              <a:schemeClr val="bg1">
                <a:lumMod val="95000"/>
              </a:schemeClr>
            </a:solidFill>
            <a:effectLst/>
          </p:spPr>
          <p:txBody>
            <a:bodyPr vert="horz" wrap="square" lIns="320040" tIns="91440" rIns="0" bIns="91440" rtlCol="0" anchor="ctr" anchorCtr="0">
              <a:no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Microsoft 365 Fundamentals</a:t>
              </a:r>
              <a:br>
                <a:rPr kumimoji="0" lang="en-US" sz="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dirty="0">
                  <a:ln w="3175">
                    <a:noFill/>
                  </a:ln>
                  <a:solidFill>
                    <a:schemeClr val="tx2"/>
                  </a:solidFill>
                  <a:effectLst/>
                  <a:uLnTx/>
                  <a:uFillTx/>
                  <a:latin typeface="Segoe UI"/>
                  <a:ea typeface="+mn-ea"/>
                  <a:cs typeface="Segoe UI" panose="020B0502040204020203" pitchFamily="34" charset="0"/>
                </a:rPr>
                <a:t>(Optional)</a:t>
              </a:r>
            </a:p>
          </p:txBody>
        </p:sp>
        <p:sp>
          <p:nvSpPr>
            <p:cNvPr id="116" name="Star: 5 Points 115">
              <a:extLst>
                <a:ext uri="{FF2B5EF4-FFF2-40B4-BE49-F238E27FC236}">
                  <a16:creationId xmlns:a16="http://schemas.microsoft.com/office/drawing/2014/main" id="{9886FCE7-A15E-48D3-9666-BA1124D20EE5}"/>
                </a:ext>
                <a:ext uri="{C183D7F6-B498-43B3-948B-1728B52AA6E4}">
                  <adec:decorative xmlns:adec="http://schemas.microsoft.com/office/drawing/2017/decorative" val="1"/>
                </a:ext>
              </a:extLst>
            </p:cNvPr>
            <p:cNvSpPr/>
            <p:nvPr/>
          </p:nvSpPr>
          <p:spPr>
            <a:xfrm>
              <a:off x="730864" y="3789256"/>
              <a:ext cx="118872" cy="118872"/>
            </a:xfrm>
            <a:prstGeom prst="star5">
              <a:avLst>
                <a:gd name="adj" fmla="val 24281"/>
                <a:gd name="hf" fmla="val 105146"/>
                <a:gd name="vf" fmla="val 110557"/>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grpSp>
        <p:nvGrpSpPr>
          <p:cNvPr id="44" name="Group 43">
            <a:extLst>
              <a:ext uri="{FF2B5EF4-FFF2-40B4-BE49-F238E27FC236}">
                <a16:creationId xmlns:a16="http://schemas.microsoft.com/office/drawing/2014/main" id="{92115C7D-64F7-42E6-BCDB-1E06949C3B8D}"/>
              </a:ext>
              <a:ext uri="{C183D7F6-B498-43B3-948B-1728B52AA6E4}">
                <adec:decorative xmlns:adec="http://schemas.microsoft.com/office/drawing/2017/decorative" val="1"/>
              </a:ext>
            </a:extLst>
          </p:cNvPr>
          <p:cNvGrpSpPr/>
          <p:nvPr/>
        </p:nvGrpSpPr>
        <p:grpSpPr>
          <a:xfrm>
            <a:off x="9130854" y="5933017"/>
            <a:ext cx="1764792" cy="453394"/>
            <a:chOff x="553301" y="3504758"/>
            <a:chExt cx="2609396" cy="670382"/>
          </a:xfrm>
        </p:grpSpPr>
        <p:sp>
          <p:nvSpPr>
            <p:cNvPr id="92" name="Title 1">
              <a:extLst>
                <a:ext uri="{FF2B5EF4-FFF2-40B4-BE49-F238E27FC236}">
                  <a16:creationId xmlns:a16="http://schemas.microsoft.com/office/drawing/2014/main" id="{4993B5B7-719B-440B-868E-1CFBAA4D5694}"/>
                </a:ext>
                <a:ext uri="{C183D7F6-B498-43B3-948B-1728B52AA6E4}">
                  <adec:decorative xmlns:adec="http://schemas.microsoft.com/office/drawing/2017/decorative" val="1"/>
                </a:ext>
              </a:extLst>
            </p:cNvPr>
            <p:cNvSpPr txBox="1">
              <a:spLocks/>
            </p:cNvSpPr>
            <p:nvPr/>
          </p:nvSpPr>
          <p:spPr>
            <a:xfrm>
              <a:off x="553301" y="3504758"/>
              <a:ext cx="2609396" cy="670382"/>
            </a:xfrm>
            <a:prstGeom prst="rect">
              <a:avLst/>
            </a:prstGeom>
            <a:solidFill>
              <a:schemeClr val="bg1">
                <a:lumMod val="95000"/>
              </a:schemeClr>
            </a:solidFill>
            <a:effectLst/>
          </p:spPr>
          <p:txBody>
            <a:bodyPr vert="horz" wrap="square" lIns="320040" tIns="91440" rIns="0" bIns="91440" rtlCol="0" anchor="ctr" anchorCtr="0">
              <a:spAutoFit/>
            </a:bodyPr>
            <a:lstStyle>
              <a:defPPr>
                <a:defRPr lang="en-US"/>
              </a:defPPr>
              <a:lvl1pPr defTabSz="932742">
                <a:lnSpc>
                  <a:spcPct val="97000"/>
                </a:lnSpc>
                <a:spcBef>
                  <a:spcPct val="0"/>
                </a:spcBef>
                <a:buNone/>
                <a:defRPr sz="6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Microsoft Certified:</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t>Dynamics 365 Fundamentals</a:t>
              </a:r>
              <a:br>
                <a:rPr kumimoji="0" lang="en-US" sz="600" b="1" i="0" u="none" strike="noStrike" kern="1200" cap="none" spc="0" normalizeH="0" baseline="0" noProof="0">
                  <a:ln w="3175">
                    <a:noFill/>
                  </a:ln>
                  <a:solidFill>
                    <a:schemeClr val="tx2"/>
                  </a:solidFill>
                  <a:effectLst/>
                  <a:uLnTx/>
                  <a:uFillTx/>
                  <a:latin typeface="Segoe UI Semibold"/>
                  <a:ea typeface="+mn-ea"/>
                  <a:cs typeface="Segoe UI" panose="020B0502040204020203" pitchFamily="34" charset="0"/>
                </a:rPr>
              </a:br>
              <a:r>
                <a:rPr kumimoji="0" lang="en-US" sz="600" b="1" i="0" u="none" strike="noStrike" kern="1200" cap="none" spc="0" normalizeH="0" baseline="0" noProof="0">
                  <a:ln w="3175">
                    <a:noFill/>
                  </a:ln>
                  <a:solidFill>
                    <a:schemeClr val="tx2"/>
                  </a:solidFill>
                  <a:effectLst/>
                  <a:uLnTx/>
                  <a:uFillTx/>
                  <a:latin typeface="Segoe UI"/>
                  <a:ea typeface="+mn-ea"/>
                  <a:cs typeface="Segoe UI" panose="020B0502040204020203" pitchFamily="34" charset="0"/>
                </a:rPr>
                <a:t>(Optional)</a:t>
              </a:r>
            </a:p>
          </p:txBody>
        </p:sp>
        <p:sp>
          <p:nvSpPr>
            <p:cNvPr id="93" name="Star: 5 Points 92">
              <a:extLst>
                <a:ext uri="{FF2B5EF4-FFF2-40B4-BE49-F238E27FC236}">
                  <a16:creationId xmlns:a16="http://schemas.microsoft.com/office/drawing/2014/main" id="{A9C80226-1231-47C1-BC13-B9ABF4C4F40E}"/>
                </a:ext>
                <a:ext uri="{C183D7F6-B498-43B3-948B-1728B52AA6E4}">
                  <adec:decorative xmlns:adec="http://schemas.microsoft.com/office/drawing/2017/decorative" val="1"/>
                </a:ext>
              </a:extLst>
            </p:cNvPr>
            <p:cNvSpPr/>
            <p:nvPr/>
          </p:nvSpPr>
          <p:spPr>
            <a:xfrm>
              <a:off x="730864" y="3780514"/>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chemeClr val="tx2"/>
                </a:solidFill>
                <a:effectLst/>
                <a:uLnTx/>
                <a:uFillTx/>
                <a:latin typeface="Segoe UI" panose="020B0502040204020203" pitchFamily="34" charset="0"/>
                <a:ea typeface="+mn-ea"/>
                <a:cs typeface="Segoe UI" panose="020B0502040204020203" pitchFamily="34" charset="0"/>
              </a:endParaRPr>
            </a:p>
          </p:txBody>
        </p:sp>
      </p:grpSp>
      <p:sp>
        <p:nvSpPr>
          <p:cNvPr id="14" name="Text Placeholder 13">
            <a:extLst>
              <a:ext uri="{FF2B5EF4-FFF2-40B4-BE49-F238E27FC236}">
                <a16:creationId xmlns:a16="http://schemas.microsoft.com/office/drawing/2014/main" id="{9347AF74-9B3E-48E5-B90E-DB54C7B3CC2A}"/>
              </a:ext>
              <a:ext uri="{C183D7F6-B498-43B3-948B-1728B52AA6E4}">
                <adec:decorative xmlns:adec="http://schemas.microsoft.com/office/drawing/2017/decorative" val="1"/>
              </a:ext>
            </a:extLst>
          </p:cNvPr>
          <p:cNvSpPr>
            <a:spLocks noGrp="1"/>
          </p:cNvSpPr>
          <p:nvPr>
            <p:ph type="body" sz="quarter" idx="14"/>
          </p:nvPr>
        </p:nvSpPr>
        <p:spPr>
          <a:xfrm>
            <a:off x="421990" y="432082"/>
            <a:ext cx="11413936" cy="766329"/>
          </a:xfrm>
        </p:spPr>
        <p:txBody>
          <a:bodyPr/>
          <a:lstStyle/>
          <a:p>
            <a:r>
              <a:rPr lang="en-US" dirty="0">
                <a:solidFill>
                  <a:srgbClr val="505050"/>
                </a:solidFill>
              </a:rPr>
              <a:t>Microsoft certifications</a:t>
            </a:r>
          </a:p>
        </p:txBody>
      </p:sp>
      <p:sp>
        <p:nvSpPr>
          <p:cNvPr id="2" name="Title 1" hidden="1">
            <a:extLst>
              <a:ext uri="{FF2B5EF4-FFF2-40B4-BE49-F238E27FC236}">
                <a16:creationId xmlns:a16="http://schemas.microsoft.com/office/drawing/2014/main" id="{0BD4782E-9D41-47C6-94CC-5D2F40624F00}"/>
              </a:ext>
            </a:extLst>
          </p:cNvPr>
          <p:cNvSpPr>
            <a:spLocks noGrp="1"/>
          </p:cNvSpPr>
          <p:nvPr>
            <p:ph type="title" idx="4294967295"/>
          </p:nvPr>
        </p:nvSpPr>
        <p:spPr/>
        <p:txBody>
          <a:bodyPr/>
          <a:lstStyle/>
          <a:p>
            <a:r>
              <a:rPr lang="en-US" dirty="0"/>
              <a:t>Microsoft certifications</a:t>
            </a:r>
          </a:p>
        </p:txBody>
      </p:sp>
      <p:grpSp>
        <p:nvGrpSpPr>
          <p:cNvPr id="48" name="Group 47">
            <a:extLst>
              <a:ext uri="{FF2B5EF4-FFF2-40B4-BE49-F238E27FC236}">
                <a16:creationId xmlns:a16="http://schemas.microsoft.com/office/drawing/2014/main" id="{420CE8BA-7C3E-4EA2-98DA-F664035C7938}"/>
              </a:ext>
              <a:ext uri="{C183D7F6-B498-43B3-948B-1728B52AA6E4}">
                <adec:decorative xmlns:adec="http://schemas.microsoft.com/office/drawing/2017/decorative" val="1"/>
              </a:ext>
            </a:extLst>
          </p:cNvPr>
          <p:cNvGrpSpPr/>
          <p:nvPr/>
        </p:nvGrpSpPr>
        <p:grpSpPr>
          <a:xfrm>
            <a:off x="8923094" y="1294011"/>
            <a:ext cx="2168565" cy="701460"/>
            <a:chOff x="8889213" y="1168117"/>
            <a:chExt cx="2168565" cy="701460"/>
          </a:xfrm>
        </p:grpSpPr>
        <p:sp>
          <p:nvSpPr>
            <p:cNvPr id="23" name="Title 1">
              <a:extLst>
                <a:ext uri="{FF2B5EF4-FFF2-40B4-BE49-F238E27FC236}">
                  <a16:creationId xmlns:a16="http://schemas.microsoft.com/office/drawing/2014/main" id="{4AB32934-B35E-4092-BDF3-15C735C960BA}"/>
                </a:ext>
                <a:ext uri="{C183D7F6-B498-43B3-948B-1728B52AA6E4}">
                  <adec:decorative xmlns:adec="http://schemas.microsoft.com/office/drawing/2017/decorative" val="1"/>
                </a:ext>
              </a:extLst>
            </p:cNvPr>
            <p:cNvSpPr txBox="1">
              <a:spLocks/>
            </p:cNvSpPr>
            <p:nvPr/>
          </p:nvSpPr>
          <p:spPr>
            <a:xfrm>
              <a:off x="8889213" y="1561890"/>
              <a:ext cx="2168565" cy="30768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Business Apps</a:t>
              </a:r>
            </a:p>
          </p:txBody>
        </p:sp>
        <p:sp>
          <p:nvSpPr>
            <p:cNvPr id="234" name="Business applications" title="Icon of a chart showing three peaks that get higher in succession, a dotted arrow line points forward and up">
              <a:extLst>
                <a:ext uri="{FF2B5EF4-FFF2-40B4-BE49-F238E27FC236}">
                  <a16:creationId xmlns:a16="http://schemas.microsoft.com/office/drawing/2014/main" id="{C4C980D4-4034-4800-8231-B2DCBE83EDDE}"/>
                </a:ext>
              </a:extLst>
            </p:cNvPr>
            <p:cNvSpPr>
              <a:spLocks noChangeAspect="1" noEditPoints="1"/>
            </p:cNvSpPr>
            <p:nvPr/>
          </p:nvSpPr>
          <p:spPr bwMode="auto">
            <a:xfrm>
              <a:off x="9767845" y="1168117"/>
              <a:ext cx="445058" cy="365760"/>
            </a:xfrm>
            <a:custGeom>
              <a:avLst/>
              <a:gdLst>
                <a:gd name="T0" fmla="*/ 196 w 449"/>
                <a:gd name="T1" fmla="*/ 369 h 369"/>
                <a:gd name="T2" fmla="*/ 0 w 449"/>
                <a:gd name="T3" fmla="*/ 369 h 369"/>
                <a:gd name="T4" fmla="*/ 99 w 449"/>
                <a:gd name="T5" fmla="*/ 240 h 369"/>
                <a:gd name="T6" fmla="*/ 196 w 449"/>
                <a:gd name="T7" fmla="*/ 369 h 369"/>
                <a:gd name="T8" fmla="*/ 442 w 449"/>
                <a:gd name="T9" fmla="*/ 67 h 369"/>
                <a:gd name="T10" fmla="*/ 229 w 449"/>
                <a:gd name="T11" fmla="*/ 369 h 369"/>
                <a:gd name="T12" fmla="*/ 449 w 449"/>
                <a:gd name="T13" fmla="*/ 369 h 369"/>
                <a:gd name="T14" fmla="*/ 442 w 449"/>
                <a:gd name="T15" fmla="*/ 67 h 369"/>
                <a:gd name="T16" fmla="*/ 240 w 449"/>
                <a:gd name="T17" fmla="*/ 168 h 369"/>
                <a:gd name="T18" fmla="*/ 101 w 449"/>
                <a:gd name="T19" fmla="*/ 369 h 369"/>
                <a:gd name="T20" fmla="*/ 379 w 449"/>
                <a:gd name="T21" fmla="*/ 369 h 369"/>
                <a:gd name="T22" fmla="*/ 240 w 449"/>
                <a:gd name="T23" fmla="*/ 168 h 369"/>
                <a:gd name="T24" fmla="*/ 398 w 449"/>
                <a:gd name="T25" fmla="*/ 48 h 369"/>
                <a:gd name="T26" fmla="*/ 398 w 449"/>
                <a:gd name="T27" fmla="*/ 48 h 369"/>
                <a:gd name="T28" fmla="*/ 371 w 449"/>
                <a:gd name="T29" fmla="*/ 77 h 369"/>
                <a:gd name="T30" fmla="*/ 382 w 449"/>
                <a:gd name="T31" fmla="*/ 65 h 369"/>
                <a:gd name="T32" fmla="*/ 349 w 449"/>
                <a:gd name="T33" fmla="*/ 102 h 369"/>
                <a:gd name="T34" fmla="*/ 360 w 449"/>
                <a:gd name="T35" fmla="*/ 90 h 369"/>
                <a:gd name="T36" fmla="*/ 328 w 449"/>
                <a:gd name="T37" fmla="*/ 126 h 369"/>
                <a:gd name="T38" fmla="*/ 338 w 449"/>
                <a:gd name="T39" fmla="*/ 114 h 369"/>
                <a:gd name="T40" fmla="*/ 305 w 449"/>
                <a:gd name="T41" fmla="*/ 150 h 369"/>
                <a:gd name="T42" fmla="*/ 316 w 449"/>
                <a:gd name="T43" fmla="*/ 138 h 369"/>
                <a:gd name="T44" fmla="*/ 283 w 449"/>
                <a:gd name="T45" fmla="*/ 175 h 369"/>
                <a:gd name="T46" fmla="*/ 294 w 449"/>
                <a:gd name="T47" fmla="*/ 163 h 369"/>
                <a:gd name="T48" fmla="*/ 261 w 449"/>
                <a:gd name="T49" fmla="*/ 199 h 369"/>
                <a:gd name="T50" fmla="*/ 273 w 449"/>
                <a:gd name="T51" fmla="*/ 187 h 369"/>
                <a:gd name="T52" fmla="*/ 239 w 449"/>
                <a:gd name="T53" fmla="*/ 223 h 369"/>
                <a:gd name="T54" fmla="*/ 250 w 449"/>
                <a:gd name="T55" fmla="*/ 211 h 369"/>
                <a:gd name="T56" fmla="*/ 217 w 449"/>
                <a:gd name="T57" fmla="*/ 248 h 369"/>
                <a:gd name="T58" fmla="*/ 229 w 449"/>
                <a:gd name="T59" fmla="*/ 236 h 369"/>
                <a:gd name="T60" fmla="*/ 195 w 449"/>
                <a:gd name="T61" fmla="*/ 273 h 369"/>
                <a:gd name="T62" fmla="*/ 206 w 449"/>
                <a:gd name="T63" fmla="*/ 260 h 369"/>
                <a:gd name="T64" fmla="*/ 174 w 449"/>
                <a:gd name="T65" fmla="*/ 296 h 369"/>
                <a:gd name="T66" fmla="*/ 185 w 449"/>
                <a:gd name="T67" fmla="*/ 284 h 369"/>
                <a:gd name="T68" fmla="*/ 151 w 449"/>
                <a:gd name="T69" fmla="*/ 321 h 369"/>
                <a:gd name="T70" fmla="*/ 162 w 449"/>
                <a:gd name="T71" fmla="*/ 309 h 369"/>
                <a:gd name="T72" fmla="*/ 130 w 449"/>
                <a:gd name="T73" fmla="*/ 346 h 369"/>
                <a:gd name="T74" fmla="*/ 141 w 449"/>
                <a:gd name="T75" fmla="*/ 333 h 369"/>
                <a:gd name="T76" fmla="*/ 107 w 449"/>
                <a:gd name="T77" fmla="*/ 369 h 369"/>
                <a:gd name="T78" fmla="*/ 119 w 449"/>
                <a:gd name="T79" fmla="*/ 358 h 369"/>
                <a:gd name="T80" fmla="*/ 438 w 449"/>
                <a:gd name="T81" fmla="*/ 28 h 369"/>
                <a:gd name="T82" fmla="*/ 438 w 449"/>
                <a:gd name="T83" fmla="*/ 28 h 369"/>
                <a:gd name="T84" fmla="*/ 444 w 449"/>
                <a:gd name="T85" fmla="*/ 25 h 369"/>
                <a:gd name="T86" fmla="*/ 444 w 449"/>
                <a:gd name="T87" fmla="*/ 0 h 369"/>
                <a:gd name="T88" fmla="*/ 419 w 449"/>
                <a:gd name="T89" fmla="*/ 0 h 369"/>
                <a:gd name="T90" fmla="*/ 444 w 449"/>
                <a:gd name="T91" fmla="*/ 0 h 369"/>
                <a:gd name="T92" fmla="*/ 395 w 449"/>
                <a:gd name="T93" fmla="*/ 5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9" h="369">
                  <a:moveTo>
                    <a:pt x="196" y="369"/>
                  </a:moveTo>
                  <a:lnTo>
                    <a:pt x="0" y="369"/>
                  </a:lnTo>
                  <a:lnTo>
                    <a:pt x="99" y="240"/>
                  </a:lnTo>
                  <a:lnTo>
                    <a:pt x="196" y="369"/>
                  </a:lnTo>
                  <a:moveTo>
                    <a:pt x="442" y="67"/>
                  </a:moveTo>
                  <a:lnTo>
                    <a:pt x="229" y="369"/>
                  </a:lnTo>
                  <a:lnTo>
                    <a:pt x="449" y="369"/>
                  </a:lnTo>
                  <a:lnTo>
                    <a:pt x="442" y="67"/>
                  </a:lnTo>
                  <a:moveTo>
                    <a:pt x="240" y="168"/>
                  </a:moveTo>
                  <a:lnTo>
                    <a:pt x="101" y="369"/>
                  </a:lnTo>
                  <a:lnTo>
                    <a:pt x="379" y="369"/>
                  </a:lnTo>
                  <a:lnTo>
                    <a:pt x="240" y="168"/>
                  </a:lnTo>
                  <a:moveTo>
                    <a:pt x="398" y="48"/>
                  </a:moveTo>
                  <a:lnTo>
                    <a:pt x="398" y="48"/>
                  </a:lnTo>
                  <a:moveTo>
                    <a:pt x="371" y="77"/>
                  </a:moveTo>
                  <a:lnTo>
                    <a:pt x="382" y="65"/>
                  </a:lnTo>
                  <a:moveTo>
                    <a:pt x="349" y="102"/>
                  </a:moveTo>
                  <a:lnTo>
                    <a:pt x="360" y="90"/>
                  </a:lnTo>
                  <a:moveTo>
                    <a:pt x="328" y="126"/>
                  </a:moveTo>
                  <a:lnTo>
                    <a:pt x="338" y="114"/>
                  </a:lnTo>
                  <a:moveTo>
                    <a:pt x="305" y="150"/>
                  </a:moveTo>
                  <a:lnTo>
                    <a:pt x="316" y="138"/>
                  </a:lnTo>
                  <a:moveTo>
                    <a:pt x="283" y="175"/>
                  </a:moveTo>
                  <a:lnTo>
                    <a:pt x="294" y="163"/>
                  </a:lnTo>
                  <a:moveTo>
                    <a:pt x="261" y="199"/>
                  </a:moveTo>
                  <a:lnTo>
                    <a:pt x="273" y="187"/>
                  </a:lnTo>
                  <a:moveTo>
                    <a:pt x="239" y="223"/>
                  </a:moveTo>
                  <a:lnTo>
                    <a:pt x="250" y="211"/>
                  </a:lnTo>
                  <a:moveTo>
                    <a:pt x="217" y="248"/>
                  </a:moveTo>
                  <a:lnTo>
                    <a:pt x="229" y="236"/>
                  </a:lnTo>
                  <a:moveTo>
                    <a:pt x="195" y="273"/>
                  </a:moveTo>
                  <a:lnTo>
                    <a:pt x="206" y="260"/>
                  </a:lnTo>
                  <a:moveTo>
                    <a:pt x="174" y="296"/>
                  </a:moveTo>
                  <a:lnTo>
                    <a:pt x="185" y="284"/>
                  </a:lnTo>
                  <a:moveTo>
                    <a:pt x="151" y="321"/>
                  </a:moveTo>
                  <a:lnTo>
                    <a:pt x="162" y="309"/>
                  </a:lnTo>
                  <a:moveTo>
                    <a:pt x="130" y="346"/>
                  </a:moveTo>
                  <a:lnTo>
                    <a:pt x="141" y="333"/>
                  </a:lnTo>
                  <a:moveTo>
                    <a:pt x="107" y="369"/>
                  </a:moveTo>
                  <a:lnTo>
                    <a:pt x="119" y="358"/>
                  </a:lnTo>
                  <a:moveTo>
                    <a:pt x="438" y="28"/>
                  </a:moveTo>
                  <a:lnTo>
                    <a:pt x="438" y="28"/>
                  </a:lnTo>
                  <a:moveTo>
                    <a:pt x="444" y="25"/>
                  </a:moveTo>
                  <a:lnTo>
                    <a:pt x="444" y="0"/>
                  </a:lnTo>
                  <a:lnTo>
                    <a:pt x="419" y="0"/>
                  </a:lnTo>
                  <a:moveTo>
                    <a:pt x="444" y="0"/>
                  </a:moveTo>
                  <a:lnTo>
                    <a:pt x="395" y="50"/>
                  </a:lnTo>
                </a:path>
              </a:pathLst>
            </a:custGeom>
            <a:noFill/>
            <a:ln w="15875" cap="flat">
              <a:solidFill>
                <a:srgbClr val="0082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grpSp>
        <p:nvGrpSpPr>
          <p:cNvPr id="47" name="Group 46">
            <a:extLst>
              <a:ext uri="{FF2B5EF4-FFF2-40B4-BE49-F238E27FC236}">
                <a16:creationId xmlns:a16="http://schemas.microsoft.com/office/drawing/2014/main" id="{792C4904-9773-4F35-B72A-C9E017B6F2FB}"/>
              </a:ext>
              <a:ext uri="{C183D7F6-B498-43B3-948B-1728B52AA6E4}">
                <adec:decorative xmlns:adec="http://schemas.microsoft.com/office/drawing/2017/decorative" val="1"/>
              </a:ext>
            </a:extLst>
          </p:cNvPr>
          <p:cNvGrpSpPr/>
          <p:nvPr/>
        </p:nvGrpSpPr>
        <p:grpSpPr>
          <a:xfrm>
            <a:off x="5748042" y="1291072"/>
            <a:ext cx="2157162" cy="704399"/>
            <a:chOff x="5748042" y="1165178"/>
            <a:chExt cx="2157162" cy="704399"/>
          </a:xfrm>
        </p:grpSpPr>
        <p:sp>
          <p:nvSpPr>
            <p:cNvPr id="25" name="Title 1">
              <a:extLst>
                <a:ext uri="{FF2B5EF4-FFF2-40B4-BE49-F238E27FC236}">
                  <a16:creationId xmlns:a16="http://schemas.microsoft.com/office/drawing/2014/main" id="{4C8F7521-E273-4592-8C82-E912912BB967}"/>
                </a:ext>
                <a:ext uri="{C183D7F6-B498-43B3-948B-1728B52AA6E4}">
                  <adec:decorative xmlns:adec="http://schemas.microsoft.com/office/drawing/2017/decorative" val="1"/>
                </a:ext>
              </a:extLst>
            </p:cNvPr>
            <p:cNvSpPr txBox="1">
              <a:spLocks/>
            </p:cNvSpPr>
            <p:nvPr/>
          </p:nvSpPr>
          <p:spPr>
            <a:xfrm>
              <a:off x="5748042" y="1561890"/>
              <a:ext cx="2157162" cy="30768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Modern Workplace</a:t>
              </a:r>
            </a:p>
          </p:txBody>
        </p:sp>
        <p:sp>
          <p:nvSpPr>
            <p:cNvPr id="235" name="Modern_workplace" title="Icon of three people connected by a dotted line">
              <a:extLst>
                <a:ext uri="{FF2B5EF4-FFF2-40B4-BE49-F238E27FC236}">
                  <a16:creationId xmlns:a16="http://schemas.microsoft.com/office/drawing/2014/main" id="{B05C88C4-8B60-46AD-932F-2EF9CD22B32B}"/>
                </a:ext>
              </a:extLst>
            </p:cNvPr>
            <p:cNvSpPr>
              <a:spLocks noChangeAspect="1" noEditPoints="1"/>
            </p:cNvSpPr>
            <p:nvPr/>
          </p:nvSpPr>
          <p:spPr bwMode="auto">
            <a:xfrm>
              <a:off x="6650227" y="1165178"/>
              <a:ext cx="377413" cy="365760"/>
            </a:xfrm>
            <a:custGeom>
              <a:avLst/>
              <a:gdLst>
                <a:gd name="T0" fmla="*/ 210 w 584"/>
                <a:gd name="T1" fmla="*/ 515 h 564"/>
                <a:gd name="T2" fmla="*/ 226 w 584"/>
                <a:gd name="T3" fmla="*/ 515 h 564"/>
                <a:gd name="T4" fmla="*/ 239 w 584"/>
                <a:gd name="T5" fmla="*/ 515 h 564"/>
                <a:gd name="T6" fmla="*/ 255 w 584"/>
                <a:gd name="T7" fmla="*/ 515 h 564"/>
                <a:gd name="T8" fmla="*/ 269 w 584"/>
                <a:gd name="T9" fmla="*/ 515 h 564"/>
                <a:gd name="T10" fmla="*/ 285 w 584"/>
                <a:gd name="T11" fmla="*/ 515 h 564"/>
                <a:gd name="T12" fmla="*/ 298 w 584"/>
                <a:gd name="T13" fmla="*/ 515 h 564"/>
                <a:gd name="T14" fmla="*/ 314 w 584"/>
                <a:gd name="T15" fmla="*/ 515 h 564"/>
                <a:gd name="T16" fmla="*/ 328 w 584"/>
                <a:gd name="T17" fmla="*/ 515 h 564"/>
                <a:gd name="T18" fmla="*/ 344 w 584"/>
                <a:gd name="T19" fmla="*/ 515 h 564"/>
                <a:gd name="T20" fmla="*/ 357 w 584"/>
                <a:gd name="T21" fmla="*/ 515 h 564"/>
                <a:gd name="T22" fmla="*/ 373 w 584"/>
                <a:gd name="T23" fmla="*/ 515 h 564"/>
                <a:gd name="T24" fmla="*/ 366 w 584"/>
                <a:gd name="T25" fmla="*/ 247 h 564"/>
                <a:gd name="T26" fmla="*/ 358 w 584"/>
                <a:gd name="T27" fmla="*/ 233 h 564"/>
                <a:gd name="T28" fmla="*/ 372 w 584"/>
                <a:gd name="T29" fmla="*/ 259 h 564"/>
                <a:gd name="T30" fmla="*/ 380 w 584"/>
                <a:gd name="T31" fmla="*/ 273 h 564"/>
                <a:gd name="T32" fmla="*/ 386 w 584"/>
                <a:gd name="T33" fmla="*/ 285 h 564"/>
                <a:gd name="T34" fmla="*/ 393 w 584"/>
                <a:gd name="T35" fmla="*/ 299 h 564"/>
                <a:gd name="T36" fmla="*/ 400 w 584"/>
                <a:gd name="T37" fmla="*/ 311 h 564"/>
                <a:gd name="T38" fmla="*/ 407 w 584"/>
                <a:gd name="T39" fmla="*/ 325 h 564"/>
                <a:gd name="T40" fmla="*/ 414 w 584"/>
                <a:gd name="T41" fmla="*/ 337 h 564"/>
                <a:gd name="T42" fmla="*/ 421 w 584"/>
                <a:gd name="T43" fmla="*/ 351 h 564"/>
                <a:gd name="T44" fmla="*/ 226 w 584"/>
                <a:gd name="T45" fmla="*/ 233 h 564"/>
                <a:gd name="T46" fmla="*/ 218 w 584"/>
                <a:gd name="T47" fmla="*/ 247 h 564"/>
                <a:gd name="T48" fmla="*/ 212 w 584"/>
                <a:gd name="T49" fmla="*/ 259 h 564"/>
                <a:gd name="T50" fmla="*/ 204 w 584"/>
                <a:gd name="T51" fmla="*/ 273 h 564"/>
                <a:gd name="T52" fmla="*/ 198 w 584"/>
                <a:gd name="T53" fmla="*/ 285 h 564"/>
                <a:gd name="T54" fmla="*/ 191 w 584"/>
                <a:gd name="T55" fmla="*/ 299 h 564"/>
                <a:gd name="T56" fmla="*/ 184 w 584"/>
                <a:gd name="T57" fmla="*/ 311 h 564"/>
                <a:gd name="T58" fmla="*/ 177 w 584"/>
                <a:gd name="T59" fmla="*/ 325 h 564"/>
                <a:gd name="T60" fmla="*/ 170 w 584"/>
                <a:gd name="T61" fmla="*/ 337 h 564"/>
                <a:gd name="T62" fmla="*/ 163 w 584"/>
                <a:gd name="T63" fmla="*/ 351 h 564"/>
                <a:gd name="T64" fmla="*/ 239 w 584"/>
                <a:gd name="T65" fmla="*/ 53 h 564"/>
                <a:gd name="T66" fmla="*/ 293 w 584"/>
                <a:gd name="T67" fmla="*/ 105 h 564"/>
                <a:gd name="T68" fmla="*/ 347 w 584"/>
                <a:gd name="T69" fmla="*/ 53 h 564"/>
                <a:gd name="T70" fmla="*/ 293 w 584"/>
                <a:gd name="T71" fmla="*/ 0 h 564"/>
                <a:gd name="T72" fmla="*/ 239 w 584"/>
                <a:gd name="T73" fmla="*/ 53 h 564"/>
                <a:gd name="T74" fmla="*/ 205 w 584"/>
                <a:gd name="T75" fmla="*/ 190 h 564"/>
                <a:gd name="T76" fmla="*/ 292 w 584"/>
                <a:gd name="T77" fmla="*/ 105 h 564"/>
                <a:gd name="T78" fmla="*/ 379 w 584"/>
                <a:gd name="T79" fmla="*/ 190 h 564"/>
                <a:gd name="T80" fmla="*/ 444 w 584"/>
                <a:gd name="T81" fmla="*/ 427 h 564"/>
                <a:gd name="T82" fmla="*/ 498 w 584"/>
                <a:gd name="T83" fmla="*/ 479 h 564"/>
                <a:gd name="T84" fmla="*/ 553 w 584"/>
                <a:gd name="T85" fmla="*/ 427 h 564"/>
                <a:gd name="T86" fmla="*/ 498 w 584"/>
                <a:gd name="T87" fmla="*/ 374 h 564"/>
                <a:gd name="T88" fmla="*/ 444 w 584"/>
                <a:gd name="T89" fmla="*/ 427 h 564"/>
                <a:gd name="T90" fmla="*/ 411 w 584"/>
                <a:gd name="T91" fmla="*/ 564 h 564"/>
                <a:gd name="T92" fmla="*/ 498 w 584"/>
                <a:gd name="T93" fmla="*/ 479 h 564"/>
                <a:gd name="T94" fmla="*/ 584 w 584"/>
                <a:gd name="T95" fmla="*/ 564 h 564"/>
                <a:gd name="T96" fmla="*/ 34 w 584"/>
                <a:gd name="T97" fmla="*/ 427 h 564"/>
                <a:gd name="T98" fmla="*/ 87 w 584"/>
                <a:gd name="T99" fmla="*/ 479 h 564"/>
                <a:gd name="T100" fmla="*/ 142 w 584"/>
                <a:gd name="T101" fmla="*/ 427 h 564"/>
                <a:gd name="T102" fmla="*/ 87 w 584"/>
                <a:gd name="T103" fmla="*/ 374 h 564"/>
                <a:gd name="T104" fmla="*/ 34 w 584"/>
                <a:gd name="T105" fmla="*/ 427 h 564"/>
                <a:gd name="T106" fmla="*/ 0 w 584"/>
                <a:gd name="T107" fmla="*/ 564 h 564"/>
                <a:gd name="T108" fmla="*/ 87 w 584"/>
                <a:gd name="T109" fmla="*/ 479 h 564"/>
                <a:gd name="T110" fmla="*/ 173 w 584"/>
                <a:gd name="T11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564">
                  <a:moveTo>
                    <a:pt x="210" y="515"/>
                  </a:moveTo>
                  <a:cubicBezTo>
                    <a:pt x="226" y="515"/>
                    <a:pt x="226" y="515"/>
                    <a:pt x="226" y="515"/>
                  </a:cubicBezTo>
                  <a:moveTo>
                    <a:pt x="239" y="515"/>
                  </a:moveTo>
                  <a:cubicBezTo>
                    <a:pt x="255" y="515"/>
                    <a:pt x="255" y="515"/>
                    <a:pt x="255" y="515"/>
                  </a:cubicBezTo>
                  <a:moveTo>
                    <a:pt x="269" y="515"/>
                  </a:moveTo>
                  <a:cubicBezTo>
                    <a:pt x="285" y="515"/>
                    <a:pt x="285" y="515"/>
                    <a:pt x="285" y="515"/>
                  </a:cubicBezTo>
                  <a:moveTo>
                    <a:pt x="298" y="515"/>
                  </a:moveTo>
                  <a:cubicBezTo>
                    <a:pt x="314" y="515"/>
                    <a:pt x="314" y="515"/>
                    <a:pt x="314" y="515"/>
                  </a:cubicBezTo>
                  <a:moveTo>
                    <a:pt x="328" y="515"/>
                  </a:moveTo>
                  <a:cubicBezTo>
                    <a:pt x="344" y="515"/>
                    <a:pt x="344" y="515"/>
                    <a:pt x="344" y="515"/>
                  </a:cubicBezTo>
                  <a:moveTo>
                    <a:pt x="357" y="515"/>
                  </a:moveTo>
                  <a:cubicBezTo>
                    <a:pt x="373" y="515"/>
                    <a:pt x="373" y="515"/>
                    <a:pt x="373" y="515"/>
                  </a:cubicBezTo>
                  <a:moveTo>
                    <a:pt x="366" y="247"/>
                  </a:moveTo>
                  <a:cubicBezTo>
                    <a:pt x="358" y="233"/>
                    <a:pt x="358" y="233"/>
                    <a:pt x="358" y="233"/>
                  </a:cubicBezTo>
                  <a:moveTo>
                    <a:pt x="372" y="259"/>
                  </a:moveTo>
                  <a:cubicBezTo>
                    <a:pt x="380" y="273"/>
                    <a:pt x="380" y="273"/>
                    <a:pt x="380" y="273"/>
                  </a:cubicBezTo>
                  <a:moveTo>
                    <a:pt x="386" y="285"/>
                  </a:moveTo>
                  <a:cubicBezTo>
                    <a:pt x="393" y="299"/>
                    <a:pt x="393" y="299"/>
                    <a:pt x="393" y="299"/>
                  </a:cubicBezTo>
                  <a:moveTo>
                    <a:pt x="400" y="311"/>
                  </a:moveTo>
                  <a:cubicBezTo>
                    <a:pt x="407" y="325"/>
                    <a:pt x="407" y="325"/>
                    <a:pt x="407" y="325"/>
                  </a:cubicBezTo>
                  <a:moveTo>
                    <a:pt x="414" y="337"/>
                  </a:moveTo>
                  <a:cubicBezTo>
                    <a:pt x="421" y="351"/>
                    <a:pt x="421" y="351"/>
                    <a:pt x="421" y="351"/>
                  </a:cubicBezTo>
                  <a:moveTo>
                    <a:pt x="226" y="233"/>
                  </a:moveTo>
                  <a:cubicBezTo>
                    <a:pt x="218" y="247"/>
                    <a:pt x="218" y="247"/>
                    <a:pt x="218" y="247"/>
                  </a:cubicBezTo>
                  <a:moveTo>
                    <a:pt x="212" y="259"/>
                  </a:moveTo>
                  <a:cubicBezTo>
                    <a:pt x="204" y="273"/>
                    <a:pt x="204" y="273"/>
                    <a:pt x="204" y="273"/>
                  </a:cubicBezTo>
                  <a:moveTo>
                    <a:pt x="198" y="285"/>
                  </a:moveTo>
                  <a:cubicBezTo>
                    <a:pt x="191" y="299"/>
                    <a:pt x="191" y="299"/>
                    <a:pt x="191" y="299"/>
                  </a:cubicBezTo>
                  <a:moveTo>
                    <a:pt x="184" y="311"/>
                  </a:moveTo>
                  <a:cubicBezTo>
                    <a:pt x="177" y="325"/>
                    <a:pt x="177" y="325"/>
                    <a:pt x="177" y="325"/>
                  </a:cubicBezTo>
                  <a:moveTo>
                    <a:pt x="170" y="337"/>
                  </a:moveTo>
                  <a:cubicBezTo>
                    <a:pt x="163" y="351"/>
                    <a:pt x="163" y="351"/>
                    <a:pt x="163" y="351"/>
                  </a:cubicBezTo>
                  <a:moveTo>
                    <a:pt x="239" y="53"/>
                  </a:moveTo>
                  <a:cubicBezTo>
                    <a:pt x="239" y="82"/>
                    <a:pt x="263" y="105"/>
                    <a:pt x="293" y="105"/>
                  </a:cubicBezTo>
                  <a:cubicBezTo>
                    <a:pt x="322" y="105"/>
                    <a:pt x="347" y="82"/>
                    <a:pt x="347" y="53"/>
                  </a:cubicBezTo>
                  <a:cubicBezTo>
                    <a:pt x="347" y="24"/>
                    <a:pt x="322" y="0"/>
                    <a:pt x="293" y="0"/>
                  </a:cubicBezTo>
                  <a:cubicBezTo>
                    <a:pt x="263" y="0"/>
                    <a:pt x="239" y="24"/>
                    <a:pt x="239" y="53"/>
                  </a:cubicBezTo>
                  <a:close/>
                  <a:moveTo>
                    <a:pt x="205" y="190"/>
                  </a:moveTo>
                  <a:cubicBezTo>
                    <a:pt x="205" y="143"/>
                    <a:pt x="244" y="105"/>
                    <a:pt x="292" y="105"/>
                  </a:cubicBezTo>
                  <a:cubicBezTo>
                    <a:pt x="340" y="105"/>
                    <a:pt x="379" y="143"/>
                    <a:pt x="379" y="190"/>
                  </a:cubicBezTo>
                  <a:moveTo>
                    <a:pt x="444" y="427"/>
                  </a:moveTo>
                  <a:cubicBezTo>
                    <a:pt x="444" y="456"/>
                    <a:pt x="469" y="479"/>
                    <a:pt x="498" y="479"/>
                  </a:cubicBezTo>
                  <a:cubicBezTo>
                    <a:pt x="528" y="479"/>
                    <a:pt x="553" y="456"/>
                    <a:pt x="553" y="427"/>
                  </a:cubicBezTo>
                  <a:cubicBezTo>
                    <a:pt x="553" y="398"/>
                    <a:pt x="528" y="374"/>
                    <a:pt x="498" y="374"/>
                  </a:cubicBezTo>
                  <a:cubicBezTo>
                    <a:pt x="469" y="374"/>
                    <a:pt x="444" y="398"/>
                    <a:pt x="444" y="427"/>
                  </a:cubicBezTo>
                  <a:close/>
                  <a:moveTo>
                    <a:pt x="411" y="564"/>
                  </a:moveTo>
                  <a:cubicBezTo>
                    <a:pt x="411" y="517"/>
                    <a:pt x="449" y="479"/>
                    <a:pt x="498" y="479"/>
                  </a:cubicBezTo>
                  <a:cubicBezTo>
                    <a:pt x="546" y="479"/>
                    <a:pt x="584" y="517"/>
                    <a:pt x="584" y="564"/>
                  </a:cubicBezTo>
                  <a:moveTo>
                    <a:pt x="34" y="427"/>
                  </a:moveTo>
                  <a:cubicBezTo>
                    <a:pt x="34" y="456"/>
                    <a:pt x="58" y="479"/>
                    <a:pt x="87" y="479"/>
                  </a:cubicBezTo>
                  <a:cubicBezTo>
                    <a:pt x="117" y="479"/>
                    <a:pt x="142" y="456"/>
                    <a:pt x="142" y="427"/>
                  </a:cubicBezTo>
                  <a:cubicBezTo>
                    <a:pt x="142" y="398"/>
                    <a:pt x="117" y="374"/>
                    <a:pt x="87" y="374"/>
                  </a:cubicBezTo>
                  <a:cubicBezTo>
                    <a:pt x="58" y="374"/>
                    <a:pt x="34" y="398"/>
                    <a:pt x="34" y="427"/>
                  </a:cubicBezTo>
                  <a:close/>
                  <a:moveTo>
                    <a:pt x="0" y="564"/>
                  </a:moveTo>
                  <a:cubicBezTo>
                    <a:pt x="0" y="517"/>
                    <a:pt x="38" y="479"/>
                    <a:pt x="87" y="479"/>
                  </a:cubicBezTo>
                  <a:cubicBezTo>
                    <a:pt x="135" y="479"/>
                    <a:pt x="173" y="517"/>
                    <a:pt x="173" y="564"/>
                  </a:cubicBezTo>
                </a:path>
              </a:pathLst>
            </a:custGeom>
            <a:noFill/>
            <a:ln w="15875" cap="flat">
              <a:solidFill>
                <a:srgbClr val="002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grpSp>
        <p:nvGrpSpPr>
          <p:cNvPr id="36" name="Group 35">
            <a:extLst>
              <a:ext uri="{FF2B5EF4-FFF2-40B4-BE49-F238E27FC236}">
                <a16:creationId xmlns:a16="http://schemas.microsoft.com/office/drawing/2014/main" id="{0A52305C-D585-4DAA-A7D2-A5BDA7507C36}"/>
              </a:ext>
              <a:ext uri="{C183D7F6-B498-43B3-948B-1728B52AA6E4}">
                <adec:decorative xmlns:adec="http://schemas.microsoft.com/office/drawing/2017/decorative" val="1"/>
              </a:ext>
            </a:extLst>
          </p:cNvPr>
          <p:cNvGrpSpPr/>
          <p:nvPr/>
        </p:nvGrpSpPr>
        <p:grpSpPr>
          <a:xfrm>
            <a:off x="1423968" y="1293015"/>
            <a:ext cx="1770152" cy="702455"/>
            <a:chOff x="1474605" y="1167121"/>
            <a:chExt cx="1770152" cy="702455"/>
          </a:xfrm>
        </p:grpSpPr>
        <p:sp>
          <p:nvSpPr>
            <p:cNvPr id="168" name="Title 1">
              <a:extLst>
                <a:ext uri="{FF2B5EF4-FFF2-40B4-BE49-F238E27FC236}">
                  <a16:creationId xmlns:a16="http://schemas.microsoft.com/office/drawing/2014/main" id="{1AD3AB73-B4DB-41F7-9BA7-AC28113AAC77}"/>
                </a:ext>
              </a:extLst>
            </p:cNvPr>
            <p:cNvSpPr txBox="1">
              <a:spLocks/>
            </p:cNvSpPr>
            <p:nvPr/>
          </p:nvSpPr>
          <p:spPr>
            <a:xfrm>
              <a:off x="1474605" y="1561889"/>
              <a:ext cx="1770152" cy="30768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Apps &amp; Infra</a:t>
              </a:r>
            </a:p>
          </p:txBody>
        </p:sp>
        <p:sp>
          <p:nvSpPr>
            <p:cNvPr id="236" name="Freeform 13" title="Icon of a cloud">
              <a:extLst>
                <a:ext uri="{FF2B5EF4-FFF2-40B4-BE49-F238E27FC236}">
                  <a16:creationId xmlns:a16="http://schemas.microsoft.com/office/drawing/2014/main" id="{6058C11C-C3CD-48F4-AEE0-15FD8DECE93C}"/>
                </a:ext>
              </a:extLst>
            </p:cNvPr>
            <p:cNvSpPr>
              <a:spLocks noChangeAspect="1"/>
            </p:cNvSpPr>
            <p:nvPr/>
          </p:nvSpPr>
          <p:spPr bwMode="auto">
            <a:xfrm>
              <a:off x="2033976" y="1167121"/>
              <a:ext cx="666764" cy="365760"/>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nvGrpSpPr>
          <p:cNvPr id="37" name="Group 36">
            <a:extLst>
              <a:ext uri="{FF2B5EF4-FFF2-40B4-BE49-F238E27FC236}">
                <a16:creationId xmlns:a16="http://schemas.microsoft.com/office/drawing/2014/main" id="{4FB619DE-CF87-47F4-8C56-2F936669FCE3}"/>
              </a:ext>
              <a:ext uri="{C183D7F6-B498-43B3-948B-1728B52AA6E4}">
                <adec:decorative xmlns:adec="http://schemas.microsoft.com/office/drawing/2017/decorative" val="1"/>
              </a:ext>
            </a:extLst>
          </p:cNvPr>
          <p:cNvGrpSpPr/>
          <p:nvPr/>
        </p:nvGrpSpPr>
        <p:grpSpPr>
          <a:xfrm>
            <a:off x="3875183" y="1295552"/>
            <a:ext cx="1661250" cy="699919"/>
            <a:chOff x="3875183" y="1169658"/>
            <a:chExt cx="1661250" cy="699919"/>
          </a:xfrm>
        </p:grpSpPr>
        <p:sp>
          <p:nvSpPr>
            <p:cNvPr id="21" name="Title 1">
              <a:extLst>
                <a:ext uri="{FF2B5EF4-FFF2-40B4-BE49-F238E27FC236}">
                  <a16:creationId xmlns:a16="http://schemas.microsoft.com/office/drawing/2014/main" id="{9F016D82-3E64-4F49-B2B0-80321AF34CC3}"/>
                </a:ext>
                <a:ext uri="{C183D7F6-B498-43B3-948B-1728B52AA6E4}">
                  <adec:decorative xmlns:adec="http://schemas.microsoft.com/office/drawing/2017/decorative" val="1"/>
                </a:ext>
              </a:extLst>
            </p:cNvPr>
            <p:cNvSpPr txBox="1">
              <a:spLocks/>
            </p:cNvSpPr>
            <p:nvPr/>
          </p:nvSpPr>
          <p:spPr>
            <a:xfrm>
              <a:off x="3875183" y="1561890"/>
              <a:ext cx="1661250" cy="307687"/>
            </a:xfrm>
            <a:prstGeom prst="rect">
              <a:avLst/>
            </a:prstGeom>
          </p:spPr>
          <p:txBody>
            <a:bodyPr vert="horz" wrap="square" lIns="0" tIns="85255"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w="3175">
                    <a:noFill/>
                  </a:ln>
                  <a:solidFill>
                    <a:schemeClr val="tx2"/>
                  </a:solidFill>
                  <a:effectLst/>
                  <a:uLnTx/>
                  <a:uFillTx/>
                  <a:latin typeface="Segoe UI Semibold"/>
                  <a:ea typeface="+mn-ea"/>
                  <a:cs typeface="Segoe UI" panose="020B0502040204020203" pitchFamily="34" charset="0"/>
                </a:rPr>
                <a:t>Data &amp; AI</a:t>
              </a:r>
            </a:p>
          </p:txBody>
        </p:sp>
        <p:sp>
          <p:nvSpPr>
            <p:cNvPr id="237" name="Data &amp; AI" title="Icon of several circles connected to eachother by lines">
              <a:extLst>
                <a:ext uri="{FF2B5EF4-FFF2-40B4-BE49-F238E27FC236}">
                  <a16:creationId xmlns:a16="http://schemas.microsoft.com/office/drawing/2014/main" id="{900BC011-0D9F-4304-9944-B2EDE7E08541}"/>
                </a:ext>
              </a:extLst>
            </p:cNvPr>
            <p:cNvSpPr>
              <a:spLocks noChangeAspect="1" noEditPoints="1"/>
            </p:cNvSpPr>
            <p:nvPr/>
          </p:nvSpPr>
          <p:spPr bwMode="auto">
            <a:xfrm>
              <a:off x="4473053" y="1169658"/>
              <a:ext cx="457425" cy="365760"/>
            </a:xfrm>
            <a:custGeom>
              <a:avLst/>
              <a:gdLst>
                <a:gd name="T0" fmla="*/ 465 w 706"/>
                <a:gd name="T1" fmla="*/ 76 h 564"/>
                <a:gd name="T2" fmla="*/ 465 w 706"/>
                <a:gd name="T3" fmla="*/ 0 h 564"/>
                <a:gd name="T4" fmla="*/ 668 w 706"/>
                <a:gd name="T5" fmla="*/ 138 h 564"/>
                <a:gd name="T6" fmla="*/ 668 w 706"/>
                <a:gd name="T7" fmla="*/ 214 h 564"/>
                <a:gd name="T8" fmla="*/ 668 w 706"/>
                <a:gd name="T9" fmla="*/ 138 h 564"/>
                <a:gd name="T10" fmla="*/ 454 w 706"/>
                <a:gd name="T11" fmla="*/ 314 h 564"/>
                <a:gd name="T12" fmla="*/ 530 w 706"/>
                <a:gd name="T13" fmla="*/ 314 h 564"/>
                <a:gd name="T14" fmla="*/ 637 w 706"/>
                <a:gd name="T15" fmla="*/ 422 h 564"/>
                <a:gd name="T16" fmla="*/ 637 w 706"/>
                <a:gd name="T17" fmla="*/ 499 h 564"/>
                <a:gd name="T18" fmla="*/ 637 w 706"/>
                <a:gd name="T19" fmla="*/ 422 h 564"/>
                <a:gd name="T20" fmla="*/ 282 w 706"/>
                <a:gd name="T21" fmla="*/ 526 h 564"/>
                <a:gd name="T22" fmla="*/ 358 w 706"/>
                <a:gd name="T23" fmla="*/ 526 h 564"/>
                <a:gd name="T24" fmla="*/ 38 w 706"/>
                <a:gd name="T25" fmla="*/ 338 h 564"/>
                <a:gd name="T26" fmla="*/ 38 w 706"/>
                <a:gd name="T27" fmla="*/ 415 h 564"/>
                <a:gd name="T28" fmla="*/ 38 w 706"/>
                <a:gd name="T29" fmla="*/ 338 h 564"/>
                <a:gd name="T30" fmla="*/ 258 w 706"/>
                <a:gd name="T31" fmla="*/ 205 h 564"/>
                <a:gd name="T32" fmla="*/ 334 w 706"/>
                <a:gd name="T33" fmla="*/ 205 h 564"/>
                <a:gd name="T34" fmla="*/ 120 w 706"/>
                <a:gd name="T35" fmla="*/ 75 h 564"/>
                <a:gd name="T36" fmla="*/ 120 w 706"/>
                <a:gd name="T37" fmla="*/ 152 h 564"/>
                <a:gd name="T38" fmla="*/ 120 w 706"/>
                <a:gd name="T39" fmla="*/ 75 h 564"/>
                <a:gd name="T40" fmla="*/ 258 w 706"/>
                <a:gd name="T41" fmla="*/ 188 h 564"/>
                <a:gd name="T42" fmla="*/ 460 w 706"/>
                <a:gd name="T43" fmla="*/ 294 h 564"/>
                <a:gd name="T44" fmla="*/ 76 w 706"/>
                <a:gd name="T45" fmla="*/ 376 h 564"/>
                <a:gd name="T46" fmla="*/ 288 w 706"/>
                <a:gd name="T47" fmla="*/ 505 h 564"/>
                <a:gd name="T48" fmla="*/ 603 w 706"/>
                <a:gd name="T49" fmla="*/ 479 h 564"/>
                <a:gd name="T50" fmla="*/ 159 w 706"/>
                <a:gd name="T51" fmla="*/ 104 h 564"/>
                <a:gd name="T52" fmla="*/ 637 w 706"/>
                <a:gd name="T53" fmla="*/ 151 h 564"/>
                <a:gd name="T54" fmla="*/ 523 w 706"/>
                <a:gd name="T55" fmla="*/ 291 h 564"/>
                <a:gd name="T56" fmla="*/ 465 w 706"/>
                <a:gd name="T57" fmla="*/ 347 h 564"/>
                <a:gd name="T58" fmla="*/ 334 w 706"/>
                <a:gd name="T59" fmla="*/ 490 h 564"/>
                <a:gd name="T60" fmla="*/ 320 w 706"/>
                <a:gd name="T61" fmla="*/ 488 h 564"/>
                <a:gd name="T62" fmla="*/ 134 w 706"/>
                <a:gd name="T63" fmla="*/ 149 h 564"/>
                <a:gd name="T64" fmla="*/ 438 w 706"/>
                <a:gd name="T65" fmla="*/ 65 h 564"/>
                <a:gd name="T66" fmla="*/ 624 w 706"/>
                <a:gd name="T67" fmla="*/ 425 h 564"/>
                <a:gd name="T68" fmla="*/ 603 w 706"/>
                <a:gd name="T69" fmla="*/ 43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6" h="564">
                  <a:moveTo>
                    <a:pt x="503" y="38"/>
                  </a:moveTo>
                  <a:cubicBezTo>
                    <a:pt x="503" y="59"/>
                    <a:pt x="486" y="76"/>
                    <a:pt x="465" y="76"/>
                  </a:cubicBezTo>
                  <a:cubicBezTo>
                    <a:pt x="444" y="76"/>
                    <a:pt x="427" y="59"/>
                    <a:pt x="427" y="38"/>
                  </a:cubicBezTo>
                  <a:cubicBezTo>
                    <a:pt x="427" y="17"/>
                    <a:pt x="444" y="0"/>
                    <a:pt x="465" y="0"/>
                  </a:cubicBezTo>
                  <a:cubicBezTo>
                    <a:pt x="486" y="0"/>
                    <a:pt x="503" y="17"/>
                    <a:pt x="503" y="38"/>
                  </a:cubicBezTo>
                  <a:close/>
                  <a:moveTo>
                    <a:pt x="668" y="138"/>
                  </a:moveTo>
                  <a:cubicBezTo>
                    <a:pt x="647" y="138"/>
                    <a:pt x="630" y="155"/>
                    <a:pt x="630" y="176"/>
                  </a:cubicBezTo>
                  <a:cubicBezTo>
                    <a:pt x="630" y="197"/>
                    <a:pt x="647" y="214"/>
                    <a:pt x="668" y="214"/>
                  </a:cubicBezTo>
                  <a:cubicBezTo>
                    <a:pt x="689" y="214"/>
                    <a:pt x="706" y="197"/>
                    <a:pt x="706" y="176"/>
                  </a:cubicBezTo>
                  <a:cubicBezTo>
                    <a:pt x="706" y="155"/>
                    <a:pt x="689" y="138"/>
                    <a:pt x="668" y="138"/>
                  </a:cubicBezTo>
                  <a:close/>
                  <a:moveTo>
                    <a:pt x="492" y="276"/>
                  </a:moveTo>
                  <a:cubicBezTo>
                    <a:pt x="471" y="276"/>
                    <a:pt x="454" y="293"/>
                    <a:pt x="454" y="314"/>
                  </a:cubicBezTo>
                  <a:cubicBezTo>
                    <a:pt x="454" y="335"/>
                    <a:pt x="471" y="352"/>
                    <a:pt x="492" y="352"/>
                  </a:cubicBezTo>
                  <a:cubicBezTo>
                    <a:pt x="513" y="352"/>
                    <a:pt x="530" y="335"/>
                    <a:pt x="530" y="314"/>
                  </a:cubicBezTo>
                  <a:cubicBezTo>
                    <a:pt x="530" y="293"/>
                    <a:pt x="513" y="276"/>
                    <a:pt x="492" y="276"/>
                  </a:cubicBezTo>
                  <a:close/>
                  <a:moveTo>
                    <a:pt x="637" y="422"/>
                  </a:moveTo>
                  <a:cubicBezTo>
                    <a:pt x="616" y="422"/>
                    <a:pt x="599" y="440"/>
                    <a:pt x="599" y="461"/>
                  </a:cubicBezTo>
                  <a:cubicBezTo>
                    <a:pt x="599" y="482"/>
                    <a:pt x="616" y="499"/>
                    <a:pt x="637" y="499"/>
                  </a:cubicBezTo>
                  <a:cubicBezTo>
                    <a:pt x="658" y="499"/>
                    <a:pt x="675" y="482"/>
                    <a:pt x="675" y="461"/>
                  </a:cubicBezTo>
                  <a:cubicBezTo>
                    <a:pt x="675" y="440"/>
                    <a:pt x="658" y="422"/>
                    <a:pt x="637" y="422"/>
                  </a:cubicBezTo>
                  <a:close/>
                  <a:moveTo>
                    <a:pt x="320" y="488"/>
                  </a:moveTo>
                  <a:cubicBezTo>
                    <a:pt x="299" y="488"/>
                    <a:pt x="282" y="505"/>
                    <a:pt x="282" y="526"/>
                  </a:cubicBezTo>
                  <a:cubicBezTo>
                    <a:pt x="282" y="547"/>
                    <a:pt x="299" y="564"/>
                    <a:pt x="320" y="564"/>
                  </a:cubicBezTo>
                  <a:cubicBezTo>
                    <a:pt x="341" y="564"/>
                    <a:pt x="358" y="547"/>
                    <a:pt x="358" y="526"/>
                  </a:cubicBezTo>
                  <a:cubicBezTo>
                    <a:pt x="358" y="505"/>
                    <a:pt x="341" y="488"/>
                    <a:pt x="320" y="488"/>
                  </a:cubicBezTo>
                  <a:close/>
                  <a:moveTo>
                    <a:pt x="38" y="338"/>
                  </a:moveTo>
                  <a:cubicBezTo>
                    <a:pt x="17" y="338"/>
                    <a:pt x="0" y="355"/>
                    <a:pt x="0" y="376"/>
                  </a:cubicBezTo>
                  <a:cubicBezTo>
                    <a:pt x="0" y="398"/>
                    <a:pt x="17" y="415"/>
                    <a:pt x="38" y="415"/>
                  </a:cubicBezTo>
                  <a:cubicBezTo>
                    <a:pt x="59" y="415"/>
                    <a:pt x="76" y="398"/>
                    <a:pt x="76" y="376"/>
                  </a:cubicBezTo>
                  <a:cubicBezTo>
                    <a:pt x="76" y="355"/>
                    <a:pt x="59" y="338"/>
                    <a:pt x="38" y="338"/>
                  </a:cubicBezTo>
                  <a:close/>
                  <a:moveTo>
                    <a:pt x="296" y="167"/>
                  </a:moveTo>
                  <a:cubicBezTo>
                    <a:pt x="275" y="167"/>
                    <a:pt x="258" y="184"/>
                    <a:pt x="258" y="205"/>
                  </a:cubicBezTo>
                  <a:cubicBezTo>
                    <a:pt x="258" y="226"/>
                    <a:pt x="275" y="243"/>
                    <a:pt x="296" y="243"/>
                  </a:cubicBezTo>
                  <a:cubicBezTo>
                    <a:pt x="317" y="243"/>
                    <a:pt x="334" y="226"/>
                    <a:pt x="334" y="205"/>
                  </a:cubicBezTo>
                  <a:cubicBezTo>
                    <a:pt x="334" y="184"/>
                    <a:pt x="317" y="167"/>
                    <a:pt x="296" y="167"/>
                  </a:cubicBezTo>
                  <a:close/>
                  <a:moveTo>
                    <a:pt x="120" y="75"/>
                  </a:moveTo>
                  <a:cubicBezTo>
                    <a:pt x="99" y="75"/>
                    <a:pt x="82" y="93"/>
                    <a:pt x="82" y="114"/>
                  </a:cubicBezTo>
                  <a:cubicBezTo>
                    <a:pt x="82" y="135"/>
                    <a:pt x="99" y="152"/>
                    <a:pt x="120" y="152"/>
                  </a:cubicBezTo>
                  <a:cubicBezTo>
                    <a:pt x="142" y="152"/>
                    <a:pt x="159" y="135"/>
                    <a:pt x="159" y="114"/>
                  </a:cubicBezTo>
                  <a:cubicBezTo>
                    <a:pt x="159" y="93"/>
                    <a:pt x="142" y="75"/>
                    <a:pt x="120" y="75"/>
                  </a:cubicBezTo>
                  <a:close/>
                  <a:moveTo>
                    <a:pt x="153" y="133"/>
                  </a:moveTo>
                  <a:cubicBezTo>
                    <a:pt x="258" y="188"/>
                    <a:pt x="258" y="188"/>
                    <a:pt x="258" y="188"/>
                  </a:cubicBezTo>
                  <a:moveTo>
                    <a:pt x="328" y="225"/>
                  </a:moveTo>
                  <a:cubicBezTo>
                    <a:pt x="460" y="294"/>
                    <a:pt x="460" y="294"/>
                    <a:pt x="460" y="294"/>
                  </a:cubicBezTo>
                  <a:moveTo>
                    <a:pt x="454" y="314"/>
                  </a:moveTo>
                  <a:cubicBezTo>
                    <a:pt x="76" y="376"/>
                    <a:pt x="76" y="376"/>
                    <a:pt x="76" y="376"/>
                  </a:cubicBezTo>
                  <a:moveTo>
                    <a:pt x="71" y="395"/>
                  </a:moveTo>
                  <a:cubicBezTo>
                    <a:pt x="288" y="505"/>
                    <a:pt x="288" y="505"/>
                    <a:pt x="288" y="505"/>
                  </a:cubicBezTo>
                  <a:moveTo>
                    <a:pt x="358" y="526"/>
                  </a:moveTo>
                  <a:cubicBezTo>
                    <a:pt x="603" y="479"/>
                    <a:pt x="603" y="479"/>
                    <a:pt x="603" y="479"/>
                  </a:cubicBezTo>
                  <a:moveTo>
                    <a:pt x="427" y="38"/>
                  </a:moveTo>
                  <a:cubicBezTo>
                    <a:pt x="159" y="104"/>
                    <a:pt x="159" y="104"/>
                    <a:pt x="159" y="104"/>
                  </a:cubicBezTo>
                  <a:moveTo>
                    <a:pt x="497" y="59"/>
                  </a:moveTo>
                  <a:cubicBezTo>
                    <a:pt x="637" y="151"/>
                    <a:pt x="637" y="151"/>
                    <a:pt x="637" y="151"/>
                  </a:cubicBezTo>
                  <a:moveTo>
                    <a:pt x="637" y="198"/>
                  </a:moveTo>
                  <a:cubicBezTo>
                    <a:pt x="523" y="291"/>
                    <a:pt x="523" y="291"/>
                    <a:pt x="523" y="291"/>
                  </a:cubicBezTo>
                  <a:moveTo>
                    <a:pt x="346" y="497"/>
                  </a:moveTo>
                  <a:cubicBezTo>
                    <a:pt x="465" y="347"/>
                    <a:pt x="465" y="347"/>
                    <a:pt x="465" y="347"/>
                  </a:cubicBezTo>
                  <a:moveTo>
                    <a:pt x="447" y="76"/>
                  </a:moveTo>
                  <a:cubicBezTo>
                    <a:pt x="334" y="490"/>
                    <a:pt x="334" y="490"/>
                    <a:pt x="334" y="490"/>
                  </a:cubicBezTo>
                  <a:moveTo>
                    <a:pt x="296" y="243"/>
                  </a:moveTo>
                  <a:cubicBezTo>
                    <a:pt x="320" y="488"/>
                    <a:pt x="320" y="488"/>
                    <a:pt x="320" y="488"/>
                  </a:cubicBezTo>
                  <a:moveTo>
                    <a:pt x="305" y="488"/>
                  </a:moveTo>
                  <a:cubicBezTo>
                    <a:pt x="134" y="149"/>
                    <a:pt x="134" y="149"/>
                    <a:pt x="134" y="149"/>
                  </a:cubicBezTo>
                  <a:moveTo>
                    <a:pt x="323" y="179"/>
                  </a:moveTo>
                  <a:cubicBezTo>
                    <a:pt x="438" y="65"/>
                    <a:pt x="438" y="65"/>
                    <a:pt x="438" y="65"/>
                  </a:cubicBezTo>
                  <a:moveTo>
                    <a:pt x="481" y="76"/>
                  </a:moveTo>
                  <a:cubicBezTo>
                    <a:pt x="624" y="425"/>
                    <a:pt x="624" y="425"/>
                    <a:pt x="624" y="425"/>
                  </a:cubicBezTo>
                  <a:moveTo>
                    <a:pt x="514" y="347"/>
                  </a:moveTo>
                  <a:cubicBezTo>
                    <a:pt x="603" y="434"/>
                    <a:pt x="603" y="434"/>
                    <a:pt x="603" y="434"/>
                  </a:cubicBezTo>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Tree>
    <p:extLst>
      <p:ext uri="{BB962C8B-B14F-4D97-AF65-F5344CB8AC3E}">
        <p14:creationId xmlns:p14="http://schemas.microsoft.com/office/powerpoint/2010/main" val="39615713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EE9F-698E-4F2D-B877-2AC827BC4F35}"/>
              </a:ext>
            </a:extLst>
          </p:cNvPr>
          <p:cNvSpPr>
            <a:spLocks noGrp="1"/>
          </p:cNvSpPr>
          <p:nvPr>
            <p:ph type="title"/>
          </p:nvPr>
        </p:nvSpPr>
        <p:spPr>
          <a:xfrm>
            <a:off x="408079" y="419147"/>
            <a:ext cx="10819784" cy="1143000"/>
          </a:xfrm>
        </p:spPr>
        <p:txBody>
          <a:bodyPr/>
          <a:lstStyle/>
          <a:p>
            <a:r>
              <a:rPr lang="en-US" dirty="0"/>
              <a:t>Course details for Azure Solutions Architect Expert</a:t>
            </a:r>
          </a:p>
        </p:txBody>
      </p:sp>
      <p:sp>
        <p:nvSpPr>
          <p:cNvPr id="13" name="Rectangle 1">
            <a:extLst>
              <a:ext uri="{FF2B5EF4-FFF2-40B4-BE49-F238E27FC236}">
                <a16:creationId xmlns:a16="http://schemas.microsoft.com/office/drawing/2014/main" id="{2C313568-D658-4016-AC93-3E80D27B2B39}"/>
              </a:ext>
            </a:extLst>
          </p:cNvPr>
          <p:cNvSpPr>
            <a:spLocks noChangeArrowheads="1"/>
          </p:cNvSpPr>
          <p:nvPr/>
        </p:nvSpPr>
        <p:spPr bwMode="auto">
          <a:xfrm>
            <a:off x="418589" y="106402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eaLnBrk="0" fontAlgn="base" hangingPunct="0">
              <a:spcBef>
                <a:spcPct val="0"/>
              </a:spcBef>
              <a:spcAft>
                <a:spcPct val="0"/>
              </a:spcAft>
              <a:defRPr/>
            </a:pPr>
            <a:r>
              <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rPr>
              <a:t>9 </a:t>
            </a:r>
            <a:r>
              <a:rPr lang="en-US" altLang="en-US" dirty="0">
                <a:gradFill>
                  <a:gsLst>
                    <a:gs pos="1250">
                      <a:schemeClr val="tx1"/>
                    </a:gs>
                    <a:gs pos="100000">
                      <a:schemeClr val="tx1"/>
                    </a:gs>
                  </a:gsLst>
                  <a:lin ang="5400000" scaled="0"/>
                </a:gradFill>
                <a:ea typeface="Calibri" panose="020F0502020204030204" pitchFamily="34" charset="0"/>
                <a:cs typeface="Segoe UI" panose="020B0502040204020203" pitchFamily="34" charset="0"/>
              </a:rPr>
              <a:t>Instructor-led training courses </a:t>
            </a:r>
            <a:r>
              <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rPr>
              <a:t>aligned to the two exams </a:t>
            </a:r>
            <a:endPar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cs typeface="Segoe UI" panose="020B0502040204020203" pitchFamily="34" charset="0"/>
            </a:endParaRPr>
          </a:p>
        </p:txBody>
      </p:sp>
      <p:graphicFrame>
        <p:nvGraphicFramePr>
          <p:cNvPr id="15" name="Table 14">
            <a:extLst>
              <a:ext uri="{FF2B5EF4-FFF2-40B4-BE49-F238E27FC236}">
                <a16:creationId xmlns:a16="http://schemas.microsoft.com/office/drawing/2014/main" id="{9A79D4C6-6770-4EAD-8E2E-8D9976435587}"/>
              </a:ext>
            </a:extLst>
          </p:cNvPr>
          <p:cNvGraphicFramePr>
            <a:graphicFrameLocks noGrp="1"/>
          </p:cNvGraphicFramePr>
          <p:nvPr>
            <p:extLst>
              <p:ext uri="{D42A27DB-BD31-4B8C-83A1-F6EECF244321}">
                <p14:modId xmlns:p14="http://schemas.microsoft.com/office/powerpoint/2010/main" val="2580209422"/>
              </p:ext>
            </p:extLst>
          </p:nvPr>
        </p:nvGraphicFramePr>
        <p:xfrm>
          <a:off x="418589" y="1790373"/>
          <a:ext cx="11283231" cy="3576190"/>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85745">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07698">
                <a:tc rowSpan="5">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Azure Solutions</a:t>
                      </a:r>
                      <a:b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b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Architect – Technologies</a:t>
                      </a:r>
                    </a:p>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AZ-300</a:t>
                      </a:r>
                    </a:p>
                  </a:txBody>
                  <a:tcPr marL="137160" marR="137160" marT="18288" marB="18288">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Deploying and Configuring Infrastructure</a:t>
                      </a:r>
                    </a:p>
                  </a:txBody>
                  <a:tcPr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AZ-300T01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Workloads and Security</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AZ-300T02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Understanding Cloud Architect Technology Solutions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AZ-300T03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927022"/>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Creating and Deploying Apps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AZ-300T04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158056951"/>
                  </a:ext>
                </a:extLst>
              </a:tr>
              <a:tr h="310896">
                <a:tc vMerge="1">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Developing for the Cloud</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AZ-300T06</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121064"/>
                  </a:ext>
                </a:extLst>
              </a:tr>
              <a:tr h="300040">
                <a:tc>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307698">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Azure Solutions</a:t>
                      </a:r>
                      <a:b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b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Architect – Design </a:t>
                      </a: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 </a:t>
                      </a: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AZ-301</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Designing for Identity and Security</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AZ-301T01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307698">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Designing a Data Platform Solution</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9"/>
                        </a:rPr>
                        <a:t>AZ-301T02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63660694"/>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Designing for Deployment, Migration, and Integration</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10"/>
                        </a:rPr>
                        <a:t>AZ-301T03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309824"/>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Designing an Infrastructure Strategy</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11"/>
                        </a:rPr>
                        <a:t>AZ-301T04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52644677"/>
                  </a:ext>
                </a:extLst>
              </a:tr>
            </a:tbl>
          </a:graphicData>
        </a:graphic>
      </p:graphicFrame>
      <p:sp>
        <p:nvSpPr>
          <p:cNvPr id="14" name="TextBox 13">
            <a:extLst>
              <a:ext uri="{FF2B5EF4-FFF2-40B4-BE49-F238E27FC236}">
                <a16:creationId xmlns:a16="http://schemas.microsoft.com/office/drawing/2014/main" id="{3B1B001F-0808-406B-98B6-B67716107784}"/>
              </a:ext>
            </a:extLst>
          </p:cNvPr>
          <p:cNvSpPr txBox="1"/>
          <p:nvPr/>
        </p:nvSpPr>
        <p:spPr>
          <a:xfrm>
            <a:off x="40807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Learning Partner: aka.ms/</a:t>
            </a:r>
            <a:r>
              <a:rPr lang="en-US" sz="1200" dirty="0" err="1">
                <a:gradFill>
                  <a:gsLst>
                    <a:gs pos="2917">
                      <a:schemeClr val="tx1"/>
                    </a:gs>
                    <a:gs pos="30000">
                      <a:schemeClr val="tx1"/>
                    </a:gs>
                  </a:gsLst>
                  <a:lin ang="5400000" scaled="0"/>
                </a:gradFill>
              </a:rPr>
              <a:t>LearningPartner</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spTree>
    <p:extLst>
      <p:ext uri="{BB962C8B-B14F-4D97-AF65-F5344CB8AC3E}">
        <p14:creationId xmlns:p14="http://schemas.microsoft.com/office/powerpoint/2010/main" val="22631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4.79167E-6 1.48148E-6 L -0.05092 -0.0007 " pathEditMode="relative" rAng="0" ptsTypes="AA">
                                      <p:cBhvr>
                                        <p:cTn id="9" dur="750" spd="-100000" fill="hold"/>
                                        <p:tgtEl>
                                          <p:spTgt spid="15"/>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5C5F-8A2D-43C6-A200-E8E1DBECC632}"/>
              </a:ext>
              <a:ext uri="{C183D7F6-B498-43B3-948B-1728B52AA6E4}">
                <adec:decorative xmlns:adec="http://schemas.microsoft.com/office/drawing/2017/decorative" val="1"/>
              </a:ext>
            </a:extLst>
          </p:cNvPr>
          <p:cNvSpPr>
            <a:spLocks noGrp="1"/>
          </p:cNvSpPr>
          <p:nvPr>
            <p:ph type="title"/>
          </p:nvPr>
        </p:nvSpPr>
        <p:spPr>
          <a:xfrm>
            <a:off x="408079" y="419148"/>
            <a:ext cx="10819784" cy="1143000"/>
          </a:xfrm>
        </p:spPr>
        <p:txBody>
          <a:bodyPr/>
          <a:lstStyle/>
          <a:p>
            <a:r>
              <a:rPr lang="en-US" spc="-80" dirty="0"/>
              <a:t>Learning path for </a:t>
            </a:r>
            <a:r>
              <a:rPr lang="en-US" dirty="0"/>
              <a:t>Azure Security Engineer Associate </a:t>
            </a:r>
            <a:endParaRPr lang="en-IN" dirty="0"/>
          </a:p>
        </p:txBody>
      </p:sp>
      <p:sp>
        <p:nvSpPr>
          <p:cNvPr id="85" name="TextBox 84">
            <a:extLst>
              <a:ext uri="{FF2B5EF4-FFF2-40B4-BE49-F238E27FC236}">
                <a16:creationId xmlns:a16="http://schemas.microsoft.com/office/drawing/2014/main" id="{9CACCEF9-DF01-466F-B28C-73F47C6138B8}"/>
              </a:ext>
              <a:ext uri="{C183D7F6-B498-43B3-948B-1728B52AA6E4}">
                <adec:decorative xmlns:adec="http://schemas.microsoft.com/office/drawing/2017/decorative" val="1"/>
              </a:ext>
            </a:extLst>
          </p:cNvPr>
          <p:cNvSpPr txBox="1"/>
          <p:nvPr/>
        </p:nvSpPr>
        <p:spPr>
          <a:xfrm>
            <a:off x="418589" y="6097296"/>
            <a:ext cx="8169381" cy="55399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RoleBasedCert</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Learning Partner: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LearningPartner</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Learn: Microsoft.com/Learn</a:t>
            </a:r>
          </a:p>
        </p:txBody>
      </p:sp>
      <p:grpSp>
        <p:nvGrpSpPr>
          <p:cNvPr id="32" name="Group 31">
            <a:extLst>
              <a:ext uri="{FF2B5EF4-FFF2-40B4-BE49-F238E27FC236}">
                <a16:creationId xmlns:a16="http://schemas.microsoft.com/office/drawing/2014/main" id="{F5C7908B-A83D-458C-9374-3DB9DA2E4E8E}"/>
              </a:ext>
              <a:ext uri="{C183D7F6-B498-43B3-948B-1728B52AA6E4}">
                <adec:decorative xmlns:adec="http://schemas.microsoft.com/office/drawing/2017/decorative" val="1"/>
              </a:ext>
            </a:extLst>
          </p:cNvPr>
          <p:cNvGrpSpPr/>
          <p:nvPr/>
        </p:nvGrpSpPr>
        <p:grpSpPr>
          <a:xfrm>
            <a:off x="940302" y="3437208"/>
            <a:ext cx="8713177" cy="1007509"/>
            <a:chOff x="2164355" y="3617752"/>
            <a:chExt cx="8296565" cy="562293"/>
          </a:xfrm>
        </p:grpSpPr>
        <p:cxnSp>
          <p:nvCxnSpPr>
            <p:cNvPr id="33" name="Straight Connector 32">
              <a:extLst>
                <a:ext uri="{FF2B5EF4-FFF2-40B4-BE49-F238E27FC236}">
                  <a16:creationId xmlns:a16="http://schemas.microsoft.com/office/drawing/2014/main" id="{63857534-FAFC-499C-8AE6-13FF0EA4BCE3}"/>
                </a:ext>
              </a:extLst>
            </p:cNvPr>
            <p:cNvCxnSpPr>
              <a:cxnSpLocks/>
              <a:endCxn id="36" idx="0"/>
            </p:cNvCxnSpPr>
            <p:nvPr/>
          </p:nvCxnSpPr>
          <p:spPr>
            <a:xfrm>
              <a:off x="2164355" y="3890783"/>
              <a:ext cx="910611" cy="244"/>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4" name="Group 33">
              <a:extLst>
                <a:ext uri="{FF2B5EF4-FFF2-40B4-BE49-F238E27FC236}">
                  <a16:creationId xmlns:a16="http://schemas.microsoft.com/office/drawing/2014/main" id="{CA1A5CAB-7E8B-4EF5-9ED4-15A6C7032FDB}"/>
                </a:ext>
              </a:extLst>
            </p:cNvPr>
            <p:cNvGrpSpPr/>
            <p:nvPr/>
          </p:nvGrpSpPr>
          <p:grpSpPr>
            <a:xfrm>
              <a:off x="3074953" y="3617752"/>
              <a:ext cx="5649247" cy="562293"/>
              <a:chOff x="3196333" y="3202901"/>
              <a:chExt cx="5649247" cy="1527353"/>
            </a:xfrm>
          </p:grpSpPr>
          <p:sp>
            <p:nvSpPr>
              <p:cNvPr id="36" name="Freeform: Shape 35">
                <a:extLst>
                  <a:ext uri="{FF2B5EF4-FFF2-40B4-BE49-F238E27FC236}">
                    <a16:creationId xmlns:a16="http://schemas.microsoft.com/office/drawing/2014/main" id="{901F929D-15FD-4811-A63D-84D0F1483146}"/>
                  </a:ext>
                </a:extLst>
              </p:cNvPr>
              <p:cNvSpPr/>
              <p:nvPr/>
            </p:nvSpPr>
            <p:spPr bwMode="auto">
              <a:xfrm flipV="1">
                <a:off x="3196345" y="3941305"/>
                <a:ext cx="5649235" cy="78894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032179"/>
                  <a:gd name="connsiteY0" fmla="*/ 1043221 h 1043221"/>
                  <a:gd name="connsiteX1" fmla="*/ 1235531 w 11032179"/>
                  <a:gd name="connsiteY1" fmla="*/ 10576 h 1043221"/>
                  <a:gd name="connsiteX2" fmla="*/ 11032179 w 11032179"/>
                  <a:gd name="connsiteY2" fmla="*/ 0 h 1043221"/>
                  <a:gd name="connsiteX0" fmla="*/ 0 w 10936912"/>
                  <a:gd name="connsiteY0" fmla="*/ 1038446 h 1038446"/>
                  <a:gd name="connsiteX1" fmla="*/ 1235531 w 10936912"/>
                  <a:gd name="connsiteY1" fmla="*/ 5801 h 1038446"/>
                  <a:gd name="connsiteX2" fmla="*/ 10936912 w 10936912"/>
                  <a:gd name="connsiteY2" fmla="*/ 0 h 1038446"/>
                  <a:gd name="connsiteX0" fmla="*/ 0 w 11657511"/>
                  <a:gd name="connsiteY0" fmla="*/ 1045370 h 1045370"/>
                  <a:gd name="connsiteX1" fmla="*/ 1235531 w 11657511"/>
                  <a:gd name="connsiteY1" fmla="*/ 12725 h 1045370"/>
                  <a:gd name="connsiteX2" fmla="*/ 10936912 w 11657511"/>
                  <a:gd name="connsiteY2" fmla="*/ 6924 h 1045370"/>
                  <a:gd name="connsiteX3" fmla="*/ 10943795 w 11657511"/>
                  <a:gd name="connsiteY3" fmla="*/ 0 h 1045370"/>
                  <a:gd name="connsiteX0" fmla="*/ 0 w 12012210"/>
                  <a:gd name="connsiteY0" fmla="*/ 1038450 h 1043585"/>
                  <a:gd name="connsiteX1" fmla="*/ 1235531 w 12012210"/>
                  <a:gd name="connsiteY1" fmla="*/ 5805 h 1043585"/>
                  <a:gd name="connsiteX2" fmla="*/ 10936912 w 12012210"/>
                  <a:gd name="connsiteY2" fmla="*/ 4 h 1043585"/>
                  <a:gd name="connsiteX3" fmla="*/ 11867879 w 12012210"/>
                  <a:gd name="connsiteY3" fmla="*/ 1043585 h 1043585"/>
                  <a:gd name="connsiteX0" fmla="*/ 0 w 11867879"/>
                  <a:gd name="connsiteY0" fmla="*/ 1038446 h 1043589"/>
                  <a:gd name="connsiteX1" fmla="*/ 1235531 w 11867879"/>
                  <a:gd name="connsiteY1" fmla="*/ 5801 h 1043589"/>
                  <a:gd name="connsiteX2" fmla="*/ 10936912 w 11867879"/>
                  <a:gd name="connsiteY2" fmla="*/ 0 h 1043589"/>
                  <a:gd name="connsiteX3" fmla="*/ 11867879 w 11867879"/>
                  <a:gd name="connsiteY3" fmla="*/ 1043581 h 1043589"/>
                </a:gdLst>
                <a:ahLst/>
                <a:cxnLst>
                  <a:cxn ang="0">
                    <a:pos x="connsiteX0" y="connsiteY0"/>
                  </a:cxn>
                  <a:cxn ang="0">
                    <a:pos x="connsiteX1" y="connsiteY1"/>
                  </a:cxn>
                  <a:cxn ang="0">
                    <a:pos x="connsiteX2" y="connsiteY2"/>
                  </a:cxn>
                  <a:cxn ang="0">
                    <a:pos x="connsiteX3" y="connsiteY3"/>
                  </a:cxn>
                </a:cxnLst>
                <a:rect l="l" t="t" r="r" b="b"/>
                <a:pathLst>
                  <a:path w="11867879" h="1043589">
                    <a:moveTo>
                      <a:pt x="0" y="1038446"/>
                    </a:moveTo>
                    <a:cubicBezTo>
                      <a:pt x="150086" y="951576"/>
                      <a:pt x="1051186" y="123514"/>
                      <a:pt x="1235531" y="5801"/>
                    </a:cubicBezTo>
                    <a:cubicBezTo>
                      <a:pt x="1292009" y="-4534"/>
                      <a:pt x="10850948" y="8566"/>
                      <a:pt x="10936912" y="0"/>
                    </a:cubicBezTo>
                    <a:cubicBezTo>
                      <a:pt x="11735664" y="862157"/>
                      <a:pt x="11866445" y="1045023"/>
                      <a:pt x="11867879" y="1043581"/>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7598868C-175C-46EA-9684-AB9B5BAC7108}"/>
                  </a:ext>
                </a:extLst>
              </p:cNvPr>
              <p:cNvSpPr/>
              <p:nvPr/>
            </p:nvSpPr>
            <p:spPr bwMode="auto">
              <a:xfrm>
                <a:off x="3196333" y="3202901"/>
                <a:ext cx="5640179" cy="74229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022033"/>
                  <a:gd name="connsiteY0" fmla="*/ 1039702 h 1039702"/>
                  <a:gd name="connsiteX1" fmla="*/ 1235531 w 11022033"/>
                  <a:gd name="connsiteY1" fmla="*/ 7057 h 1039702"/>
                  <a:gd name="connsiteX2" fmla="*/ 11022033 w 11022033"/>
                  <a:gd name="connsiteY2" fmla="*/ 6580 h 1039702"/>
                  <a:gd name="connsiteX0" fmla="*/ 0 w 10950687"/>
                  <a:gd name="connsiteY0" fmla="*/ 1039702 h 1039702"/>
                  <a:gd name="connsiteX1" fmla="*/ 1235531 w 10950687"/>
                  <a:gd name="connsiteY1" fmla="*/ 7057 h 1039702"/>
                  <a:gd name="connsiteX2" fmla="*/ 10950687 w 10950687"/>
                  <a:gd name="connsiteY2" fmla="*/ 6580 h 1039702"/>
                  <a:gd name="connsiteX0" fmla="*/ 0 w 11669337"/>
                  <a:gd name="connsiteY0" fmla="*/ 1039702 h 1039702"/>
                  <a:gd name="connsiteX1" fmla="*/ 1235531 w 11669337"/>
                  <a:gd name="connsiteY1" fmla="*/ 7057 h 1039702"/>
                  <a:gd name="connsiteX2" fmla="*/ 10950687 w 11669337"/>
                  <a:gd name="connsiteY2" fmla="*/ 6580 h 1039702"/>
                  <a:gd name="connsiteX3" fmla="*/ 10947237 w 11669337"/>
                  <a:gd name="connsiteY3" fmla="*/ 12902 h 1039702"/>
                  <a:gd name="connsiteX0" fmla="*/ 0 w 11999818"/>
                  <a:gd name="connsiteY0" fmla="*/ 1039702 h 1039702"/>
                  <a:gd name="connsiteX1" fmla="*/ 1235531 w 11999818"/>
                  <a:gd name="connsiteY1" fmla="*/ 7057 h 1039702"/>
                  <a:gd name="connsiteX2" fmla="*/ 10950687 w 11999818"/>
                  <a:gd name="connsiteY2" fmla="*/ 6580 h 1039702"/>
                  <a:gd name="connsiteX3" fmla="*/ 11831953 w 11999818"/>
                  <a:gd name="connsiteY3" fmla="*/ 988760 h 1039702"/>
                  <a:gd name="connsiteX0" fmla="*/ 0 w 11831953"/>
                  <a:gd name="connsiteY0" fmla="*/ 1039702 h 1039702"/>
                  <a:gd name="connsiteX1" fmla="*/ 1235531 w 11831953"/>
                  <a:gd name="connsiteY1" fmla="*/ 7057 h 1039702"/>
                  <a:gd name="connsiteX2" fmla="*/ 10950687 w 11831953"/>
                  <a:gd name="connsiteY2" fmla="*/ 6580 h 1039702"/>
                  <a:gd name="connsiteX3" fmla="*/ 11831953 w 11831953"/>
                  <a:gd name="connsiteY3" fmla="*/ 988760 h 1039702"/>
                </a:gdLst>
                <a:ahLst/>
                <a:cxnLst>
                  <a:cxn ang="0">
                    <a:pos x="connsiteX0" y="connsiteY0"/>
                  </a:cxn>
                  <a:cxn ang="0">
                    <a:pos x="connsiteX1" y="connsiteY1"/>
                  </a:cxn>
                  <a:cxn ang="0">
                    <a:pos x="connsiteX2" y="connsiteY2"/>
                  </a:cxn>
                  <a:cxn ang="0">
                    <a:pos x="connsiteX3" y="connsiteY3"/>
                  </a:cxn>
                </a:cxnLst>
                <a:rect l="l" t="t" r="r" b="b"/>
                <a:pathLst>
                  <a:path w="11831953" h="1039702">
                    <a:moveTo>
                      <a:pt x="0" y="1039702"/>
                    </a:moveTo>
                    <a:cubicBezTo>
                      <a:pt x="150086" y="952832"/>
                      <a:pt x="1051186" y="124770"/>
                      <a:pt x="1235531" y="7057"/>
                    </a:cubicBezTo>
                    <a:cubicBezTo>
                      <a:pt x="1292009" y="-3278"/>
                      <a:pt x="10830953" y="-1234"/>
                      <a:pt x="10950687" y="6580"/>
                    </a:cubicBezTo>
                    <a:cubicBezTo>
                      <a:pt x="11418224" y="518237"/>
                      <a:pt x="11832672" y="987443"/>
                      <a:pt x="11831953" y="988760"/>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35" name="Straight Connector 34">
              <a:extLst>
                <a:ext uri="{FF2B5EF4-FFF2-40B4-BE49-F238E27FC236}">
                  <a16:creationId xmlns:a16="http://schemas.microsoft.com/office/drawing/2014/main" id="{720C9879-FA2E-4BE3-B006-CD7CCEE68B2A}"/>
                </a:ext>
              </a:extLst>
            </p:cNvPr>
            <p:cNvCxnSpPr>
              <a:cxnSpLocks/>
            </p:cNvCxnSpPr>
            <p:nvPr/>
          </p:nvCxnSpPr>
          <p:spPr>
            <a:xfrm flipV="1">
              <a:off x="8752085" y="3890784"/>
              <a:ext cx="1708835"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Group 42">
            <a:extLst>
              <a:ext uri="{FF2B5EF4-FFF2-40B4-BE49-F238E27FC236}">
                <a16:creationId xmlns:a16="http://schemas.microsoft.com/office/drawing/2014/main" id="{87F84AD3-201A-4F59-805F-A049F9B436F4}"/>
              </a:ext>
              <a:ext uri="{C183D7F6-B498-43B3-948B-1728B52AA6E4}">
                <adec:decorative xmlns:adec="http://schemas.microsoft.com/office/drawing/2017/decorative" val="1"/>
              </a:ext>
            </a:extLst>
          </p:cNvPr>
          <p:cNvGrpSpPr/>
          <p:nvPr/>
        </p:nvGrpSpPr>
        <p:grpSpPr>
          <a:xfrm>
            <a:off x="2970449" y="2424066"/>
            <a:ext cx="1550424" cy="1110005"/>
            <a:chOff x="3019843" y="2490067"/>
            <a:chExt cx="1550424" cy="1110005"/>
          </a:xfrm>
        </p:grpSpPr>
        <p:sp>
          <p:nvSpPr>
            <p:cNvPr id="44" name="Oval 43">
              <a:extLst>
                <a:ext uri="{FF2B5EF4-FFF2-40B4-BE49-F238E27FC236}">
                  <a16:creationId xmlns:a16="http://schemas.microsoft.com/office/drawing/2014/main" id="{3555ABD5-A576-4CA4-BE07-832F99439299}"/>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5" name="Straight Connector 44">
              <a:extLst>
                <a:ext uri="{FF2B5EF4-FFF2-40B4-BE49-F238E27FC236}">
                  <a16:creationId xmlns:a16="http://schemas.microsoft.com/office/drawing/2014/main" id="{31076863-3B9B-4E62-A34E-9662CF51D4F8}"/>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FE2E72F-82B4-4009-B13F-3B7B58937911}"/>
                </a:ext>
              </a:extLst>
            </p:cNvPr>
            <p:cNvSpPr txBox="1"/>
            <p:nvPr/>
          </p:nvSpPr>
          <p:spPr>
            <a:xfrm>
              <a:off x="3019843" y="2490067"/>
              <a:ext cx="1550424" cy="350865"/>
            </a:xfrm>
            <a:prstGeom prst="rect">
              <a:avLst/>
            </a:prstGeom>
            <a:noFill/>
          </p:spPr>
          <p:txBody>
            <a:bodyPr wrap="none" lIns="91440" tIns="91440" rIns="91440" bIns="91440" rtlCol="0">
              <a:spAutoFit/>
            </a:bodyPr>
            <a:lstStyle/>
            <a:p>
              <a:pPr lvl="0" algn="ctr" defTabSz="932742">
                <a:lnSpc>
                  <a:spcPct val="90000"/>
                </a:lnSpc>
                <a:spcBef>
                  <a:spcPct val="0"/>
                </a:spcBef>
                <a:defRPr/>
              </a:pPr>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 Identity and access</a:t>
              </a:r>
            </a:p>
          </p:txBody>
        </p:sp>
      </p:grpSp>
      <p:grpSp>
        <p:nvGrpSpPr>
          <p:cNvPr id="47" name="Group 46">
            <a:extLst>
              <a:ext uri="{FF2B5EF4-FFF2-40B4-BE49-F238E27FC236}">
                <a16:creationId xmlns:a16="http://schemas.microsoft.com/office/drawing/2014/main" id="{391C62EA-C9AF-425E-8134-A73482BDB3C7}"/>
              </a:ext>
              <a:ext uri="{C183D7F6-B498-43B3-948B-1728B52AA6E4}">
                <adec:decorative xmlns:adec="http://schemas.microsoft.com/office/drawing/2017/decorative" val="1"/>
              </a:ext>
            </a:extLst>
          </p:cNvPr>
          <p:cNvGrpSpPr/>
          <p:nvPr/>
        </p:nvGrpSpPr>
        <p:grpSpPr>
          <a:xfrm>
            <a:off x="5249448" y="2425580"/>
            <a:ext cx="1532792" cy="1108491"/>
            <a:chOff x="3028656" y="2491581"/>
            <a:chExt cx="1532792" cy="1108491"/>
          </a:xfrm>
        </p:grpSpPr>
        <p:sp>
          <p:nvSpPr>
            <p:cNvPr id="48" name="Oval 47">
              <a:extLst>
                <a:ext uri="{FF2B5EF4-FFF2-40B4-BE49-F238E27FC236}">
                  <a16:creationId xmlns:a16="http://schemas.microsoft.com/office/drawing/2014/main" id="{DA8F7E7C-7677-4B5A-A651-C682CC1474B6}"/>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9" name="Straight Connector 48">
              <a:extLst>
                <a:ext uri="{FF2B5EF4-FFF2-40B4-BE49-F238E27FC236}">
                  <a16:creationId xmlns:a16="http://schemas.microsoft.com/office/drawing/2014/main" id="{6CA9003F-233E-439D-9A89-9AA3614A72C7}"/>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39D04DC-5CFF-4FC1-B128-1E4B5CA2BC4A}"/>
                </a:ext>
              </a:extLst>
            </p:cNvPr>
            <p:cNvSpPr txBox="1"/>
            <p:nvPr/>
          </p:nvSpPr>
          <p:spPr>
            <a:xfrm>
              <a:off x="3028656" y="2491581"/>
              <a:ext cx="1532792" cy="350865"/>
            </a:xfrm>
            <a:prstGeom prst="rect">
              <a:avLst/>
            </a:prstGeom>
            <a:noFill/>
          </p:spPr>
          <p:txBody>
            <a:bodyPr wrap="none" lIns="91440" tIns="91440" rIns="91440" bIns="91440" rtlCol="0">
              <a:spAutoFit/>
            </a:bodyPr>
            <a:lstStyle/>
            <a:p>
              <a:pPr lvl="0" algn="ctr" defTabSz="932742">
                <a:lnSpc>
                  <a:spcPct val="90000"/>
                </a:lnSpc>
                <a:spcBef>
                  <a:spcPct val="0"/>
                </a:spcBef>
                <a:defRPr/>
              </a:pPr>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Security operations</a:t>
              </a:r>
            </a:p>
          </p:txBody>
        </p:sp>
      </p:grpSp>
      <p:grpSp>
        <p:nvGrpSpPr>
          <p:cNvPr id="51" name="Group 50">
            <a:extLst>
              <a:ext uri="{FF2B5EF4-FFF2-40B4-BE49-F238E27FC236}">
                <a16:creationId xmlns:a16="http://schemas.microsoft.com/office/drawing/2014/main" id="{3708D585-90A0-4A1C-8181-05F64410DFF2}"/>
              </a:ext>
              <a:ext uri="{C183D7F6-B498-43B3-948B-1728B52AA6E4}">
                <adec:decorative xmlns:adec="http://schemas.microsoft.com/office/drawing/2017/decorative" val="1"/>
              </a:ext>
            </a:extLst>
          </p:cNvPr>
          <p:cNvGrpSpPr/>
          <p:nvPr/>
        </p:nvGrpSpPr>
        <p:grpSpPr>
          <a:xfrm>
            <a:off x="7125924" y="2525663"/>
            <a:ext cx="2017696" cy="1471143"/>
            <a:chOff x="7862237" y="2486100"/>
            <a:chExt cx="2017696" cy="1471143"/>
          </a:xfrm>
        </p:grpSpPr>
        <p:sp>
          <p:nvSpPr>
            <p:cNvPr id="52" name="Oval 51">
              <a:extLst>
                <a:ext uri="{FF2B5EF4-FFF2-40B4-BE49-F238E27FC236}">
                  <a16:creationId xmlns:a16="http://schemas.microsoft.com/office/drawing/2014/main" id="{BA653ECC-BDAE-49A5-8DEB-48334DE0192E}"/>
                </a:ext>
              </a:extLst>
            </p:cNvPr>
            <p:cNvSpPr/>
            <p:nvPr/>
          </p:nvSpPr>
          <p:spPr bwMode="auto">
            <a:xfrm>
              <a:off x="8460115" y="377436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53" name="Straight Connector 52">
              <a:extLst>
                <a:ext uri="{FF2B5EF4-FFF2-40B4-BE49-F238E27FC236}">
                  <a16:creationId xmlns:a16="http://schemas.microsoft.com/office/drawing/2014/main" id="{C888E66D-8DA2-4704-AF9D-08EC0505F697}"/>
                </a:ext>
              </a:extLst>
            </p:cNvPr>
            <p:cNvCxnSpPr>
              <a:cxnSpLocks/>
              <a:endCxn id="52" idx="0"/>
            </p:cNvCxnSpPr>
            <p:nvPr/>
          </p:nvCxnSpPr>
          <p:spPr>
            <a:xfrm>
              <a:off x="8551555" y="2844276"/>
              <a:ext cx="0" cy="93008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C17E10-E9F7-4CEA-9588-A6521C0CC29A}"/>
                </a:ext>
              </a:extLst>
            </p:cNvPr>
            <p:cNvSpPr txBox="1"/>
            <p:nvPr/>
          </p:nvSpPr>
          <p:spPr>
            <a:xfrm>
              <a:off x="7862237" y="2486100"/>
              <a:ext cx="2017696" cy="581698"/>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AZ-500: Microsoft Azure Security Technologies</a:t>
              </a:r>
            </a:p>
          </p:txBody>
        </p:sp>
      </p:grpSp>
      <p:grpSp>
        <p:nvGrpSpPr>
          <p:cNvPr id="60" name="Group 59">
            <a:extLst>
              <a:ext uri="{FF2B5EF4-FFF2-40B4-BE49-F238E27FC236}">
                <a16:creationId xmlns:a16="http://schemas.microsoft.com/office/drawing/2014/main" id="{C8532827-1A71-45AB-8EFE-2806DADE6030}"/>
              </a:ext>
              <a:ext uri="{C183D7F6-B498-43B3-948B-1728B52AA6E4}">
                <adec:decorative xmlns:adec="http://schemas.microsoft.com/office/drawing/2017/decorative" val="1"/>
              </a:ext>
            </a:extLst>
          </p:cNvPr>
          <p:cNvGrpSpPr/>
          <p:nvPr/>
        </p:nvGrpSpPr>
        <p:grpSpPr>
          <a:xfrm>
            <a:off x="2942747" y="4363104"/>
            <a:ext cx="1599476" cy="968877"/>
            <a:chOff x="3628619" y="4210463"/>
            <a:chExt cx="1599476" cy="968877"/>
          </a:xfrm>
        </p:grpSpPr>
        <p:grpSp>
          <p:nvGrpSpPr>
            <p:cNvPr id="61" name="Group 60">
              <a:extLst>
                <a:ext uri="{FF2B5EF4-FFF2-40B4-BE49-F238E27FC236}">
                  <a16:creationId xmlns:a16="http://schemas.microsoft.com/office/drawing/2014/main" id="{43E80502-97E2-4C87-8679-91781F305210}"/>
                </a:ext>
              </a:extLst>
            </p:cNvPr>
            <p:cNvGrpSpPr/>
            <p:nvPr/>
          </p:nvGrpSpPr>
          <p:grpSpPr>
            <a:xfrm flipV="1">
              <a:off x="4336915" y="4210463"/>
              <a:ext cx="182880" cy="674256"/>
              <a:chOff x="4336915" y="4833689"/>
              <a:chExt cx="182880" cy="674256"/>
            </a:xfrm>
          </p:grpSpPr>
          <p:sp>
            <p:nvSpPr>
              <p:cNvPr id="63" name="Oval 62">
                <a:extLst>
                  <a:ext uri="{FF2B5EF4-FFF2-40B4-BE49-F238E27FC236}">
                    <a16:creationId xmlns:a16="http://schemas.microsoft.com/office/drawing/2014/main" id="{717D16A9-2E08-4D64-BECD-9509ECC22193}"/>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64" name="Straight Connector 63">
                <a:extLst>
                  <a:ext uri="{FF2B5EF4-FFF2-40B4-BE49-F238E27FC236}">
                    <a16:creationId xmlns:a16="http://schemas.microsoft.com/office/drawing/2014/main" id="{92A90D6A-8D97-40DC-B80E-49BB52706A04}"/>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72FAF4CA-C686-4E2A-9E08-DA45E9A89DEE}"/>
                </a:ext>
              </a:extLst>
            </p:cNvPr>
            <p:cNvSpPr txBox="1"/>
            <p:nvPr/>
          </p:nvSpPr>
          <p:spPr>
            <a:xfrm>
              <a:off x="3628619" y="4828475"/>
              <a:ext cx="1599476" cy="350865"/>
            </a:xfrm>
            <a:prstGeom prst="rect">
              <a:avLst/>
            </a:prstGeom>
            <a:noFill/>
          </p:spPr>
          <p:txBody>
            <a:bodyPr wrap="none" lIns="91440" tIns="91440" rIns="91440" bIns="91440" rtlCol="0">
              <a:spAutoFit/>
            </a:bodyPr>
            <a:lstStyle/>
            <a:p>
              <a:pPr lvl="0" algn="ctr" defTabSz="932742">
                <a:lnSpc>
                  <a:spcPct val="90000"/>
                </a:lnSpc>
                <a:spcBef>
                  <a:spcPct val="0"/>
                </a:spcBef>
                <a:defRPr/>
              </a:pPr>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 Platform protection</a:t>
              </a:r>
            </a:p>
          </p:txBody>
        </p:sp>
      </p:grpSp>
      <p:sp>
        <p:nvSpPr>
          <p:cNvPr id="65" name="Rectangle 64">
            <a:extLst>
              <a:ext uri="{FF2B5EF4-FFF2-40B4-BE49-F238E27FC236}">
                <a16:creationId xmlns:a16="http://schemas.microsoft.com/office/drawing/2014/main" id="{6BF8BD29-D1E8-4EB6-A22B-C46BD98F71D0}"/>
              </a:ext>
              <a:ext uri="{C183D7F6-B498-43B3-948B-1728B52AA6E4}">
                <adec:decorative xmlns:adec="http://schemas.microsoft.com/office/drawing/2017/decorative" val="1"/>
              </a:ext>
            </a:extLst>
          </p:cNvPr>
          <p:cNvSpPr/>
          <p:nvPr/>
        </p:nvSpPr>
        <p:spPr>
          <a:xfrm>
            <a:off x="3367159" y="3646005"/>
            <a:ext cx="266950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69" name="Group 68">
            <a:extLst>
              <a:ext uri="{FF2B5EF4-FFF2-40B4-BE49-F238E27FC236}">
                <a16:creationId xmlns:a16="http://schemas.microsoft.com/office/drawing/2014/main" id="{7FF9FE2B-65D7-471C-8F1A-DAEA09C20707}"/>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70" name="Rectangle: Rounded Corners 69">
              <a:extLst>
                <a:ext uri="{FF2B5EF4-FFF2-40B4-BE49-F238E27FC236}">
                  <a16:creationId xmlns:a16="http://schemas.microsoft.com/office/drawing/2014/main" id="{FEB76C49-08A4-49D5-8CFD-89C321B61C7A}"/>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274320" tIns="365760" rIns="274320" bIns="2743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71" name="Group 70">
              <a:extLst>
                <a:ext uri="{FF2B5EF4-FFF2-40B4-BE49-F238E27FC236}">
                  <a16:creationId xmlns:a16="http://schemas.microsoft.com/office/drawing/2014/main" id="{5D2C7F10-4DE1-4BF3-8C83-0D7618C16F2F}"/>
                </a:ext>
              </a:extLst>
            </p:cNvPr>
            <p:cNvGrpSpPr/>
            <p:nvPr/>
          </p:nvGrpSpPr>
          <p:grpSpPr>
            <a:xfrm>
              <a:off x="910573" y="4997101"/>
              <a:ext cx="681574" cy="410456"/>
              <a:chOff x="2201868" y="5451471"/>
              <a:chExt cx="549073" cy="325437"/>
            </a:xfrm>
          </p:grpSpPr>
          <p:grpSp>
            <p:nvGrpSpPr>
              <p:cNvPr id="75" name="Group 11">
                <a:extLst>
                  <a:ext uri="{FF2B5EF4-FFF2-40B4-BE49-F238E27FC236}">
                    <a16:creationId xmlns:a16="http://schemas.microsoft.com/office/drawing/2014/main" id="{F34B9BF7-F6F2-48B5-9E1A-DC8F1197E6D5}"/>
                  </a:ext>
                </a:extLst>
              </p:cNvPr>
              <p:cNvGrpSpPr>
                <a:grpSpLocks noChangeAspect="1"/>
              </p:cNvGrpSpPr>
              <p:nvPr/>
            </p:nvGrpSpPr>
            <p:grpSpPr bwMode="auto">
              <a:xfrm>
                <a:off x="2201868" y="5451471"/>
                <a:ext cx="401638" cy="325437"/>
                <a:chOff x="1387" y="3434"/>
                <a:chExt cx="253" cy="205"/>
              </a:xfrm>
              <a:solidFill>
                <a:schemeClr val="tx1"/>
              </a:solidFill>
            </p:grpSpPr>
            <p:sp>
              <p:nvSpPr>
                <p:cNvPr id="77" name="Freeform 12">
                  <a:extLst>
                    <a:ext uri="{FF2B5EF4-FFF2-40B4-BE49-F238E27FC236}">
                      <a16:creationId xmlns:a16="http://schemas.microsoft.com/office/drawing/2014/main" id="{B021FE36-0260-4E44-9DCA-2AD54ADC7964}"/>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8" name="Freeform 13">
                  <a:extLst>
                    <a:ext uri="{FF2B5EF4-FFF2-40B4-BE49-F238E27FC236}">
                      <a16:creationId xmlns:a16="http://schemas.microsoft.com/office/drawing/2014/main" id="{AB79043C-FF20-4FD9-833C-4570C11B8ED2}"/>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9" name="Freeform 14">
                  <a:extLst>
                    <a:ext uri="{FF2B5EF4-FFF2-40B4-BE49-F238E27FC236}">
                      <a16:creationId xmlns:a16="http://schemas.microsoft.com/office/drawing/2014/main" id="{02B1E8BF-1368-453B-8BA1-E7D8443CF51A}"/>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80" name="Freeform 15">
                  <a:extLst>
                    <a:ext uri="{FF2B5EF4-FFF2-40B4-BE49-F238E27FC236}">
                      <a16:creationId xmlns:a16="http://schemas.microsoft.com/office/drawing/2014/main" id="{D2FA8FA6-AA86-4825-90A7-426584C9BBA3}"/>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76" name="Freeform 21">
                <a:extLst>
                  <a:ext uri="{FF2B5EF4-FFF2-40B4-BE49-F238E27FC236}">
                    <a16:creationId xmlns:a16="http://schemas.microsoft.com/office/drawing/2014/main" id="{9BF62938-E0AF-48F1-8B4B-FFF6BFB84E0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66" name="Group 65">
            <a:extLst>
              <a:ext uri="{FF2B5EF4-FFF2-40B4-BE49-F238E27FC236}">
                <a16:creationId xmlns:a16="http://schemas.microsoft.com/office/drawing/2014/main" id="{BD34E77C-643D-4629-8B9C-58E7DA7B08E8}"/>
              </a:ext>
              <a:ext uri="{C183D7F6-B498-43B3-948B-1728B52AA6E4}">
                <adec:decorative xmlns:adec="http://schemas.microsoft.com/office/drawing/2017/decorative" val="1"/>
              </a:ext>
            </a:extLst>
          </p:cNvPr>
          <p:cNvGrpSpPr/>
          <p:nvPr/>
        </p:nvGrpSpPr>
        <p:grpSpPr>
          <a:xfrm>
            <a:off x="5145253" y="4368931"/>
            <a:ext cx="1741181" cy="968877"/>
            <a:chOff x="3557769" y="4210463"/>
            <a:chExt cx="1741181" cy="968877"/>
          </a:xfrm>
        </p:grpSpPr>
        <p:grpSp>
          <p:nvGrpSpPr>
            <p:cNvPr id="67" name="Group 66">
              <a:extLst>
                <a:ext uri="{FF2B5EF4-FFF2-40B4-BE49-F238E27FC236}">
                  <a16:creationId xmlns:a16="http://schemas.microsoft.com/office/drawing/2014/main" id="{4049621A-3C3E-48FF-8D6A-46890D952938}"/>
                </a:ext>
              </a:extLst>
            </p:cNvPr>
            <p:cNvGrpSpPr/>
            <p:nvPr/>
          </p:nvGrpSpPr>
          <p:grpSpPr>
            <a:xfrm flipV="1">
              <a:off x="4336915" y="4210463"/>
              <a:ext cx="182880" cy="674256"/>
              <a:chOff x="4336915" y="4833689"/>
              <a:chExt cx="182880" cy="674256"/>
            </a:xfrm>
          </p:grpSpPr>
          <p:sp>
            <p:nvSpPr>
              <p:cNvPr id="81" name="Oval 80">
                <a:extLst>
                  <a:ext uri="{FF2B5EF4-FFF2-40B4-BE49-F238E27FC236}">
                    <a16:creationId xmlns:a16="http://schemas.microsoft.com/office/drawing/2014/main" id="{F784BBDA-8706-4FBE-9A8F-7B3818120D76}"/>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2" name="Straight Connector 81">
                <a:extLst>
                  <a:ext uri="{FF2B5EF4-FFF2-40B4-BE49-F238E27FC236}">
                    <a16:creationId xmlns:a16="http://schemas.microsoft.com/office/drawing/2014/main" id="{CFF98AD1-B761-42EF-A912-720862D24705}"/>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63A5AC60-915F-4D96-8F1B-035B8E32CBA2}"/>
                </a:ext>
              </a:extLst>
            </p:cNvPr>
            <p:cNvSpPr txBox="1"/>
            <p:nvPr/>
          </p:nvSpPr>
          <p:spPr>
            <a:xfrm>
              <a:off x="3557769" y="4828475"/>
              <a:ext cx="1741181" cy="350865"/>
            </a:xfrm>
            <a:prstGeom prst="rect">
              <a:avLst/>
            </a:prstGeom>
            <a:noFill/>
          </p:spPr>
          <p:txBody>
            <a:bodyPr wrap="none" lIns="91440" tIns="91440" rIns="91440" bIns="91440" rtlCol="0">
              <a:spAutoFit/>
            </a:bodyPr>
            <a:lstStyle/>
            <a:p>
              <a:pPr lvl="0" algn="ctr" defTabSz="932742">
                <a:lnSpc>
                  <a:spcPct val="90000"/>
                </a:lnSpc>
                <a:spcBef>
                  <a:spcPct val="0"/>
                </a:spcBef>
                <a:defRPr/>
              </a:pPr>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 Data and applications</a:t>
              </a:r>
            </a:p>
          </p:txBody>
        </p:sp>
      </p:grpSp>
      <p:grpSp>
        <p:nvGrpSpPr>
          <p:cNvPr id="83" name="Group 82">
            <a:extLst>
              <a:ext uri="{FF2B5EF4-FFF2-40B4-BE49-F238E27FC236}">
                <a16:creationId xmlns:a16="http://schemas.microsoft.com/office/drawing/2014/main" id="{A85EF394-F8EA-4FB7-85E8-3BBB809383BF}"/>
              </a:ext>
              <a:ext uri="{C183D7F6-B498-43B3-948B-1728B52AA6E4}">
                <adec:decorative xmlns:adec="http://schemas.microsoft.com/office/drawing/2017/decorative" val="1"/>
              </a:ext>
            </a:extLst>
          </p:cNvPr>
          <p:cNvGrpSpPr/>
          <p:nvPr/>
        </p:nvGrpSpPr>
        <p:grpSpPr>
          <a:xfrm>
            <a:off x="8741664" y="3508517"/>
            <a:ext cx="2836288" cy="867930"/>
            <a:chOff x="3984047" y="2966983"/>
            <a:chExt cx="2836288" cy="867930"/>
          </a:xfrm>
        </p:grpSpPr>
        <p:sp>
          <p:nvSpPr>
            <p:cNvPr id="84" name="Title 1">
              <a:extLst>
                <a:ext uri="{FF2B5EF4-FFF2-40B4-BE49-F238E27FC236}">
                  <a16:creationId xmlns:a16="http://schemas.microsoft.com/office/drawing/2014/main" id="{64CAD894-CB7B-4A7E-8D36-0DBC75DCECEF}"/>
                </a:ext>
              </a:extLst>
            </p:cNvPr>
            <p:cNvSpPr txBox="1">
              <a:spLocks/>
            </p:cNvSpPr>
            <p:nvPr/>
          </p:nvSpPr>
          <p:spPr>
            <a:xfrm>
              <a:off x="3984047" y="2966983"/>
              <a:ext cx="2836288"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Azure Security Engineer Associate</a:t>
              </a:r>
            </a:p>
          </p:txBody>
        </p:sp>
        <p:grpSp>
          <p:nvGrpSpPr>
            <p:cNvPr id="86" name="Group 85">
              <a:extLst>
                <a:ext uri="{FF2B5EF4-FFF2-40B4-BE49-F238E27FC236}">
                  <a16:creationId xmlns:a16="http://schemas.microsoft.com/office/drawing/2014/main" id="{0353248D-FEC3-4604-B62A-7FC276DC1E0A}"/>
                </a:ext>
              </a:extLst>
            </p:cNvPr>
            <p:cNvGrpSpPr/>
            <p:nvPr/>
          </p:nvGrpSpPr>
          <p:grpSpPr>
            <a:xfrm>
              <a:off x="4106237" y="3332351"/>
              <a:ext cx="333424" cy="137193"/>
              <a:chOff x="2474176" y="5456022"/>
              <a:chExt cx="288898" cy="118872"/>
            </a:xfrm>
          </p:grpSpPr>
          <p:sp>
            <p:nvSpPr>
              <p:cNvPr id="87" name="Star: 5 Points 86">
                <a:extLst>
                  <a:ext uri="{FF2B5EF4-FFF2-40B4-BE49-F238E27FC236}">
                    <a16:creationId xmlns:a16="http://schemas.microsoft.com/office/drawing/2014/main" id="{B6926F78-5E10-472A-BE2D-23CA6E6EFD80}"/>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88" name="Star: 5 Points 87">
                <a:extLst>
                  <a:ext uri="{FF2B5EF4-FFF2-40B4-BE49-F238E27FC236}">
                    <a16:creationId xmlns:a16="http://schemas.microsoft.com/office/drawing/2014/main" id="{59C5171F-1A4D-4729-BBE0-EB0B839326D5}"/>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sp>
        <p:nvSpPr>
          <p:cNvPr id="55" name="TextBox 54">
            <a:extLst>
              <a:ext uri="{FF2B5EF4-FFF2-40B4-BE49-F238E27FC236}">
                <a16:creationId xmlns:a16="http://schemas.microsoft.com/office/drawing/2014/main" id="{809FEAF7-71FF-4662-A15D-4D8CC99B1BBF}"/>
              </a:ext>
              <a:ext uri="{C183D7F6-B498-43B3-948B-1728B52AA6E4}">
                <adec:decorative xmlns:adec="http://schemas.microsoft.com/office/drawing/2017/decorative" val="1"/>
              </a:ext>
            </a:extLst>
          </p:cNvPr>
          <p:cNvSpPr txBox="1"/>
          <p:nvPr/>
        </p:nvSpPr>
        <p:spPr>
          <a:xfrm>
            <a:off x="693815" y="4444722"/>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56" name="Group 55">
            <a:extLst>
              <a:ext uri="{FF2B5EF4-FFF2-40B4-BE49-F238E27FC236}">
                <a16:creationId xmlns:a16="http://schemas.microsoft.com/office/drawing/2014/main" id="{C7F44B2C-02BD-4AEE-907B-B0A74F17463B}"/>
              </a:ext>
            </a:extLst>
          </p:cNvPr>
          <p:cNvGrpSpPr/>
          <p:nvPr/>
        </p:nvGrpSpPr>
        <p:grpSpPr>
          <a:xfrm>
            <a:off x="2102454" y="1346525"/>
            <a:ext cx="9696366" cy="409448"/>
            <a:chOff x="1795346" y="1520932"/>
            <a:chExt cx="9696366" cy="409448"/>
          </a:xfrm>
        </p:grpSpPr>
        <p:sp>
          <p:nvSpPr>
            <p:cNvPr id="57" name="Rectangle 56">
              <a:extLst>
                <a:ext uri="{FF2B5EF4-FFF2-40B4-BE49-F238E27FC236}">
                  <a16:creationId xmlns:a16="http://schemas.microsoft.com/office/drawing/2014/main" id="{F32B5E19-823A-4B24-AA02-F00406F4012A}"/>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847CD5AD-921A-4B89-96DC-479D2AABA4B0}"/>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B25B4EA1-88CF-42C4-BF9E-A9649716F425}"/>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2" name="Title 1">
              <a:extLst>
                <a:ext uri="{FF2B5EF4-FFF2-40B4-BE49-F238E27FC236}">
                  <a16:creationId xmlns:a16="http://schemas.microsoft.com/office/drawing/2014/main" id="{E703260D-B97B-40F3-83A4-58F8D13F404A}"/>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73" name="Title 1">
              <a:extLst>
                <a:ext uri="{FF2B5EF4-FFF2-40B4-BE49-F238E27FC236}">
                  <a16:creationId xmlns:a16="http://schemas.microsoft.com/office/drawing/2014/main" id="{BDB3BFDE-387A-4DD7-B5F6-F66375DAA4F4}"/>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74" name="Title 1">
              <a:extLst>
                <a:ext uri="{FF2B5EF4-FFF2-40B4-BE49-F238E27FC236}">
                  <a16:creationId xmlns:a16="http://schemas.microsoft.com/office/drawing/2014/main" id="{883D5631-5F77-4D7E-93A6-AC48541E2F73}"/>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71568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10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1" fill="hold" nodeType="withEffect">
                                  <p:stCondLst>
                                    <p:cond delay="10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500"/>
                                        <p:tgtEl>
                                          <p:spTgt spid="60"/>
                                        </p:tgtEl>
                                      </p:cBhvr>
                                    </p:animEffect>
                                  </p:childTnLst>
                                </p:cTn>
                              </p:par>
                              <p:par>
                                <p:cTn id="17" presetID="22" presetClass="entr" presetSubtype="4" fill="hold" nodeType="withEffect">
                                  <p:stCondLst>
                                    <p:cond delay="40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22" presetClass="entr" presetSubtype="1" fill="hold" nodeType="withEffect">
                                  <p:stCondLst>
                                    <p:cond delay="100"/>
                                  </p:stCondLst>
                                  <p:childTnLst>
                                    <p:set>
                                      <p:cBhvr>
                                        <p:cTn id="24" dur="1" fill="hold">
                                          <p:stCondLst>
                                            <p:cond delay="0"/>
                                          </p:stCondLst>
                                        </p:cTn>
                                        <p:tgtEl>
                                          <p:spTgt spid="66"/>
                                        </p:tgtEl>
                                        <p:attrNameLst>
                                          <p:attrName>style.visibility</p:attrName>
                                        </p:attrNameLst>
                                      </p:cBhvr>
                                      <p:to>
                                        <p:strVal val="visible"/>
                                      </p:to>
                                    </p:set>
                                    <p:animEffect transition="in" filter="wipe(up)">
                                      <p:cBhvr>
                                        <p:cTn id="25" dur="500"/>
                                        <p:tgtEl>
                                          <p:spTgt spid="66"/>
                                        </p:tgtEl>
                                      </p:cBhvr>
                                    </p:animEffect>
                                  </p:childTnLst>
                                </p:cTn>
                              </p:par>
                              <p:par>
                                <p:cTn id="26" presetID="10" presetClass="entr" presetSubtype="0" fill="hold" nodeType="withEffect">
                                  <p:stCondLst>
                                    <p:cond delay="50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9C4330C-977D-4A84-91ED-4576D2BE734D}"/>
              </a:ext>
            </a:extLst>
          </p:cNvPr>
          <p:cNvGraphicFramePr>
            <a:graphicFrameLocks noGrp="1"/>
          </p:cNvGraphicFramePr>
          <p:nvPr>
            <p:extLst>
              <p:ext uri="{D42A27DB-BD31-4B8C-83A1-F6EECF244321}">
                <p14:modId xmlns:p14="http://schemas.microsoft.com/office/powerpoint/2010/main" val="3324684305"/>
              </p:ext>
            </p:extLst>
          </p:nvPr>
        </p:nvGraphicFramePr>
        <p:xfrm>
          <a:off x="405889" y="1800301"/>
          <a:ext cx="11283696" cy="1677162"/>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8463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1097280">
                <a:tc>
                  <a:txBody>
                    <a:bodyPr/>
                    <a:lstStyle/>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Azure Security Technologies</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AZ-500</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mn-cs"/>
                        </a:rPr>
                        <a:t>Microsoft Azure Security Technologies</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ap="flat" cmpd="sng" algn="ctr">
                      <a:solidFill>
                        <a:srgbClr val="0078D4"/>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solidFill>
                            <a:schemeClr val="dk1"/>
                          </a:solidFill>
                          <a:effectLst/>
                          <a:latin typeface="+mn-lt"/>
                          <a:ea typeface="+mn-ea"/>
                          <a:cs typeface="+mn-cs"/>
                          <a:hlinkClick r:id="rId2"/>
                        </a:rPr>
                        <a:t>AZ-500T00</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rPr>
                        <a:t>5 Days</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bl>
          </a:graphicData>
        </a:graphic>
      </p:graphicFrame>
      <p:sp>
        <p:nvSpPr>
          <p:cNvPr id="3" name="Title 2">
            <a:extLst>
              <a:ext uri="{FF2B5EF4-FFF2-40B4-BE49-F238E27FC236}">
                <a16:creationId xmlns:a16="http://schemas.microsoft.com/office/drawing/2014/main" id="{9A320267-D71C-4792-A23B-1C5A798B40EA}"/>
              </a:ext>
            </a:extLst>
          </p:cNvPr>
          <p:cNvSpPr>
            <a:spLocks noGrp="1"/>
          </p:cNvSpPr>
          <p:nvPr>
            <p:ph type="title"/>
          </p:nvPr>
        </p:nvSpPr>
        <p:spPr>
          <a:xfrm>
            <a:off x="408079" y="419147"/>
            <a:ext cx="10819784" cy="1143000"/>
          </a:xfrm>
        </p:spPr>
        <p:txBody>
          <a:bodyPr/>
          <a:lstStyle/>
          <a:p>
            <a:r>
              <a:rPr lang="en-US" dirty="0"/>
              <a:t>Course details for Azure Security Engineer Associate</a:t>
            </a:r>
          </a:p>
        </p:txBody>
      </p:sp>
      <p:sp>
        <p:nvSpPr>
          <p:cNvPr id="18" name="Rectangle 1">
            <a:extLst>
              <a:ext uri="{FF2B5EF4-FFF2-40B4-BE49-F238E27FC236}">
                <a16:creationId xmlns:a16="http://schemas.microsoft.com/office/drawing/2014/main" id="{F2F6D31B-7D2F-49CA-A55C-E98D483CEBF4}"/>
              </a:ext>
            </a:extLst>
          </p:cNvPr>
          <p:cNvSpPr>
            <a:spLocks noChangeArrowheads="1"/>
          </p:cNvSpPr>
          <p:nvPr/>
        </p:nvSpPr>
        <p:spPr bwMode="auto">
          <a:xfrm>
            <a:off x="418589" y="107453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Calibri" panose="020F0502020204030204" pitchFamily="34" charset="0"/>
                <a:cs typeface="Segoe UI" panose="020B0502040204020203" pitchFamily="34" charset="0"/>
              </a:rPr>
              <a:t>1 Instructor-led training course</a:t>
            </a:r>
            <a:endPar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endParaRPr>
          </a:p>
        </p:txBody>
      </p:sp>
      <p:sp>
        <p:nvSpPr>
          <p:cNvPr id="6" name="TextBox 5">
            <a:extLst>
              <a:ext uri="{FF2B5EF4-FFF2-40B4-BE49-F238E27FC236}">
                <a16:creationId xmlns:a16="http://schemas.microsoft.com/office/drawing/2014/main" id="{6E84647C-95BA-48C2-876B-451AD47221EB}"/>
              </a:ext>
            </a:extLst>
          </p:cNvPr>
          <p:cNvSpPr txBox="1"/>
          <p:nvPr/>
        </p:nvSpPr>
        <p:spPr>
          <a:xfrm>
            <a:off x="40807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aka.ms/RoleBasedCert</a:t>
            </a:r>
          </a:p>
          <a:p>
            <a:r>
              <a:rPr lang="en-US" sz="1200" dirty="0">
                <a:gradFill>
                  <a:gsLst>
                    <a:gs pos="2917">
                      <a:schemeClr val="tx1"/>
                    </a:gs>
                    <a:gs pos="30000">
                      <a:schemeClr val="tx1"/>
                    </a:gs>
                  </a:gsLst>
                  <a:lin ang="5400000" scaled="0"/>
                </a:gradFill>
              </a:rPr>
              <a:t>Learning Partner: aka.ms/LearningPartner</a:t>
            </a:r>
          </a:p>
          <a:p>
            <a:r>
              <a:rPr lang="en-US" sz="1200" dirty="0">
                <a:gradFill>
                  <a:gsLst>
                    <a:gs pos="2917">
                      <a:schemeClr val="tx1"/>
                    </a:gs>
                    <a:gs pos="30000">
                      <a:schemeClr val="tx1"/>
                    </a:gs>
                  </a:gsLst>
                  <a:lin ang="5400000" scaled="0"/>
                </a:gradFill>
              </a:rPr>
              <a:t>Microsoft Learn: Microsoft.com/Learn</a:t>
            </a:r>
          </a:p>
        </p:txBody>
      </p:sp>
    </p:spTree>
    <p:extLst>
      <p:ext uri="{BB962C8B-B14F-4D97-AF65-F5344CB8AC3E}">
        <p14:creationId xmlns:p14="http://schemas.microsoft.com/office/powerpoint/2010/main" val="65337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3.75E-6 -2.22222E-6 L -0.05091 -0.00069 " pathEditMode="relative" rAng="0" ptsTypes="AA">
                                      <p:cBhvr>
                                        <p:cTn id="9" dur="750" spd="-100000" fill="hold"/>
                                        <p:tgtEl>
                                          <p:spTgt spid="8"/>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1A16798-BA8B-4D6D-A256-215BF63D990A}"/>
              </a:ext>
              <a:ext uri="{C183D7F6-B498-43B3-948B-1728B52AA6E4}">
                <adec:decorative xmlns:adec="http://schemas.microsoft.com/office/drawing/2017/decorative" val="1"/>
              </a:ext>
            </a:extLst>
          </p:cNvPr>
          <p:cNvGrpSpPr/>
          <p:nvPr/>
        </p:nvGrpSpPr>
        <p:grpSpPr>
          <a:xfrm>
            <a:off x="4133934" y="2674360"/>
            <a:ext cx="2836288" cy="701731"/>
            <a:chOff x="3984047" y="3050082"/>
            <a:chExt cx="2836288" cy="701731"/>
          </a:xfrm>
        </p:grpSpPr>
        <p:sp>
          <p:nvSpPr>
            <p:cNvPr id="61" name="Title 1">
              <a:extLst>
                <a:ext uri="{FF2B5EF4-FFF2-40B4-BE49-F238E27FC236}">
                  <a16:creationId xmlns:a16="http://schemas.microsoft.com/office/drawing/2014/main" id="{0C4ABE93-1DEE-4CCB-ACB3-7B25266BEAC9}"/>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Data Scientist Associate</a:t>
              </a:r>
            </a:p>
          </p:txBody>
        </p:sp>
        <p:grpSp>
          <p:nvGrpSpPr>
            <p:cNvPr id="65" name="Group 64">
              <a:extLst>
                <a:ext uri="{FF2B5EF4-FFF2-40B4-BE49-F238E27FC236}">
                  <a16:creationId xmlns:a16="http://schemas.microsoft.com/office/drawing/2014/main" id="{7793C851-607A-4894-BA3B-32D1CBAC76D0}"/>
                </a:ext>
              </a:extLst>
            </p:cNvPr>
            <p:cNvGrpSpPr/>
            <p:nvPr/>
          </p:nvGrpSpPr>
          <p:grpSpPr>
            <a:xfrm>
              <a:off x="4106237" y="3332351"/>
              <a:ext cx="333424" cy="137193"/>
              <a:chOff x="2474176" y="5456022"/>
              <a:chExt cx="288898" cy="118872"/>
            </a:xfrm>
          </p:grpSpPr>
          <p:sp>
            <p:nvSpPr>
              <p:cNvPr id="66" name="Star: 5 Points 65">
                <a:extLst>
                  <a:ext uri="{FF2B5EF4-FFF2-40B4-BE49-F238E27FC236}">
                    <a16:creationId xmlns:a16="http://schemas.microsoft.com/office/drawing/2014/main" id="{1A3E63A7-7808-42A5-9711-2983B2B23347}"/>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67" name="Star: 5 Points 66">
                <a:extLst>
                  <a:ext uri="{FF2B5EF4-FFF2-40B4-BE49-F238E27FC236}">
                    <a16:creationId xmlns:a16="http://schemas.microsoft.com/office/drawing/2014/main" id="{02303BD7-5AEA-4476-BE24-A6D3F43E7DF1}"/>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71" name="Group 70">
            <a:extLst>
              <a:ext uri="{FF2B5EF4-FFF2-40B4-BE49-F238E27FC236}">
                <a16:creationId xmlns:a16="http://schemas.microsoft.com/office/drawing/2014/main" id="{C3C9FA53-C64C-4C18-BB5E-27E38BC8721D}"/>
              </a:ext>
              <a:ext uri="{C183D7F6-B498-43B3-948B-1728B52AA6E4}">
                <adec:decorative xmlns:adec="http://schemas.microsoft.com/office/drawing/2017/decorative" val="1"/>
              </a:ext>
            </a:extLst>
          </p:cNvPr>
          <p:cNvGrpSpPr/>
          <p:nvPr/>
        </p:nvGrpSpPr>
        <p:grpSpPr>
          <a:xfrm>
            <a:off x="4133934" y="3652331"/>
            <a:ext cx="2836288" cy="701731"/>
            <a:chOff x="3984047" y="3050082"/>
            <a:chExt cx="2836288" cy="701731"/>
          </a:xfrm>
        </p:grpSpPr>
        <p:sp>
          <p:nvSpPr>
            <p:cNvPr id="72" name="Title 1">
              <a:extLst>
                <a:ext uri="{FF2B5EF4-FFF2-40B4-BE49-F238E27FC236}">
                  <a16:creationId xmlns:a16="http://schemas.microsoft.com/office/drawing/2014/main" id="{C2983B0E-E7E5-4079-A4A0-CA4B1129D381}"/>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Data Engineer Associate</a:t>
              </a:r>
            </a:p>
          </p:txBody>
        </p:sp>
        <p:grpSp>
          <p:nvGrpSpPr>
            <p:cNvPr id="73" name="Group 72">
              <a:extLst>
                <a:ext uri="{FF2B5EF4-FFF2-40B4-BE49-F238E27FC236}">
                  <a16:creationId xmlns:a16="http://schemas.microsoft.com/office/drawing/2014/main" id="{27A843F7-8D19-4D4C-8072-C52674F6A944}"/>
                </a:ext>
              </a:extLst>
            </p:cNvPr>
            <p:cNvGrpSpPr/>
            <p:nvPr/>
          </p:nvGrpSpPr>
          <p:grpSpPr>
            <a:xfrm>
              <a:off x="4106237" y="3332351"/>
              <a:ext cx="333424" cy="137193"/>
              <a:chOff x="2474176" y="5456022"/>
              <a:chExt cx="288898" cy="118872"/>
            </a:xfrm>
          </p:grpSpPr>
          <p:sp>
            <p:nvSpPr>
              <p:cNvPr id="74" name="Star: 5 Points 73">
                <a:extLst>
                  <a:ext uri="{FF2B5EF4-FFF2-40B4-BE49-F238E27FC236}">
                    <a16:creationId xmlns:a16="http://schemas.microsoft.com/office/drawing/2014/main" id="{3118F418-1894-4F9F-8719-D0321A225B44}"/>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76" name="Star: 5 Points 75">
                <a:extLst>
                  <a:ext uri="{FF2B5EF4-FFF2-40B4-BE49-F238E27FC236}">
                    <a16:creationId xmlns:a16="http://schemas.microsoft.com/office/drawing/2014/main" id="{A3A26B0E-A51A-4642-8595-AFCCD02C928A}"/>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77" name="Group 76">
            <a:extLst>
              <a:ext uri="{FF2B5EF4-FFF2-40B4-BE49-F238E27FC236}">
                <a16:creationId xmlns:a16="http://schemas.microsoft.com/office/drawing/2014/main" id="{9F491C14-25F5-42CF-8003-305C3D617557}"/>
              </a:ext>
              <a:ext uri="{C183D7F6-B498-43B3-948B-1728B52AA6E4}">
                <adec:decorative xmlns:adec="http://schemas.microsoft.com/office/drawing/2017/decorative" val="1"/>
              </a:ext>
            </a:extLst>
          </p:cNvPr>
          <p:cNvGrpSpPr/>
          <p:nvPr/>
        </p:nvGrpSpPr>
        <p:grpSpPr>
          <a:xfrm>
            <a:off x="4133934" y="4630302"/>
            <a:ext cx="2836288" cy="701731"/>
            <a:chOff x="3984047" y="3050082"/>
            <a:chExt cx="2836288" cy="701731"/>
          </a:xfrm>
        </p:grpSpPr>
        <p:sp>
          <p:nvSpPr>
            <p:cNvPr id="78" name="Title 1">
              <a:extLst>
                <a:ext uri="{FF2B5EF4-FFF2-40B4-BE49-F238E27FC236}">
                  <a16:creationId xmlns:a16="http://schemas.microsoft.com/office/drawing/2014/main" id="{B6701342-5FA5-4504-9954-B370A802EA41}"/>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AI Engineer Associate</a:t>
              </a:r>
            </a:p>
          </p:txBody>
        </p:sp>
        <p:grpSp>
          <p:nvGrpSpPr>
            <p:cNvPr id="79" name="Group 78">
              <a:extLst>
                <a:ext uri="{FF2B5EF4-FFF2-40B4-BE49-F238E27FC236}">
                  <a16:creationId xmlns:a16="http://schemas.microsoft.com/office/drawing/2014/main" id="{ABE7A691-A1B1-4DAE-A6AE-19FB3B99D82D}"/>
                </a:ext>
              </a:extLst>
            </p:cNvPr>
            <p:cNvGrpSpPr/>
            <p:nvPr/>
          </p:nvGrpSpPr>
          <p:grpSpPr>
            <a:xfrm>
              <a:off x="4106237" y="3332351"/>
              <a:ext cx="333424" cy="137193"/>
              <a:chOff x="2474176" y="5456022"/>
              <a:chExt cx="288898" cy="118872"/>
            </a:xfrm>
          </p:grpSpPr>
          <p:sp>
            <p:nvSpPr>
              <p:cNvPr id="80" name="Star: 5 Points 79">
                <a:extLst>
                  <a:ext uri="{FF2B5EF4-FFF2-40B4-BE49-F238E27FC236}">
                    <a16:creationId xmlns:a16="http://schemas.microsoft.com/office/drawing/2014/main" id="{75A24C17-8F55-4B62-8263-B93E01A5870B}"/>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82" name="Star: 5 Points 81">
                <a:extLst>
                  <a:ext uri="{FF2B5EF4-FFF2-40B4-BE49-F238E27FC236}">
                    <a16:creationId xmlns:a16="http://schemas.microsoft.com/office/drawing/2014/main" id="{B52B510A-E1F6-4B70-8DC5-01EFA9101076}"/>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33" name="Group 32">
            <a:extLst>
              <a:ext uri="{FF2B5EF4-FFF2-40B4-BE49-F238E27FC236}">
                <a16:creationId xmlns:a16="http://schemas.microsoft.com/office/drawing/2014/main" id="{CA66E739-19DE-4CFC-9548-C1EE8E9F1114}"/>
              </a:ext>
              <a:ext uri="{C183D7F6-B498-43B3-948B-1728B52AA6E4}">
                <adec:decorative xmlns:adec="http://schemas.microsoft.com/office/drawing/2017/decorative" val="1"/>
              </a:ext>
            </a:extLst>
          </p:cNvPr>
          <p:cNvGrpSpPr/>
          <p:nvPr/>
        </p:nvGrpSpPr>
        <p:grpSpPr>
          <a:xfrm>
            <a:off x="8296358" y="2059251"/>
            <a:ext cx="2984497" cy="701731"/>
            <a:chOff x="8296358" y="2059251"/>
            <a:chExt cx="2984497" cy="701731"/>
          </a:xfrm>
        </p:grpSpPr>
        <p:sp>
          <p:nvSpPr>
            <p:cNvPr id="34" name="Title 1">
              <a:extLst>
                <a:ext uri="{FF2B5EF4-FFF2-40B4-BE49-F238E27FC236}">
                  <a16:creationId xmlns:a16="http://schemas.microsoft.com/office/drawing/2014/main" id="{75DF36E8-6B37-418B-89E4-B326B4EF59D9}"/>
                </a:ext>
              </a:extLst>
            </p:cNvPr>
            <p:cNvSpPr txBox="1">
              <a:spLocks/>
            </p:cNvSpPr>
            <p:nvPr/>
          </p:nvSpPr>
          <p:spPr>
            <a:xfrm>
              <a:off x="8296358" y="2059251"/>
              <a:ext cx="2984497"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latin typeface="Segoe UI Semibold"/>
                </a:rPr>
                <a:t>Microsoft Certified:</a:t>
              </a:r>
              <a:br>
                <a:rPr lang="en-US" sz="1200" dirty="0">
                  <a:latin typeface="Segoe UI Semibold"/>
                </a:rPr>
              </a:br>
              <a:r>
                <a:rPr lang="en-US" sz="1200" dirty="0">
                  <a:latin typeface="Segoe UI Semibold"/>
                </a:rPr>
                <a:t>Azure Solutions Architect Expert</a:t>
              </a:r>
            </a:p>
          </p:txBody>
        </p:sp>
        <p:grpSp>
          <p:nvGrpSpPr>
            <p:cNvPr id="35" name="Group 34">
              <a:extLst>
                <a:ext uri="{FF2B5EF4-FFF2-40B4-BE49-F238E27FC236}">
                  <a16:creationId xmlns:a16="http://schemas.microsoft.com/office/drawing/2014/main" id="{539E9531-AAEF-46E7-8748-515AC0CEC960}"/>
                </a:ext>
              </a:extLst>
            </p:cNvPr>
            <p:cNvGrpSpPr/>
            <p:nvPr/>
          </p:nvGrpSpPr>
          <p:grpSpPr>
            <a:xfrm>
              <a:off x="8418551" y="2257124"/>
              <a:ext cx="333421" cy="305985"/>
              <a:chOff x="2474176" y="5309768"/>
              <a:chExt cx="288898" cy="265126"/>
            </a:xfrm>
          </p:grpSpPr>
          <p:sp>
            <p:nvSpPr>
              <p:cNvPr id="36" name="Star: 5 Points 35">
                <a:extLst>
                  <a:ext uri="{FF2B5EF4-FFF2-40B4-BE49-F238E27FC236}">
                    <a16:creationId xmlns:a16="http://schemas.microsoft.com/office/drawing/2014/main" id="{BCA2B7B7-C438-4F36-9954-FA217E16032E}"/>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39" name="Star: 5 Points 38">
                <a:extLst>
                  <a:ext uri="{FF2B5EF4-FFF2-40B4-BE49-F238E27FC236}">
                    <a16:creationId xmlns:a16="http://schemas.microsoft.com/office/drawing/2014/main" id="{4DD9398D-1D93-4658-ABE4-F4479FED1A61}"/>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42" name="Star: 5 Points 41">
                <a:extLst>
                  <a:ext uri="{FF2B5EF4-FFF2-40B4-BE49-F238E27FC236}">
                    <a16:creationId xmlns:a16="http://schemas.microsoft.com/office/drawing/2014/main" id="{D74B51AA-76D7-41A6-B53D-CC7907ADA780}"/>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44" name="Freeform: Shape 43">
            <a:extLst>
              <a:ext uri="{FF2B5EF4-FFF2-40B4-BE49-F238E27FC236}">
                <a16:creationId xmlns:a16="http://schemas.microsoft.com/office/drawing/2014/main" id="{FFD7798E-E4AA-4C08-A967-B8193B7C48CA}"/>
              </a:ext>
              <a:ext uri="{C183D7F6-B498-43B3-948B-1728B52AA6E4}">
                <adec:decorative xmlns:adec="http://schemas.microsoft.com/office/drawing/2017/decorative" val="1"/>
              </a:ext>
            </a:extLst>
          </p:cNvPr>
          <p:cNvSpPr/>
          <p:nvPr/>
        </p:nvSpPr>
        <p:spPr bwMode="auto">
          <a:xfrm>
            <a:off x="2586705" y="2415480"/>
            <a:ext cx="5678084" cy="123537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69961"/>
              <a:gd name="connsiteY0" fmla="*/ 1038444 h 1038444"/>
              <a:gd name="connsiteX1" fmla="*/ 1235531 w 5169961"/>
              <a:gd name="connsiteY1" fmla="*/ 5799 h 1038444"/>
              <a:gd name="connsiteX2" fmla="*/ 5169961 w 5169961"/>
              <a:gd name="connsiteY2" fmla="*/ 0 h 1038444"/>
              <a:gd name="connsiteX0" fmla="*/ 0 w 5060424"/>
              <a:gd name="connsiteY0" fmla="*/ 1038444 h 1038444"/>
              <a:gd name="connsiteX1" fmla="*/ 1235531 w 5060424"/>
              <a:gd name="connsiteY1" fmla="*/ 5799 h 1038444"/>
              <a:gd name="connsiteX2" fmla="*/ 5060424 w 5060424"/>
              <a:gd name="connsiteY2" fmla="*/ 0 h 1038444"/>
              <a:gd name="connsiteX0" fmla="*/ 0 w 5083485"/>
              <a:gd name="connsiteY0" fmla="*/ 1038444 h 1038444"/>
              <a:gd name="connsiteX1" fmla="*/ 1235531 w 5083485"/>
              <a:gd name="connsiteY1" fmla="*/ 5799 h 1038444"/>
              <a:gd name="connsiteX2" fmla="*/ 5083485 w 5083485"/>
              <a:gd name="connsiteY2" fmla="*/ 0 h 1038444"/>
            </a:gdLst>
            <a:ahLst/>
            <a:cxnLst>
              <a:cxn ang="0">
                <a:pos x="connsiteX0" y="connsiteY0"/>
              </a:cxn>
              <a:cxn ang="0">
                <a:pos x="connsiteX1" y="connsiteY1"/>
              </a:cxn>
              <a:cxn ang="0">
                <a:pos x="connsiteX2" y="connsiteY2"/>
              </a:cxn>
            </a:cxnLst>
            <a:rect l="l" t="t" r="r" b="b"/>
            <a:pathLst>
              <a:path w="5083485" h="1038444">
                <a:moveTo>
                  <a:pt x="0" y="1038444"/>
                </a:moveTo>
                <a:cubicBezTo>
                  <a:pt x="150086" y="951574"/>
                  <a:pt x="1051186" y="123512"/>
                  <a:pt x="1235531" y="5799"/>
                </a:cubicBezTo>
                <a:cubicBezTo>
                  <a:pt x="1292009" y="-4536"/>
                  <a:pt x="4997521" y="8566"/>
                  <a:pt x="5083485" y="0"/>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7" name="Freeform: Shape 46">
            <a:extLst>
              <a:ext uri="{FF2B5EF4-FFF2-40B4-BE49-F238E27FC236}">
                <a16:creationId xmlns:a16="http://schemas.microsoft.com/office/drawing/2014/main" id="{D68DCA56-1616-45CF-BCEC-78283DD05825}"/>
              </a:ext>
              <a:ext uri="{C183D7F6-B498-43B3-948B-1728B52AA6E4}">
                <adec:decorative xmlns:adec="http://schemas.microsoft.com/office/drawing/2017/decorative" val="1"/>
              </a:ext>
            </a:extLst>
          </p:cNvPr>
          <p:cNvSpPr/>
          <p:nvPr/>
        </p:nvSpPr>
        <p:spPr bwMode="auto">
          <a:xfrm>
            <a:off x="2838507" y="3083092"/>
            <a:ext cx="1279671" cy="94016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1" name="Freeform: Shape 80">
            <a:extLst>
              <a:ext uri="{FF2B5EF4-FFF2-40B4-BE49-F238E27FC236}">
                <a16:creationId xmlns:a16="http://schemas.microsoft.com/office/drawing/2014/main" id="{BEE563AE-B455-45CD-8160-0468B3EF6FCB}"/>
              </a:ext>
              <a:ext uri="{C183D7F6-B498-43B3-948B-1728B52AA6E4}">
                <adec:decorative xmlns:adec="http://schemas.microsoft.com/office/drawing/2017/decorative" val="1"/>
              </a:ext>
            </a:extLst>
          </p:cNvPr>
          <p:cNvSpPr/>
          <p:nvPr/>
        </p:nvSpPr>
        <p:spPr bwMode="auto">
          <a:xfrm flipV="1">
            <a:off x="2819448" y="4052198"/>
            <a:ext cx="1276735" cy="99678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Title 9">
            <a:extLst>
              <a:ext uri="{FF2B5EF4-FFF2-40B4-BE49-F238E27FC236}">
                <a16:creationId xmlns:a16="http://schemas.microsoft.com/office/drawing/2014/main" id="{FAB45CCC-2CD8-4141-B74E-F88CA57F104F}"/>
              </a:ext>
              <a:ext uri="{C183D7F6-B498-43B3-948B-1728B52AA6E4}">
                <adec:decorative xmlns:adec="http://schemas.microsoft.com/office/drawing/2017/decorative" val="1"/>
              </a:ext>
            </a:extLst>
          </p:cNvPr>
          <p:cNvSpPr>
            <a:spLocks noGrp="1"/>
          </p:cNvSpPr>
          <p:nvPr>
            <p:ph type="title"/>
          </p:nvPr>
        </p:nvSpPr>
        <p:spPr>
          <a:xfrm>
            <a:off x="418589" y="429657"/>
            <a:ext cx="10819784" cy="1143000"/>
          </a:xfrm>
        </p:spPr>
        <p:txBody>
          <a:bodyPr/>
          <a:lstStyle/>
          <a:p>
            <a:r>
              <a:rPr lang="en-US" dirty="0"/>
              <a:t>Azure Data &amp; AI certifications</a:t>
            </a:r>
          </a:p>
        </p:txBody>
      </p:sp>
      <p:sp>
        <p:nvSpPr>
          <p:cNvPr id="62" name="Title 1">
            <a:extLst>
              <a:ext uri="{FF2B5EF4-FFF2-40B4-BE49-F238E27FC236}">
                <a16:creationId xmlns:a16="http://schemas.microsoft.com/office/drawing/2014/main" id="{04ADA4F6-AF47-44CC-B16D-18B26BEEF8EC}"/>
              </a:ext>
              <a:ext uri="{C183D7F6-B498-43B3-948B-1728B52AA6E4}">
                <adec:decorative xmlns:adec="http://schemas.microsoft.com/office/drawing/2017/decorative" val="1"/>
              </a:ext>
            </a:extLst>
          </p:cNvPr>
          <p:cNvSpPr txBox="1">
            <a:spLocks/>
          </p:cNvSpPr>
          <p:nvPr/>
        </p:nvSpPr>
        <p:spPr>
          <a:xfrm>
            <a:off x="489582" y="1327543"/>
            <a:ext cx="196503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Fundamentals </a:t>
            </a:r>
          </a:p>
        </p:txBody>
      </p:sp>
      <p:sp>
        <p:nvSpPr>
          <p:cNvPr id="63" name="Title 1">
            <a:extLst>
              <a:ext uri="{FF2B5EF4-FFF2-40B4-BE49-F238E27FC236}">
                <a16:creationId xmlns:a16="http://schemas.microsoft.com/office/drawing/2014/main" id="{FCE9212F-9829-478C-B86A-18E787EA6655}"/>
              </a:ext>
              <a:ext uri="{C183D7F6-B498-43B3-948B-1728B52AA6E4}">
                <adec:decorative xmlns:adec="http://schemas.microsoft.com/office/drawing/2017/decorative" val="1"/>
              </a:ext>
            </a:extLst>
          </p:cNvPr>
          <p:cNvSpPr txBox="1">
            <a:spLocks/>
          </p:cNvSpPr>
          <p:nvPr/>
        </p:nvSpPr>
        <p:spPr>
          <a:xfrm>
            <a:off x="4287587" y="1324096"/>
            <a:ext cx="222920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Associate</a:t>
            </a:r>
          </a:p>
        </p:txBody>
      </p:sp>
      <p:sp>
        <p:nvSpPr>
          <p:cNvPr id="64" name="Title 1">
            <a:extLst>
              <a:ext uri="{FF2B5EF4-FFF2-40B4-BE49-F238E27FC236}">
                <a16:creationId xmlns:a16="http://schemas.microsoft.com/office/drawing/2014/main" id="{CDEC1804-2004-48B5-9ACA-CF9ACFC5C7D7}"/>
              </a:ext>
              <a:ext uri="{C183D7F6-B498-43B3-948B-1728B52AA6E4}">
                <adec:decorative xmlns:adec="http://schemas.microsoft.com/office/drawing/2017/decorative" val="1"/>
              </a:ext>
            </a:extLst>
          </p:cNvPr>
          <p:cNvSpPr txBox="1">
            <a:spLocks/>
          </p:cNvSpPr>
          <p:nvPr/>
        </p:nvSpPr>
        <p:spPr>
          <a:xfrm>
            <a:off x="8674002" y="1324096"/>
            <a:ext cx="222920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Expert</a:t>
            </a:r>
          </a:p>
        </p:txBody>
      </p:sp>
      <p:sp>
        <p:nvSpPr>
          <p:cNvPr id="75" name="TextBox 74">
            <a:extLst>
              <a:ext uri="{FF2B5EF4-FFF2-40B4-BE49-F238E27FC236}">
                <a16:creationId xmlns:a16="http://schemas.microsoft.com/office/drawing/2014/main" id="{25728995-4A30-4BBA-B5E7-3079E22FC279}"/>
              </a:ext>
              <a:ext uri="{C183D7F6-B498-43B3-948B-1728B52AA6E4}">
                <adec:decorative xmlns:adec="http://schemas.microsoft.com/office/drawing/2017/decorative" val="1"/>
              </a:ext>
            </a:extLst>
          </p:cNvPr>
          <p:cNvSpPr txBox="1"/>
          <p:nvPr/>
        </p:nvSpPr>
        <p:spPr>
          <a:xfrm>
            <a:off x="418589" y="6466628"/>
            <a:ext cx="7717903"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Azure Certification Exams: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ExamsAzure</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
        <p:nvSpPr>
          <p:cNvPr id="89" name="Freeform: Shape 88">
            <a:extLst>
              <a:ext uri="{FF2B5EF4-FFF2-40B4-BE49-F238E27FC236}">
                <a16:creationId xmlns:a16="http://schemas.microsoft.com/office/drawing/2014/main" id="{D4CCBE24-35DB-4BA4-8278-3D037087029A}"/>
              </a:ext>
              <a:ext uri="{C183D7F6-B498-43B3-948B-1728B52AA6E4}">
                <adec:decorative xmlns:adec="http://schemas.microsoft.com/office/drawing/2017/decorative" val="1"/>
              </a:ext>
            </a:extLst>
          </p:cNvPr>
          <p:cNvSpPr/>
          <p:nvPr/>
        </p:nvSpPr>
        <p:spPr bwMode="auto">
          <a:xfrm flipV="1">
            <a:off x="2616267" y="4052199"/>
            <a:ext cx="1509789" cy="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chemeClr val="accent1"/>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68" name="Group 67">
            <a:extLst>
              <a:ext uri="{FF2B5EF4-FFF2-40B4-BE49-F238E27FC236}">
                <a16:creationId xmlns:a16="http://schemas.microsoft.com/office/drawing/2014/main" id="{A1CFD672-7F2B-434F-8A18-BBBF1B9CD732}"/>
              </a:ext>
              <a:ext uri="{C183D7F6-B498-43B3-948B-1728B52AA6E4}">
                <adec:decorative xmlns:adec="http://schemas.microsoft.com/office/drawing/2017/decorative" val="1"/>
              </a:ext>
            </a:extLst>
          </p:cNvPr>
          <p:cNvGrpSpPr/>
          <p:nvPr/>
        </p:nvGrpSpPr>
        <p:grpSpPr>
          <a:xfrm>
            <a:off x="387059" y="3405984"/>
            <a:ext cx="2229208" cy="867930"/>
            <a:chOff x="387059" y="3405984"/>
            <a:chExt cx="2229208" cy="867930"/>
          </a:xfrm>
        </p:grpSpPr>
        <p:sp>
          <p:nvSpPr>
            <p:cNvPr id="69" name="Title 1">
              <a:extLst>
                <a:ext uri="{FF2B5EF4-FFF2-40B4-BE49-F238E27FC236}">
                  <a16:creationId xmlns:a16="http://schemas.microsoft.com/office/drawing/2014/main" id="{2A72036B-829F-498D-A2D1-5146F84F689C}"/>
                </a:ext>
              </a:extLst>
            </p:cNvPr>
            <p:cNvSpPr txBox="1">
              <a:spLocks/>
            </p:cNvSpPr>
            <p:nvPr/>
          </p:nvSpPr>
          <p:spPr>
            <a:xfrm>
              <a:off x="387059" y="3405984"/>
              <a:ext cx="2229208"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dirty="0">
                  <a:latin typeface="Segoe UI Semibold"/>
                </a:rPr>
                <a:t>Microsoft Certified:</a:t>
              </a:r>
              <a:br>
                <a:rPr lang="en-US" dirty="0">
                  <a:latin typeface="Segoe UI Semibold"/>
                </a:rPr>
              </a:br>
              <a:r>
                <a:rPr lang="en-US" dirty="0">
                  <a:latin typeface="Segoe UI Semibold"/>
                </a:rPr>
                <a:t>Azure Fundamentals</a:t>
              </a:r>
              <a:br>
                <a:rPr lang="en-US" dirty="0">
                  <a:gradFill>
                    <a:gsLst>
                      <a:gs pos="1250">
                        <a:srgbClr val="1A1A1A"/>
                      </a:gs>
                      <a:gs pos="100000">
                        <a:srgbClr val="1A1A1A"/>
                      </a:gs>
                    </a:gsLst>
                    <a:lin ang="5400000" scaled="0"/>
                  </a:gradFill>
                  <a:latin typeface="Segoe UI Semibold"/>
                </a:rPr>
              </a:br>
              <a:r>
                <a:rPr lang="en-US" dirty="0">
                  <a:gradFill>
                    <a:gsLst>
                      <a:gs pos="1250">
                        <a:schemeClr val="accent1"/>
                      </a:gs>
                      <a:gs pos="100000">
                        <a:schemeClr val="accent1"/>
                      </a:gs>
                    </a:gsLst>
                    <a:lin ang="5400000" scaled="0"/>
                  </a:gradFill>
                  <a:latin typeface="+mn-lt"/>
                </a:rPr>
                <a:t>(Optional)</a:t>
              </a:r>
            </a:p>
          </p:txBody>
        </p:sp>
        <p:sp>
          <p:nvSpPr>
            <p:cNvPr id="70" name="Star: 5 Points 69">
              <a:extLst>
                <a:ext uri="{FF2B5EF4-FFF2-40B4-BE49-F238E27FC236}">
                  <a16:creationId xmlns:a16="http://schemas.microsoft.com/office/drawing/2014/main" id="{5E3FA9CA-515C-4CE3-8483-534FFB5A92E0}"/>
                </a:ext>
              </a:extLst>
            </p:cNvPr>
            <p:cNvSpPr/>
            <p:nvPr/>
          </p:nvSpPr>
          <p:spPr>
            <a:xfrm>
              <a:off x="595855" y="3771353"/>
              <a:ext cx="137193" cy="137193"/>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nvGrpSpPr>
          <p:cNvPr id="41" name="Group 40">
            <a:extLst>
              <a:ext uri="{FF2B5EF4-FFF2-40B4-BE49-F238E27FC236}">
                <a16:creationId xmlns:a16="http://schemas.microsoft.com/office/drawing/2014/main" id="{F000BD66-3446-49EA-BF8F-C21F602D8926}"/>
              </a:ext>
              <a:ext uri="{C183D7F6-B498-43B3-948B-1728B52AA6E4}">
                <adec:decorative xmlns:adec="http://schemas.microsoft.com/office/drawing/2017/decorative" val="1"/>
              </a:ext>
            </a:extLst>
          </p:cNvPr>
          <p:cNvGrpSpPr/>
          <p:nvPr/>
        </p:nvGrpSpPr>
        <p:grpSpPr>
          <a:xfrm>
            <a:off x="9409565" y="5524015"/>
            <a:ext cx="2355558" cy="865032"/>
            <a:chOff x="387059" y="5179540"/>
            <a:chExt cx="2355558" cy="865032"/>
          </a:xfrm>
        </p:grpSpPr>
        <p:sp>
          <p:nvSpPr>
            <p:cNvPr id="45" name="Rectangle 44">
              <a:extLst>
                <a:ext uri="{FF2B5EF4-FFF2-40B4-BE49-F238E27FC236}">
                  <a16:creationId xmlns:a16="http://schemas.microsoft.com/office/drawing/2014/main" id="{0DD4AB84-AAED-4F50-BF49-1ADA920B7755}"/>
                </a:ext>
              </a:extLst>
            </p:cNvPr>
            <p:cNvSpPr/>
            <p:nvPr/>
          </p:nvSpPr>
          <p:spPr>
            <a:xfrm>
              <a:off x="387059" y="5179540"/>
              <a:ext cx="2355558" cy="865032"/>
            </a:xfrm>
            <a:prstGeom prst="rect">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46" name="Title 1">
              <a:extLst>
                <a:ext uri="{FF2B5EF4-FFF2-40B4-BE49-F238E27FC236}">
                  <a16:creationId xmlns:a16="http://schemas.microsoft.com/office/drawing/2014/main" id="{EBE8FD04-FA73-4A1D-BBA4-50203D01E608}"/>
                </a:ext>
              </a:extLst>
            </p:cNvPr>
            <p:cNvSpPr txBox="1">
              <a:spLocks/>
            </p:cNvSpPr>
            <p:nvPr/>
          </p:nvSpPr>
          <p:spPr>
            <a:xfrm>
              <a:off x="534625" y="5217616"/>
              <a:ext cx="1965038" cy="2308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defTabSz="932742" rtl="0" eaLnBrk="1" fontAlgn="auto" latinLnBrk="0" hangingPunct="1">
                <a:lnSpc>
                  <a:spcPct val="90000"/>
                </a:lnSpc>
                <a:spcBef>
                  <a:spcPct val="0"/>
                </a:spcBef>
                <a:spcAft>
                  <a:spcPts val="0"/>
                </a:spcAft>
                <a:buClrTx/>
                <a:buSzTx/>
                <a:buFontTx/>
                <a:buNone/>
                <a:tabLst/>
                <a:defRPr/>
              </a:pPr>
              <a:r>
                <a:rPr lang="en-US" sz="1200" dirty="0">
                  <a:gradFill>
                    <a:gsLst>
                      <a:gs pos="1250">
                        <a:srgbClr val="505050"/>
                      </a:gs>
                      <a:gs pos="100000">
                        <a:srgbClr val="505050"/>
                      </a:gs>
                    </a:gsLst>
                    <a:lin ang="5400000" scaled="0"/>
                  </a:gradFill>
                  <a:latin typeface="Segoe UI" panose="020B0502040204020203" pitchFamily="34" charset="0"/>
                </a:rPr>
                <a:t>Keys</a:t>
              </a:r>
              <a:endParaRPr kumimoji="0" lang="en-US" sz="1200"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panose="020B0502040204020203" pitchFamily="34" charset="0"/>
              </a:endParaRPr>
            </a:p>
          </p:txBody>
        </p:sp>
        <p:cxnSp>
          <p:nvCxnSpPr>
            <p:cNvPr id="48" name="Straight Connector 47">
              <a:extLst>
                <a:ext uri="{FF2B5EF4-FFF2-40B4-BE49-F238E27FC236}">
                  <a16:creationId xmlns:a16="http://schemas.microsoft.com/office/drawing/2014/main" id="{4F9BA50A-C5E7-41F8-AFF7-380A45C681D0}"/>
                </a:ext>
              </a:extLst>
            </p:cNvPr>
            <p:cNvCxnSpPr>
              <a:cxnSpLocks/>
            </p:cNvCxnSpPr>
            <p:nvPr/>
          </p:nvCxnSpPr>
          <p:spPr>
            <a:xfrm>
              <a:off x="544150" y="5619696"/>
              <a:ext cx="1008425" cy="0"/>
            </a:xfrm>
            <a:prstGeom prst="line">
              <a:avLst/>
            </a:prstGeom>
            <a:ln w="38100" cap="rnd">
              <a:solidFill>
                <a:srgbClr val="0078D4"/>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A171A1F-6FB0-45BF-8885-CD71B85B42E0}"/>
                </a:ext>
              </a:extLst>
            </p:cNvPr>
            <p:cNvCxnSpPr>
              <a:cxnSpLocks/>
            </p:cNvCxnSpPr>
            <p:nvPr/>
          </p:nvCxnSpPr>
          <p:spPr>
            <a:xfrm>
              <a:off x="538705" y="5823171"/>
              <a:ext cx="991645" cy="0"/>
            </a:xfrm>
            <a:prstGeom prst="line">
              <a:avLst/>
            </a:prstGeom>
            <a:ln w="31750" cap="rnd">
              <a:solidFill>
                <a:srgbClr val="0078D4"/>
              </a:solidFill>
              <a:prstDash val="soli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B89DE32-4051-417B-9F64-9C38F8DAE8D1}"/>
                </a:ext>
              </a:extLst>
            </p:cNvPr>
            <p:cNvSpPr/>
            <p:nvPr/>
          </p:nvSpPr>
          <p:spPr>
            <a:xfrm>
              <a:off x="1529333" y="5425126"/>
              <a:ext cx="1186928" cy="276999"/>
            </a:xfrm>
            <a:prstGeom prst="rect">
              <a:avLst/>
            </a:prstGeom>
          </p:spPr>
          <p:txBody>
            <a:bodyPr wrap="none">
              <a:spAutoFit/>
            </a:bodyPr>
            <a:lstStyle/>
            <a:p>
              <a:r>
                <a:rPr lang="en-US" sz="1200" dirty="0">
                  <a:latin typeface="+mj-lt"/>
                </a:rPr>
                <a:t>Optional Path </a:t>
              </a:r>
            </a:p>
          </p:txBody>
        </p:sp>
        <p:sp>
          <p:nvSpPr>
            <p:cNvPr id="51" name="Rectangle 50">
              <a:extLst>
                <a:ext uri="{FF2B5EF4-FFF2-40B4-BE49-F238E27FC236}">
                  <a16:creationId xmlns:a16="http://schemas.microsoft.com/office/drawing/2014/main" id="{3BF5C5F1-0662-4984-A7BF-9A758E64A744}"/>
                </a:ext>
              </a:extLst>
            </p:cNvPr>
            <p:cNvSpPr/>
            <p:nvPr/>
          </p:nvSpPr>
          <p:spPr>
            <a:xfrm>
              <a:off x="1519808" y="5676084"/>
              <a:ext cx="1207190" cy="276999"/>
            </a:xfrm>
            <a:prstGeom prst="rect">
              <a:avLst/>
            </a:prstGeom>
          </p:spPr>
          <p:txBody>
            <a:bodyPr wrap="none">
              <a:spAutoFit/>
            </a:bodyPr>
            <a:lstStyle/>
            <a:p>
              <a:r>
                <a:rPr lang="en-US" sz="1200" dirty="0">
                  <a:latin typeface="+mj-lt"/>
                </a:rPr>
                <a:t>Required Path </a:t>
              </a:r>
            </a:p>
          </p:txBody>
        </p:sp>
      </p:grpSp>
    </p:spTree>
    <p:extLst>
      <p:ext uri="{BB962C8B-B14F-4D97-AF65-F5344CB8AC3E}">
        <p14:creationId xmlns:p14="http://schemas.microsoft.com/office/powerpoint/2010/main" val="35025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500"/>
                                        <p:tgtEl>
                                          <p:spTgt spid="8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par>
                                <p:cTn id="25" presetID="10" presetClass="entr" presetSubtype="0" fill="hold" nodeType="withEffect">
                                  <p:stCondLst>
                                    <p:cond delay="3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30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30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nodeType="withEffect">
                                  <p:stCondLst>
                                    <p:cond delay="5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81" grpId="0" animBg="1"/>
      <p:bldP spid="62" grpId="0"/>
      <p:bldP spid="63" grpId="0"/>
      <p:bldP spid="64" grpId="0"/>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5C5F-8A2D-43C6-A200-E8E1DBECC632}"/>
              </a:ext>
              <a:ext uri="{C183D7F6-B498-43B3-948B-1728B52AA6E4}">
                <adec:decorative xmlns:adec="http://schemas.microsoft.com/office/drawing/2017/decorative" val="1"/>
              </a:ext>
            </a:extLst>
          </p:cNvPr>
          <p:cNvSpPr>
            <a:spLocks noGrp="1"/>
          </p:cNvSpPr>
          <p:nvPr>
            <p:ph type="title"/>
          </p:nvPr>
        </p:nvSpPr>
        <p:spPr>
          <a:xfrm>
            <a:off x="418589" y="429658"/>
            <a:ext cx="10819784" cy="1143000"/>
          </a:xfrm>
        </p:spPr>
        <p:txBody>
          <a:bodyPr/>
          <a:lstStyle/>
          <a:p>
            <a:r>
              <a:rPr lang="en-US" spc="-80" dirty="0"/>
              <a:t>Learning path for </a:t>
            </a:r>
            <a:r>
              <a:rPr lang="en-US" dirty="0"/>
              <a:t>Azure Data Scientist Associate</a:t>
            </a:r>
            <a:endParaRPr lang="en-IN" dirty="0"/>
          </a:p>
        </p:txBody>
      </p:sp>
      <p:sp>
        <p:nvSpPr>
          <p:cNvPr id="85" name="TextBox 84">
            <a:extLst>
              <a:ext uri="{FF2B5EF4-FFF2-40B4-BE49-F238E27FC236}">
                <a16:creationId xmlns:a16="http://schemas.microsoft.com/office/drawing/2014/main" id="{9CACCEF9-DF01-466F-B28C-73F47C6138B8}"/>
              </a:ext>
              <a:ext uri="{C183D7F6-B498-43B3-948B-1728B52AA6E4}">
                <adec:decorative xmlns:adec="http://schemas.microsoft.com/office/drawing/2017/decorative" val="1"/>
              </a:ext>
            </a:extLst>
          </p:cNvPr>
          <p:cNvSpPr txBox="1"/>
          <p:nvPr/>
        </p:nvSpPr>
        <p:spPr>
          <a:xfrm>
            <a:off x="418589" y="6097296"/>
            <a:ext cx="8169381" cy="55399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RoleBasedCert</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Learning Partner: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LearningPartner</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Learn: Microsoft.com/Learn</a:t>
            </a:r>
          </a:p>
        </p:txBody>
      </p:sp>
      <p:grpSp>
        <p:nvGrpSpPr>
          <p:cNvPr id="32" name="Group 31">
            <a:extLst>
              <a:ext uri="{FF2B5EF4-FFF2-40B4-BE49-F238E27FC236}">
                <a16:creationId xmlns:a16="http://schemas.microsoft.com/office/drawing/2014/main" id="{F5C7908B-A83D-458C-9374-3DB9DA2E4E8E}"/>
              </a:ext>
              <a:ext uri="{C183D7F6-B498-43B3-948B-1728B52AA6E4}">
                <adec:decorative xmlns:adec="http://schemas.microsoft.com/office/drawing/2017/decorative" val="1"/>
              </a:ext>
            </a:extLst>
          </p:cNvPr>
          <p:cNvGrpSpPr/>
          <p:nvPr/>
        </p:nvGrpSpPr>
        <p:grpSpPr>
          <a:xfrm>
            <a:off x="905829" y="3441650"/>
            <a:ext cx="8713176" cy="1013631"/>
            <a:chOff x="2164355" y="3616992"/>
            <a:chExt cx="8296564" cy="565710"/>
          </a:xfrm>
        </p:grpSpPr>
        <p:cxnSp>
          <p:nvCxnSpPr>
            <p:cNvPr id="33" name="Straight Connector 32">
              <a:extLst>
                <a:ext uri="{FF2B5EF4-FFF2-40B4-BE49-F238E27FC236}">
                  <a16:creationId xmlns:a16="http://schemas.microsoft.com/office/drawing/2014/main" id="{63857534-FAFC-499C-8AE6-13FF0EA4BCE3}"/>
                </a:ext>
              </a:extLst>
            </p:cNvPr>
            <p:cNvCxnSpPr>
              <a:cxnSpLocks/>
              <a:endCxn id="36" idx="0"/>
            </p:cNvCxnSpPr>
            <p:nvPr/>
          </p:nvCxnSpPr>
          <p:spPr>
            <a:xfrm>
              <a:off x="2164355" y="3890783"/>
              <a:ext cx="910611" cy="242"/>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4" name="Group 33">
              <a:extLst>
                <a:ext uri="{FF2B5EF4-FFF2-40B4-BE49-F238E27FC236}">
                  <a16:creationId xmlns:a16="http://schemas.microsoft.com/office/drawing/2014/main" id="{CA1A5CAB-7E8B-4EF5-9ED4-15A6C7032FDB}"/>
                </a:ext>
              </a:extLst>
            </p:cNvPr>
            <p:cNvGrpSpPr/>
            <p:nvPr/>
          </p:nvGrpSpPr>
          <p:grpSpPr>
            <a:xfrm>
              <a:off x="3074952" y="3616992"/>
              <a:ext cx="5669684" cy="565710"/>
              <a:chOff x="3196332" y="3200839"/>
              <a:chExt cx="5669684" cy="1536635"/>
            </a:xfrm>
          </p:grpSpPr>
          <p:sp>
            <p:nvSpPr>
              <p:cNvPr id="36" name="Freeform: Shape 35">
                <a:extLst>
                  <a:ext uri="{FF2B5EF4-FFF2-40B4-BE49-F238E27FC236}">
                    <a16:creationId xmlns:a16="http://schemas.microsoft.com/office/drawing/2014/main" id="{901F929D-15FD-4811-A63D-84D0F1483146}"/>
                  </a:ext>
                </a:extLst>
              </p:cNvPr>
              <p:cNvSpPr/>
              <p:nvPr/>
            </p:nvSpPr>
            <p:spPr bwMode="auto">
              <a:xfrm flipV="1">
                <a:off x="3196345" y="3945195"/>
                <a:ext cx="5669671" cy="79227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103629"/>
                  <a:gd name="connsiteY0" fmla="*/ 1047995 h 1047995"/>
                  <a:gd name="connsiteX1" fmla="*/ 1235531 w 11103629"/>
                  <a:gd name="connsiteY1" fmla="*/ 15350 h 1047995"/>
                  <a:gd name="connsiteX2" fmla="*/ 11103629 w 11103629"/>
                  <a:gd name="connsiteY2" fmla="*/ 0 h 1047995"/>
                  <a:gd name="connsiteX0" fmla="*/ 0 w 11814308"/>
                  <a:gd name="connsiteY0" fmla="*/ 1048344 h 1048344"/>
                  <a:gd name="connsiteX1" fmla="*/ 1235531 w 11814308"/>
                  <a:gd name="connsiteY1" fmla="*/ 15699 h 1048344"/>
                  <a:gd name="connsiteX2" fmla="*/ 11103629 w 11814308"/>
                  <a:gd name="connsiteY2" fmla="*/ 349 h 1048344"/>
                  <a:gd name="connsiteX3" fmla="*/ 11031807 w 11814308"/>
                  <a:gd name="connsiteY3" fmla="*/ 5057 h 1048344"/>
                  <a:gd name="connsiteX0" fmla="*/ 0 w 12123828"/>
                  <a:gd name="connsiteY0" fmla="*/ 1047997 h 1047997"/>
                  <a:gd name="connsiteX1" fmla="*/ 1235531 w 12123828"/>
                  <a:gd name="connsiteY1" fmla="*/ 15352 h 1047997"/>
                  <a:gd name="connsiteX2" fmla="*/ 11103629 w 12123828"/>
                  <a:gd name="connsiteY2" fmla="*/ 2 h 1047997"/>
                  <a:gd name="connsiteX3" fmla="*/ 11908260 w 12123828"/>
                  <a:gd name="connsiteY3" fmla="*/ 1045667 h 1047997"/>
                  <a:gd name="connsiteX0" fmla="*/ 0 w 11910815"/>
                  <a:gd name="connsiteY0" fmla="*/ 1047995 h 1047995"/>
                  <a:gd name="connsiteX1" fmla="*/ 1235531 w 11910815"/>
                  <a:gd name="connsiteY1" fmla="*/ 15350 h 1047995"/>
                  <a:gd name="connsiteX2" fmla="*/ 11103629 w 11910815"/>
                  <a:gd name="connsiteY2" fmla="*/ 0 h 1047995"/>
                  <a:gd name="connsiteX3" fmla="*/ 11908260 w 11910815"/>
                  <a:gd name="connsiteY3" fmla="*/ 1045665 h 1047995"/>
                </a:gdLst>
                <a:ahLst/>
                <a:cxnLst>
                  <a:cxn ang="0">
                    <a:pos x="connsiteX0" y="connsiteY0"/>
                  </a:cxn>
                  <a:cxn ang="0">
                    <a:pos x="connsiteX1" y="connsiteY1"/>
                  </a:cxn>
                  <a:cxn ang="0">
                    <a:pos x="connsiteX2" y="connsiteY2"/>
                  </a:cxn>
                  <a:cxn ang="0">
                    <a:pos x="connsiteX3" y="connsiteY3"/>
                  </a:cxn>
                </a:cxnLst>
                <a:rect l="l" t="t" r="r" b="b"/>
                <a:pathLst>
                  <a:path w="11910815" h="1047995">
                    <a:moveTo>
                      <a:pt x="0" y="1047995"/>
                    </a:moveTo>
                    <a:cubicBezTo>
                      <a:pt x="150086" y="961125"/>
                      <a:pt x="1051186" y="133063"/>
                      <a:pt x="1235531" y="15350"/>
                    </a:cubicBezTo>
                    <a:cubicBezTo>
                      <a:pt x="1292009" y="5015"/>
                      <a:pt x="11017665" y="8566"/>
                      <a:pt x="11103629" y="0"/>
                    </a:cubicBezTo>
                    <a:cubicBezTo>
                      <a:pt x="11897997" y="1020082"/>
                      <a:pt x="11923223" y="1044684"/>
                      <a:pt x="11908260" y="1045665"/>
                    </a:cubicBez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7" name="Freeform: Shape 36">
                <a:extLst>
                  <a:ext uri="{FF2B5EF4-FFF2-40B4-BE49-F238E27FC236}">
                    <a16:creationId xmlns:a16="http://schemas.microsoft.com/office/drawing/2014/main" id="{7598868C-175C-46EA-9684-AB9B5BAC7108}"/>
                  </a:ext>
                </a:extLst>
              </p:cNvPr>
              <p:cNvSpPr/>
              <p:nvPr/>
            </p:nvSpPr>
            <p:spPr bwMode="auto">
              <a:xfrm>
                <a:off x="3196332" y="3200839"/>
                <a:ext cx="5659398" cy="74435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022033"/>
                  <a:gd name="connsiteY0" fmla="*/ 1039702 h 1039702"/>
                  <a:gd name="connsiteX1" fmla="*/ 1235531 w 11022033"/>
                  <a:gd name="connsiteY1" fmla="*/ 7057 h 1039702"/>
                  <a:gd name="connsiteX2" fmla="*/ 11022033 w 11022033"/>
                  <a:gd name="connsiteY2" fmla="*/ 6580 h 1039702"/>
                  <a:gd name="connsiteX0" fmla="*/ 0 w 10922146"/>
                  <a:gd name="connsiteY0" fmla="*/ 1042590 h 1042590"/>
                  <a:gd name="connsiteX1" fmla="*/ 1235531 w 10922146"/>
                  <a:gd name="connsiteY1" fmla="*/ 9945 h 1042590"/>
                  <a:gd name="connsiteX2" fmla="*/ 10922146 w 10922146"/>
                  <a:gd name="connsiteY2" fmla="*/ 4410 h 1042590"/>
                  <a:gd name="connsiteX0" fmla="*/ 0 w 11637970"/>
                  <a:gd name="connsiteY0" fmla="*/ 1044189 h 1044189"/>
                  <a:gd name="connsiteX1" fmla="*/ 1235531 w 11637970"/>
                  <a:gd name="connsiteY1" fmla="*/ 11544 h 1044189"/>
                  <a:gd name="connsiteX2" fmla="*/ 10922146 w 11637970"/>
                  <a:gd name="connsiteY2" fmla="*/ 6009 h 1044189"/>
                  <a:gd name="connsiteX3" fmla="*/ 10916207 w 11637970"/>
                  <a:gd name="connsiteY3" fmla="*/ 0 h 1044189"/>
                  <a:gd name="connsiteX0" fmla="*/ 0 w 12007830"/>
                  <a:gd name="connsiteY0" fmla="*/ 1042590 h 1042590"/>
                  <a:gd name="connsiteX1" fmla="*/ 1235531 w 12007830"/>
                  <a:gd name="connsiteY1" fmla="*/ 9945 h 1042590"/>
                  <a:gd name="connsiteX2" fmla="*/ 10922146 w 12007830"/>
                  <a:gd name="connsiteY2" fmla="*/ 4410 h 1042590"/>
                  <a:gd name="connsiteX3" fmla="*/ 11872270 w 12007830"/>
                  <a:gd name="connsiteY3" fmla="*/ 994485 h 1042590"/>
                  <a:gd name="connsiteX0" fmla="*/ 0 w 11872270"/>
                  <a:gd name="connsiteY0" fmla="*/ 1042590 h 1042590"/>
                  <a:gd name="connsiteX1" fmla="*/ 1235531 w 11872270"/>
                  <a:gd name="connsiteY1" fmla="*/ 9945 h 1042590"/>
                  <a:gd name="connsiteX2" fmla="*/ 10922146 w 11872270"/>
                  <a:gd name="connsiteY2" fmla="*/ 4410 h 1042590"/>
                  <a:gd name="connsiteX3" fmla="*/ 11872270 w 11872270"/>
                  <a:gd name="connsiteY3" fmla="*/ 994485 h 1042590"/>
                </a:gdLst>
                <a:ahLst/>
                <a:cxnLst>
                  <a:cxn ang="0">
                    <a:pos x="connsiteX0" y="connsiteY0"/>
                  </a:cxn>
                  <a:cxn ang="0">
                    <a:pos x="connsiteX1" y="connsiteY1"/>
                  </a:cxn>
                  <a:cxn ang="0">
                    <a:pos x="connsiteX2" y="connsiteY2"/>
                  </a:cxn>
                  <a:cxn ang="0">
                    <a:pos x="connsiteX3" y="connsiteY3"/>
                  </a:cxn>
                </a:cxnLst>
                <a:rect l="l" t="t" r="r" b="b"/>
                <a:pathLst>
                  <a:path w="11872270" h="1042590">
                    <a:moveTo>
                      <a:pt x="0" y="1042590"/>
                    </a:moveTo>
                    <a:cubicBezTo>
                      <a:pt x="150086" y="955720"/>
                      <a:pt x="1051186" y="127658"/>
                      <a:pt x="1235531" y="9945"/>
                    </a:cubicBezTo>
                    <a:cubicBezTo>
                      <a:pt x="1292009" y="-390"/>
                      <a:pt x="10802412" y="-3404"/>
                      <a:pt x="10922146" y="4410"/>
                    </a:cubicBezTo>
                    <a:lnTo>
                      <a:pt x="11872270" y="994485"/>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cxnSp>
          <p:nvCxnSpPr>
            <p:cNvPr id="35" name="Straight Connector 34">
              <a:extLst>
                <a:ext uri="{FF2B5EF4-FFF2-40B4-BE49-F238E27FC236}">
                  <a16:creationId xmlns:a16="http://schemas.microsoft.com/office/drawing/2014/main" id="{720C9879-FA2E-4BE3-B006-CD7CCEE68B2A}"/>
                </a:ext>
              </a:extLst>
            </p:cNvPr>
            <p:cNvCxnSpPr>
              <a:cxnSpLocks/>
            </p:cNvCxnSpPr>
            <p:nvPr/>
          </p:nvCxnSpPr>
          <p:spPr>
            <a:xfrm flipV="1">
              <a:off x="8752084" y="3890784"/>
              <a:ext cx="1708835"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Group 42">
            <a:extLst>
              <a:ext uri="{FF2B5EF4-FFF2-40B4-BE49-F238E27FC236}">
                <a16:creationId xmlns:a16="http://schemas.microsoft.com/office/drawing/2014/main" id="{87F84AD3-201A-4F59-805F-A049F9B436F4}"/>
              </a:ext>
              <a:ext uri="{C183D7F6-B498-43B3-948B-1728B52AA6E4}">
                <adec:decorative xmlns:adec="http://schemas.microsoft.com/office/drawing/2017/decorative" val="1"/>
              </a:ext>
            </a:extLst>
          </p:cNvPr>
          <p:cNvGrpSpPr/>
          <p:nvPr/>
        </p:nvGrpSpPr>
        <p:grpSpPr>
          <a:xfrm>
            <a:off x="3052918" y="2424066"/>
            <a:ext cx="1207767" cy="1110005"/>
            <a:chOff x="3191164" y="2490067"/>
            <a:chExt cx="1207767" cy="1110005"/>
          </a:xfrm>
        </p:grpSpPr>
        <p:sp>
          <p:nvSpPr>
            <p:cNvPr id="44" name="Oval 43">
              <a:extLst>
                <a:ext uri="{FF2B5EF4-FFF2-40B4-BE49-F238E27FC236}">
                  <a16:creationId xmlns:a16="http://schemas.microsoft.com/office/drawing/2014/main" id="{3555ABD5-A576-4CA4-BE07-832F99439299}"/>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45" name="Straight Connector 44">
              <a:extLst>
                <a:ext uri="{FF2B5EF4-FFF2-40B4-BE49-F238E27FC236}">
                  <a16:creationId xmlns:a16="http://schemas.microsoft.com/office/drawing/2014/main" id="{31076863-3B9B-4E62-A34E-9662CF51D4F8}"/>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FE2E72F-82B4-4009-B13F-3B7B58937911}"/>
                </a:ext>
              </a:extLst>
            </p:cNvPr>
            <p:cNvSpPr txBox="1"/>
            <p:nvPr/>
          </p:nvSpPr>
          <p:spPr>
            <a:xfrm>
              <a:off x="3191164" y="2490067"/>
              <a:ext cx="1207767"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Development </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environment</a:t>
              </a:r>
            </a:p>
          </p:txBody>
        </p:sp>
      </p:grpSp>
      <p:grpSp>
        <p:nvGrpSpPr>
          <p:cNvPr id="47" name="Group 46">
            <a:extLst>
              <a:ext uri="{FF2B5EF4-FFF2-40B4-BE49-F238E27FC236}">
                <a16:creationId xmlns:a16="http://schemas.microsoft.com/office/drawing/2014/main" id="{391C62EA-C9AF-425E-8134-A73482BDB3C7}"/>
              </a:ext>
              <a:ext uri="{C183D7F6-B498-43B3-948B-1728B52AA6E4}">
                <adec:decorative xmlns:adec="http://schemas.microsoft.com/office/drawing/2017/decorative" val="1"/>
              </a:ext>
            </a:extLst>
          </p:cNvPr>
          <p:cNvGrpSpPr/>
          <p:nvPr/>
        </p:nvGrpSpPr>
        <p:grpSpPr>
          <a:xfrm>
            <a:off x="5281077" y="2425580"/>
            <a:ext cx="849912" cy="1108491"/>
            <a:chOff x="3370092" y="2491581"/>
            <a:chExt cx="849912" cy="1108491"/>
          </a:xfrm>
        </p:grpSpPr>
        <p:sp>
          <p:nvSpPr>
            <p:cNvPr id="48" name="Oval 47">
              <a:extLst>
                <a:ext uri="{FF2B5EF4-FFF2-40B4-BE49-F238E27FC236}">
                  <a16:creationId xmlns:a16="http://schemas.microsoft.com/office/drawing/2014/main" id="{DA8F7E7C-7677-4B5A-A651-C682CC1474B6}"/>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49" name="Straight Connector 48">
              <a:extLst>
                <a:ext uri="{FF2B5EF4-FFF2-40B4-BE49-F238E27FC236}">
                  <a16:creationId xmlns:a16="http://schemas.microsoft.com/office/drawing/2014/main" id="{6CA9003F-233E-439D-9A89-9AA3614A72C7}"/>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39D04DC-5CFF-4FC1-B128-1E4B5CA2BC4A}"/>
                </a:ext>
              </a:extLst>
            </p:cNvPr>
            <p:cNvSpPr txBox="1"/>
            <p:nvPr/>
          </p:nvSpPr>
          <p:spPr>
            <a:xfrm>
              <a:off x="3370092" y="2491581"/>
              <a:ext cx="849912"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Data for </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modeling</a:t>
              </a:r>
            </a:p>
          </p:txBody>
        </p:sp>
      </p:grpSp>
      <p:grpSp>
        <p:nvGrpSpPr>
          <p:cNvPr id="51" name="Group 50">
            <a:extLst>
              <a:ext uri="{FF2B5EF4-FFF2-40B4-BE49-F238E27FC236}">
                <a16:creationId xmlns:a16="http://schemas.microsoft.com/office/drawing/2014/main" id="{3708D585-90A0-4A1C-8181-05F64410DFF2}"/>
              </a:ext>
              <a:ext uri="{C183D7F6-B498-43B3-948B-1728B52AA6E4}">
                <adec:decorative xmlns:adec="http://schemas.microsoft.com/office/drawing/2017/decorative" val="1"/>
              </a:ext>
            </a:extLst>
          </p:cNvPr>
          <p:cNvGrpSpPr/>
          <p:nvPr/>
        </p:nvGrpSpPr>
        <p:grpSpPr>
          <a:xfrm>
            <a:off x="7125924" y="2196311"/>
            <a:ext cx="2017696" cy="1800495"/>
            <a:chOff x="7862237" y="2156748"/>
            <a:chExt cx="2017696" cy="1800495"/>
          </a:xfrm>
        </p:grpSpPr>
        <p:sp>
          <p:nvSpPr>
            <p:cNvPr id="52" name="Oval 51">
              <a:extLst>
                <a:ext uri="{FF2B5EF4-FFF2-40B4-BE49-F238E27FC236}">
                  <a16:creationId xmlns:a16="http://schemas.microsoft.com/office/drawing/2014/main" id="{BA653ECC-BDAE-49A5-8DEB-48334DE0192E}"/>
                </a:ext>
              </a:extLst>
            </p:cNvPr>
            <p:cNvSpPr/>
            <p:nvPr/>
          </p:nvSpPr>
          <p:spPr bwMode="auto">
            <a:xfrm>
              <a:off x="8460115" y="377436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3" name="Straight Connector 52">
              <a:extLst>
                <a:ext uri="{FF2B5EF4-FFF2-40B4-BE49-F238E27FC236}">
                  <a16:creationId xmlns:a16="http://schemas.microsoft.com/office/drawing/2014/main" id="{C888E66D-8DA2-4704-AF9D-08EC0505F697}"/>
                </a:ext>
              </a:extLst>
            </p:cNvPr>
            <p:cNvCxnSpPr>
              <a:cxnSpLocks/>
              <a:endCxn id="52" idx="0"/>
            </p:cNvCxnSpPr>
            <p:nvPr/>
          </p:nvCxnSpPr>
          <p:spPr>
            <a:xfrm>
              <a:off x="8551555" y="2844276"/>
              <a:ext cx="0" cy="93008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C17E10-E9F7-4CEA-9588-A6521C0CC29A}"/>
                </a:ext>
              </a:extLst>
            </p:cNvPr>
            <p:cNvSpPr txBox="1"/>
            <p:nvPr/>
          </p:nvSpPr>
          <p:spPr>
            <a:xfrm>
              <a:off x="7862237" y="2156748"/>
              <a:ext cx="2017696" cy="769634"/>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a:lnSpc>
                  <a:spcPct val="97000"/>
                </a:lnSpc>
              </a:pPr>
              <a:r>
                <a:rPr lang="en-US" sz="1100" dirty="0"/>
                <a:t>DP-100: Designing and Implementing a Data Science Solution on Azure</a:t>
              </a:r>
            </a:p>
          </p:txBody>
        </p:sp>
      </p:grpSp>
      <p:grpSp>
        <p:nvGrpSpPr>
          <p:cNvPr id="55" name="Group 54">
            <a:extLst>
              <a:ext uri="{FF2B5EF4-FFF2-40B4-BE49-F238E27FC236}">
                <a16:creationId xmlns:a16="http://schemas.microsoft.com/office/drawing/2014/main" id="{24AB443B-D2DF-40C1-AD22-B78DF5FF9AD5}"/>
              </a:ext>
              <a:ext uri="{C183D7F6-B498-43B3-948B-1728B52AA6E4}">
                <adec:decorative xmlns:adec="http://schemas.microsoft.com/office/drawing/2017/decorative" val="1"/>
              </a:ext>
            </a:extLst>
          </p:cNvPr>
          <p:cNvGrpSpPr/>
          <p:nvPr/>
        </p:nvGrpSpPr>
        <p:grpSpPr>
          <a:xfrm>
            <a:off x="2863026" y="4372687"/>
            <a:ext cx="1587549" cy="968375"/>
            <a:chOff x="2474990" y="3845604"/>
            <a:chExt cx="1587549" cy="968375"/>
          </a:xfrm>
        </p:grpSpPr>
        <p:grpSp>
          <p:nvGrpSpPr>
            <p:cNvPr id="56" name="Group 55">
              <a:extLst>
                <a:ext uri="{FF2B5EF4-FFF2-40B4-BE49-F238E27FC236}">
                  <a16:creationId xmlns:a16="http://schemas.microsoft.com/office/drawing/2014/main" id="{A86ACD74-5D51-4958-836F-E7B845E0EBF7}"/>
                </a:ext>
              </a:extLst>
            </p:cNvPr>
            <p:cNvGrpSpPr/>
            <p:nvPr/>
          </p:nvGrpSpPr>
          <p:grpSpPr>
            <a:xfrm flipV="1">
              <a:off x="3199149" y="3845604"/>
              <a:ext cx="182880" cy="674256"/>
              <a:chOff x="3175206" y="5139461"/>
              <a:chExt cx="182880" cy="674256"/>
            </a:xfrm>
          </p:grpSpPr>
          <p:sp>
            <p:nvSpPr>
              <p:cNvPr id="58" name="Oval 57">
                <a:extLst>
                  <a:ext uri="{FF2B5EF4-FFF2-40B4-BE49-F238E27FC236}">
                    <a16:creationId xmlns:a16="http://schemas.microsoft.com/office/drawing/2014/main" id="{09A6775E-85B7-4A25-BF3C-CE3663A92AC4}"/>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9" name="Straight Connector 58">
                <a:extLst>
                  <a:ext uri="{FF2B5EF4-FFF2-40B4-BE49-F238E27FC236}">
                    <a16:creationId xmlns:a16="http://schemas.microsoft.com/office/drawing/2014/main" id="{79F0E577-3186-472C-A845-F8079DBA3C63}"/>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0C5C0FE-F1A0-44E7-B889-0411FF85FC5C}"/>
                </a:ext>
              </a:extLst>
            </p:cNvPr>
            <p:cNvSpPr txBox="1"/>
            <p:nvPr/>
          </p:nvSpPr>
          <p:spPr>
            <a:xfrm>
              <a:off x="2474990" y="4463114"/>
              <a:ext cx="1587549" cy="3508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Feature engineering</a:t>
              </a:r>
            </a:p>
          </p:txBody>
        </p:sp>
      </p:grpSp>
      <p:grpSp>
        <p:nvGrpSpPr>
          <p:cNvPr id="60" name="Group 59">
            <a:extLst>
              <a:ext uri="{FF2B5EF4-FFF2-40B4-BE49-F238E27FC236}">
                <a16:creationId xmlns:a16="http://schemas.microsoft.com/office/drawing/2014/main" id="{C8532827-1A71-45AB-8EFE-2806DADE6030}"/>
              </a:ext>
              <a:ext uri="{C183D7F6-B498-43B3-948B-1728B52AA6E4}">
                <adec:decorative xmlns:adec="http://schemas.microsoft.com/office/drawing/2017/decorative" val="1"/>
              </a:ext>
            </a:extLst>
          </p:cNvPr>
          <p:cNvGrpSpPr/>
          <p:nvPr/>
        </p:nvGrpSpPr>
        <p:grpSpPr>
          <a:xfrm>
            <a:off x="5030017" y="4372687"/>
            <a:ext cx="1352037" cy="968877"/>
            <a:chOff x="3752339" y="4210463"/>
            <a:chExt cx="1352037" cy="968877"/>
          </a:xfrm>
        </p:grpSpPr>
        <p:grpSp>
          <p:nvGrpSpPr>
            <p:cNvPr id="61" name="Group 60">
              <a:extLst>
                <a:ext uri="{FF2B5EF4-FFF2-40B4-BE49-F238E27FC236}">
                  <a16:creationId xmlns:a16="http://schemas.microsoft.com/office/drawing/2014/main" id="{43E80502-97E2-4C87-8679-91781F305210}"/>
                </a:ext>
              </a:extLst>
            </p:cNvPr>
            <p:cNvGrpSpPr/>
            <p:nvPr/>
          </p:nvGrpSpPr>
          <p:grpSpPr>
            <a:xfrm flipV="1">
              <a:off x="4336915" y="4210463"/>
              <a:ext cx="182880" cy="674256"/>
              <a:chOff x="4336915" y="4833689"/>
              <a:chExt cx="182880" cy="674256"/>
            </a:xfrm>
          </p:grpSpPr>
          <p:sp>
            <p:nvSpPr>
              <p:cNvPr id="63" name="Oval 62">
                <a:extLst>
                  <a:ext uri="{FF2B5EF4-FFF2-40B4-BE49-F238E27FC236}">
                    <a16:creationId xmlns:a16="http://schemas.microsoft.com/office/drawing/2014/main" id="{717D16A9-2E08-4D64-BECD-9509ECC22193}"/>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64" name="Straight Connector 63">
                <a:extLst>
                  <a:ext uri="{FF2B5EF4-FFF2-40B4-BE49-F238E27FC236}">
                    <a16:creationId xmlns:a16="http://schemas.microsoft.com/office/drawing/2014/main" id="{92A90D6A-8D97-40DC-B80E-49BB52706A04}"/>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72FAF4CA-C686-4E2A-9E08-DA45E9A89DEE}"/>
                </a:ext>
              </a:extLst>
            </p:cNvPr>
            <p:cNvSpPr txBox="1"/>
            <p:nvPr/>
          </p:nvSpPr>
          <p:spPr>
            <a:xfrm>
              <a:off x="3752339" y="4828475"/>
              <a:ext cx="1352037" cy="3508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Develop models</a:t>
              </a:r>
            </a:p>
          </p:txBody>
        </p:sp>
      </p:grpSp>
      <p:sp>
        <p:nvSpPr>
          <p:cNvPr id="65" name="Rectangle 64">
            <a:extLst>
              <a:ext uri="{FF2B5EF4-FFF2-40B4-BE49-F238E27FC236}">
                <a16:creationId xmlns:a16="http://schemas.microsoft.com/office/drawing/2014/main" id="{6BF8BD29-D1E8-4EB6-A22B-C46BD98F71D0}"/>
              </a:ext>
              <a:ext uri="{C183D7F6-B498-43B3-948B-1728B52AA6E4}">
                <adec:decorative xmlns:adec="http://schemas.microsoft.com/office/drawing/2017/decorative" val="1"/>
              </a:ext>
            </a:extLst>
          </p:cNvPr>
          <p:cNvSpPr/>
          <p:nvPr/>
        </p:nvSpPr>
        <p:spPr>
          <a:xfrm>
            <a:off x="3367159" y="3646005"/>
            <a:ext cx="2669501"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69" name="Group 68">
            <a:extLst>
              <a:ext uri="{FF2B5EF4-FFF2-40B4-BE49-F238E27FC236}">
                <a16:creationId xmlns:a16="http://schemas.microsoft.com/office/drawing/2014/main" id="{7FF9FE2B-65D7-471C-8F1A-DAEA09C20707}"/>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70" name="Rectangle: Rounded Corners 69">
              <a:extLst>
                <a:ext uri="{FF2B5EF4-FFF2-40B4-BE49-F238E27FC236}">
                  <a16:creationId xmlns:a16="http://schemas.microsoft.com/office/drawing/2014/main" id="{FEB76C49-08A4-49D5-8CFD-89C321B61C7A}"/>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71" name="Group 70">
              <a:extLst>
                <a:ext uri="{FF2B5EF4-FFF2-40B4-BE49-F238E27FC236}">
                  <a16:creationId xmlns:a16="http://schemas.microsoft.com/office/drawing/2014/main" id="{5D2C7F10-4DE1-4BF3-8C83-0D7618C16F2F}"/>
                </a:ext>
              </a:extLst>
            </p:cNvPr>
            <p:cNvGrpSpPr/>
            <p:nvPr/>
          </p:nvGrpSpPr>
          <p:grpSpPr>
            <a:xfrm>
              <a:off x="910573" y="4997101"/>
              <a:ext cx="681574" cy="410456"/>
              <a:chOff x="2201868" y="5451471"/>
              <a:chExt cx="549073" cy="325437"/>
            </a:xfrm>
          </p:grpSpPr>
          <p:grpSp>
            <p:nvGrpSpPr>
              <p:cNvPr id="75" name="Group 11">
                <a:extLst>
                  <a:ext uri="{FF2B5EF4-FFF2-40B4-BE49-F238E27FC236}">
                    <a16:creationId xmlns:a16="http://schemas.microsoft.com/office/drawing/2014/main" id="{F34B9BF7-F6F2-48B5-9E1A-DC8F1197E6D5}"/>
                  </a:ext>
                </a:extLst>
              </p:cNvPr>
              <p:cNvGrpSpPr>
                <a:grpSpLocks noChangeAspect="1"/>
              </p:cNvGrpSpPr>
              <p:nvPr/>
            </p:nvGrpSpPr>
            <p:grpSpPr bwMode="auto">
              <a:xfrm>
                <a:off x="2201868" y="5451471"/>
                <a:ext cx="401638" cy="325437"/>
                <a:chOff x="1387" y="3434"/>
                <a:chExt cx="253" cy="205"/>
              </a:xfrm>
              <a:solidFill>
                <a:schemeClr val="tx1"/>
              </a:solidFill>
            </p:grpSpPr>
            <p:sp>
              <p:nvSpPr>
                <p:cNvPr id="77" name="Freeform 12">
                  <a:extLst>
                    <a:ext uri="{FF2B5EF4-FFF2-40B4-BE49-F238E27FC236}">
                      <a16:creationId xmlns:a16="http://schemas.microsoft.com/office/drawing/2014/main" id="{B021FE36-0260-4E44-9DCA-2AD54ADC7964}"/>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a:extLst>
                    <a:ext uri="{FF2B5EF4-FFF2-40B4-BE49-F238E27FC236}">
                      <a16:creationId xmlns:a16="http://schemas.microsoft.com/office/drawing/2014/main" id="{AB79043C-FF20-4FD9-833C-4570C11B8ED2}"/>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a:extLst>
                    <a:ext uri="{FF2B5EF4-FFF2-40B4-BE49-F238E27FC236}">
                      <a16:creationId xmlns:a16="http://schemas.microsoft.com/office/drawing/2014/main" id="{02B1E8BF-1368-453B-8BA1-E7D8443CF51A}"/>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a:extLst>
                    <a:ext uri="{FF2B5EF4-FFF2-40B4-BE49-F238E27FC236}">
                      <a16:creationId xmlns:a16="http://schemas.microsoft.com/office/drawing/2014/main" id="{D2FA8FA6-AA86-4825-90A7-426584C9BBA3}"/>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Freeform 21">
                <a:extLst>
                  <a:ext uri="{FF2B5EF4-FFF2-40B4-BE49-F238E27FC236}">
                    <a16:creationId xmlns:a16="http://schemas.microsoft.com/office/drawing/2014/main" id="{9BF62938-E0AF-48F1-8B4B-FFF6BFB84E0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a:extLst>
              <a:ext uri="{FF2B5EF4-FFF2-40B4-BE49-F238E27FC236}">
                <a16:creationId xmlns:a16="http://schemas.microsoft.com/office/drawing/2014/main" id="{65E5DEAD-27F7-4AD9-8A59-B3FCADDB5EF5}"/>
              </a:ext>
              <a:ext uri="{C183D7F6-B498-43B3-948B-1728B52AA6E4}">
                <adec:decorative xmlns:adec="http://schemas.microsoft.com/office/drawing/2017/decorative" val="1"/>
              </a:ext>
            </a:extLst>
          </p:cNvPr>
          <p:cNvGrpSpPr/>
          <p:nvPr/>
        </p:nvGrpSpPr>
        <p:grpSpPr>
          <a:xfrm>
            <a:off x="9023262" y="3581359"/>
            <a:ext cx="2836288" cy="701731"/>
            <a:chOff x="3984047" y="3050082"/>
            <a:chExt cx="2836288" cy="701731"/>
          </a:xfrm>
        </p:grpSpPr>
        <p:sp>
          <p:nvSpPr>
            <p:cNvPr id="67" name="Title 1">
              <a:extLst>
                <a:ext uri="{FF2B5EF4-FFF2-40B4-BE49-F238E27FC236}">
                  <a16:creationId xmlns:a16="http://schemas.microsoft.com/office/drawing/2014/main" id="{E171A74C-2544-4CD5-9701-9BBA0D571AFC}"/>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Data Scientist Associate</a:t>
              </a:r>
            </a:p>
          </p:txBody>
        </p:sp>
        <p:grpSp>
          <p:nvGrpSpPr>
            <p:cNvPr id="68" name="Group 67">
              <a:extLst>
                <a:ext uri="{FF2B5EF4-FFF2-40B4-BE49-F238E27FC236}">
                  <a16:creationId xmlns:a16="http://schemas.microsoft.com/office/drawing/2014/main" id="{2286BEAE-7707-497D-99F0-2009DB9DB6F4}"/>
                </a:ext>
              </a:extLst>
            </p:cNvPr>
            <p:cNvGrpSpPr/>
            <p:nvPr/>
          </p:nvGrpSpPr>
          <p:grpSpPr>
            <a:xfrm>
              <a:off x="4106237" y="3332351"/>
              <a:ext cx="333424" cy="137193"/>
              <a:chOff x="2474176" y="5456022"/>
              <a:chExt cx="288898" cy="118872"/>
            </a:xfrm>
          </p:grpSpPr>
          <p:sp>
            <p:nvSpPr>
              <p:cNvPr id="81" name="Star: 5 Points 80">
                <a:extLst>
                  <a:ext uri="{FF2B5EF4-FFF2-40B4-BE49-F238E27FC236}">
                    <a16:creationId xmlns:a16="http://schemas.microsoft.com/office/drawing/2014/main" id="{FDA52C40-CE54-441C-BE3F-C6DFADCB39C1}"/>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82" name="Star: 5 Points 81">
                <a:extLst>
                  <a:ext uri="{FF2B5EF4-FFF2-40B4-BE49-F238E27FC236}">
                    <a16:creationId xmlns:a16="http://schemas.microsoft.com/office/drawing/2014/main" id="{A287FDA8-9E25-4C07-A06F-08EE32A750C0}"/>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83" name="TextBox 82">
            <a:extLst>
              <a:ext uri="{FF2B5EF4-FFF2-40B4-BE49-F238E27FC236}">
                <a16:creationId xmlns:a16="http://schemas.microsoft.com/office/drawing/2014/main" id="{AC3FB56E-9CD3-477A-8A6C-5A16C7498B98}"/>
              </a:ext>
              <a:ext uri="{C183D7F6-B498-43B3-948B-1728B52AA6E4}">
                <adec:decorative xmlns:adec="http://schemas.microsoft.com/office/drawing/2017/decorative" val="1"/>
              </a:ext>
            </a:extLst>
          </p:cNvPr>
          <p:cNvSpPr txBox="1"/>
          <p:nvPr/>
        </p:nvSpPr>
        <p:spPr>
          <a:xfrm>
            <a:off x="693815" y="4469728"/>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72" name="Group 71">
            <a:extLst>
              <a:ext uri="{FF2B5EF4-FFF2-40B4-BE49-F238E27FC236}">
                <a16:creationId xmlns:a16="http://schemas.microsoft.com/office/drawing/2014/main" id="{07F71066-D216-4C08-AA34-D810853B7B2F}"/>
              </a:ext>
            </a:extLst>
          </p:cNvPr>
          <p:cNvGrpSpPr/>
          <p:nvPr/>
        </p:nvGrpSpPr>
        <p:grpSpPr>
          <a:xfrm>
            <a:off x="2102454" y="1346525"/>
            <a:ext cx="9696366" cy="409448"/>
            <a:chOff x="1795346" y="1520932"/>
            <a:chExt cx="9696366" cy="409448"/>
          </a:xfrm>
        </p:grpSpPr>
        <p:sp>
          <p:nvSpPr>
            <p:cNvPr id="73" name="Rectangle 72">
              <a:extLst>
                <a:ext uri="{FF2B5EF4-FFF2-40B4-BE49-F238E27FC236}">
                  <a16:creationId xmlns:a16="http://schemas.microsoft.com/office/drawing/2014/main" id="{3B624E8B-4818-400A-AD23-FDD09E2D1E7C}"/>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B58E65A-1BA0-43E8-AD6B-A38A0C858117}"/>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EA1B8097-9C5E-4F10-88A0-F018B20CA287}"/>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86" name="Title 1">
              <a:extLst>
                <a:ext uri="{FF2B5EF4-FFF2-40B4-BE49-F238E27FC236}">
                  <a16:creationId xmlns:a16="http://schemas.microsoft.com/office/drawing/2014/main" id="{823B695C-D8FC-4146-B3A6-DC3C10BE9653}"/>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87" name="Title 1">
              <a:extLst>
                <a:ext uri="{FF2B5EF4-FFF2-40B4-BE49-F238E27FC236}">
                  <a16:creationId xmlns:a16="http://schemas.microsoft.com/office/drawing/2014/main" id="{CF132421-4DAB-4589-9393-9F24ABB856F7}"/>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88" name="Title 1">
              <a:extLst>
                <a:ext uri="{FF2B5EF4-FFF2-40B4-BE49-F238E27FC236}">
                  <a16:creationId xmlns:a16="http://schemas.microsoft.com/office/drawing/2014/main" id="{B29EB80C-2123-458D-A221-1FA7678FC315}"/>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388643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1"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up)">
                                      <p:cBhvr>
                                        <p:cTn id="13" dur="500"/>
                                        <p:tgtEl>
                                          <p:spTgt spid="55"/>
                                        </p:tgtEl>
                                      </p:cBhvr>
                                    </p:animEffect>
                                  </p:childTnLst>
                                </p:cTn>
                              </p:par>
                              <p:par>
                                <p:cTn id="14" presetID="22" presetClass="entr" presetSubtype="4" fill="hold" nodeType="withEffect">
                                  <p:stCondLst>
                                    <p:cond delay="10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par>
                                <p:cTn id="17" presetID="22" presetClass="entr" presetSubtype="1" fill="hold" nodeType="withEffect">
                                  <p:stCondLst>
                                    <p:cond delay="10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par>
                                <p:cTn id="20" presetID="22" presetClass="entr" presetSubtype="4" fill="hold" nodeType="withEffect">
                                  <p:stCondLst>
                                    <p:cond delay="4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nodeType="withEffect">
                                  <p:stCondLst>
                                    <p:cond delay="3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5C5F-8A2D-43C6-A200-E8E1DBECC632}"/>
              </a:ext>
              <a:ext uri="{C183D7F6-B498-43B3-948B-1728B52AA6E4}">
                <adec:decorative xmlns:adec="http://schemas.microsoft.com/office/drawing/2017/decorative" val="1"/>
              </a:ext>
            </a:extLst>
          </p:cNvPr>
          <p:cNvSpPr>
            <a:spLocks noGrp="1"/>
          </p:cNvSpPr>
          <p:nvPr>
            <p:ph type="title"/>
          </p:nvPr>
        </p:nvSpPr>
        <p:spPr>
          <a:xfrm>
            <a:off x="418589" y="429659"/>
            <a:ext cx="10819784" cy="1143000"/>
          </a:xfrm>
        </p:spPr>
        <p:txBody>
          <a:bodyPr/>
          <a:lstStyle/>
          <a:p>
            <a:r>
              <a:rPr lang="en-US" spc="-80" dirty="0"/>
              <a:t>Learning path for </a:t>
            </a:r>
            <a:r>
              <a:rPr lang="en-US" dirty="0"/>
              <a:t>Azure Data Engineer Associate</a:t>
            </a:r>
            <a:endParaRPr lang="en-IN" dirty="0"/>
          </a:p>
        </p:txBody>
      </p:sp>
      <p:sp>
        <p:nvSpPr>
          <p:cNvPr id="85" name="TextBox 84">
            <a:extLst>
              <a:ext uri="{FF2B5EF4-FFF2-40B4-BE49-F238E27FC236}">
                <a16:creationId xmlns:a16="http://schemas.microsoft.com/office/drawing/2014/main" id="{9CACCEF9-DF01-466F-B28C-73F47C6138B8}"/>
              </a:ext>
              <a:ext uri="{C183D7F6-B498-43B3-948B-1728B52AA6E4}">
                <adec:decorative xmlns:adec="http://schemas.microsoft.com/office/drawing/2017/decorative" val="1"/>
              </a:ext>
            </a:extLst>
          </p:cNvPr>
          <p:cNvSpPr txBox="1"/>
          <p:nvPr/>
        </p:nvSpPr>
        <p:spPr>
          <a:xfrm>
            <a:off x="418589" y="6097296"/>
            <a:ext cx="8169381" cy="55399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RoleBasedCert</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Learning Partner: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LearningPartner</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Learn: Microsoft.com/Learn</a:t>
            </a:r>
          </a:p>
        </p:txBody>
      </p:sp>
      <p:grpSp>
        <p:nvGrpSpPr>
          <p:cNvPr id="47" name="Group 46">
            <a:extLst>
              <a:ext uri="{FF2B5EF4-FFF2-40B4-BE49-F238E27FC236}">
                <a16:creationId xmlns:a16="http://schemas.microsoft.com/office/drawing/2014/main" id="{BDEBB376-2F24-4838-B18F-F348A0C7190B}"/>
              </a:ext>
              <a:ext uri="{C183D7F6-B498-43B3-948B-1728B52AA6E4}">
                <adec:decorative xmlns:adec="http://schemas.microsoft.com/office/drawing/2017/decorative" val="1"/>
              </a:ext>
            </a:extLst>
          </p:cNvPr>
          <p:cNvGrpSpPr/>
          <p:nvPr/>
        </p:nvGrpSpPr>
        <p:grpSpPr>
          <a:xfrm>
            <a:off x="905829" y="3443015"/>
            <a:ext cx="8713176" cy="1009891"/>
            <a:chOff x="2164355" y="3617755"/>
            <a:chExt cx="8296564" cy="563623"/>
          </a:xfrm>
        </p:grpSpPr>
        <p:cxnSp>
          <p:nvCxnSpPr>
            <p:cNvPr id="48" name="Straight Connector 47">
              <a:extLst>
                <a:ext uri="{FF2B5EF4-FFF2-40B4-BE49-F238E27FC236}">
                  <a16:creationId xmlns:a16="http://schemas.microsoft.com/office/drawing/2014/main" id="{DD0F8CFB-1733-4D12-A52E-AD4F42734E98}"/>
                </a:ext>
              </a:extLst>
            </p:cNvPr>
            <p:cNvCxnSpPr>
              <a:cxnSpLocks/>
              <a:endCxn id="51" idx="0"/>
            </p:cNvCxnSpPr>
            <p:nvPr/>
          </p:nvCxnSpPr>
          <p:spPr>
            <a:xfrm>
              <a:off x="2164355" y="3890783"/>
              <a:ext cx="910612" cy="247"/>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49" name="Group 48">
              <a:extLst>
                <a:ext uri="{FF2B5EF4-FFF2-40B4-BE49-F238E27FC236}">
                  <a16:creationId xmlns:a16="http://schemas.microsoft.com/office/drawing/2014/main" id="{A4C8C0C7-25E3-419D-998A-833ED56DAE46}"/>
                </a:ext>
              </a:extLst>
            </p:cNvPr>
            <p:cNvGrpSpPr/>
            <p:nvPr/>
          </p:nvGrpSpPr>
          <p:grpSpPr>
            <a:xfrm>
              <a:off x="3074954" y="3617755"/>
              <a:ext cx="6307871" cy="563623"/>
              <a:chOff x="3196334" y="3202901"/>
              <a:chExt cx="6307871" cy="1530963"/>
            </a:xfrm>
          </p:grpSpPr>
          <p:sp>
            <p:nvSpPr>
              <p:cNvPr id="51" name="Freeform: Shape 50">
                <a:extLst>
                  <a:ext uri="{FF2B5EF4-FFF2-40B4-BE49-F238E27FC236}">
                    <a16:creationId xmlns:a16="http://schemas.microsoft.com/office/drawing/2014/main" id="{4EAD8A51-F665-43AA-95E6-D1BF6D74798E}"/>
                  </a:ext>
                </a:extLst>
              </p:cNvPr>
              <p:cNvSpPr/>
              <p:nvPr/>
            </p:nvSpPr>
            <p:spPr bwMode="auto">
              <a:xfrm flipV="1">
                <a:off x="3196346" y="3945195"/>
                <a:ext cx="6307859" cy="78866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2027716"/>
                  <a:gd name="connsiteY0" fmla="*/ 1038444 h 1038444"/>
                  <a:gd name="connsiteX1" fmla="*/ 1235531 w 12027716"/>
                  <a:gd name="connsiteY1" fmla="*/ 5799 h 1038444"/>
                  <a:gd name="connsiteX2" fmla="*/ 12027716 w 12027716"/>
                  <a:gd name="connsiteY2" fmla="*/ 0 h 1038444"/>
                  <a:gd name="connsiteX0" fmla="*/ 0 w 11965793"/>
                  <a:gd name="connsiteY0" fmla="*/ 1043219 h 1043219"/>
                  <a:gd name="connsiteX1" fmla="*/ 1235531 w 11965793"/>
                  <a:gd name="connsiteY1" fmla="*/ 10574 h 1043219"/>
                  <a:gd name="connsiteX2" fmla="*/ 11965793 w 11965793"/>
                  <a:gd name="connsiteY2" fmla="*/ 0 h 1043219"/>
                  <a:gd name="connsiteX0" fmla="*/ 0 w 11903870"/>
                  <a:gd name="connsiteY0" fmla="*/ 1043219 h 1043219"/>
                  <a:gd name="connsiteX1" fmla="*/ 1235531 w 11903870"/>
                  <a:gd name="connsiteY1" fmla="*/ 10574 h 1043219"/>
                  <a:gd name="connsiteX2" fmla="*/ 11903870 w 11903870"/>
                  <a:gd name="connsiteY2" fmla="*/ 0 h 1043219"/>
                  <a:gd name="connsiteX0" fmla="*/ 0 w 12695377"/>
                  <a:gd name="connsiteY0" fmla="*/ 1044021 h 1044021"/>
                  <a:gd name="connsiteX1" fmla="*/ 1235531 w 12695377"/>
                  <a:gd name="connsiteY1" fmla="*/ 11376 h 1044021"/>
                  <a:gd name="connsiteX2" fmla="*/ 11903870 w 12695377"/>
                  <a:gd name="connsiteY2" fmla="*/ 802 h 1044021"/>
                  <a:gd name="connsiteX3" fmla="*/ 11908259 w 12695377"/>
                  <a:gd name="connsiteY3" fmla="*/ 736 h 1044021"/>
                  <a:gd name="connsiteX0" fmla="*/ 0 w 13297067"/>
                  <a:gd name="connsiteY0" fmla="*/ 1043223 h 1043223"/>
                  <a:gd name="connsiteX1" fmla="*/ 1235531 w 13297067"/>
                  <a:gd name="connsiteY1" fmla="*/ 10578 h 1043223"/>
                  <a:gd name="connsiteX2" fmla="*/ 11903870 w 13297067"/>
                  <a:gd name="connsiteY2" fmla="*/ 4 h 1043223"/>
                  <a:gd name="connsiteX3" fmla="*/ 13251515 w 13297067"/>
                  <a:gd name="connsiteY3" fmla="*/ 1036120 h 1043223"/>
                  <a:gd name="connsiteX0" fmla="*/ 0 w 13251515"/>
                  <a:gd name="connsiteY0" fmla="*/ 1043219 h 1043219"/>
                  <a:gd name="connsiteX1" fmla="*/ 1235531 w 13251515"/>
                  <a:gd name="connsiteY1" fmla="*/ 10574 h 1043219"/>
                  <a:gd name="connsiteX2" fmla="*/ 11903870 w 13251515"/>
                  <a:gd name="connsiteY2" fmla="*/ 0 h 1043219"/>
                  <a:gd name="connsiteX3" fmla="*/ 13251515 w 13251515"/>
                  <a:gd name="connsiteY3" fmla="*/ 1036116 h 1043219"/>
                </a:gdLst>
                <a:ahLst/>
                <a:cxnLst>
                  <a:cxn ang="0">
                    <a:pos x="connsiteX0" y="connsiteY0"/>
                  </a:cxn>
                  <a:cxn ang="0">
                    <a:pos x="connsiteX1" y="connsiteY1"/>
                  </a:cxn>
                  <a:cxn ang="0">
                    <a:pos x="connsiteX2" y="connsiteY2"/>
                  </a:cxn>
                  <a:cxn ang="0">
                    <a:pos x="connsiteX3" y="connsiteY3"/>
                  </a:cxn>
                </a:cxnLst>
                <a:rect l="l" t="t" r="r" b="b"/>
                <a:pathLst>
                  <a:path w="13251515" h="1043219">
                    <a:moveTo>
                      <a:pt x="0" y="1043219"/>
                    </a:moveTo>
                    <a:cubicBezTo>
                      <a:pt x="150086" y="956349"/>
                      <a:pt x="1051186" y="128287"/>
                      <a:pt x="1235531" y="10574"/>
                    </a:cubicBezTo>
                    <a:cubicBezTo>
                      <a:pt x="1292009" y="239"/>
                      <a:pt x="11817906" y="8566"/>
                      <a:pt x="11903870" y="0"/>
                    </a:cubicBezTo>
                    <a:lnTo>
                      <a:pt x="13251515" y="1036116"/>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3D41A31-17FC-4DB8-832A-944646C1489C}"/>
                  </a:ext>
                </a:extLst>
              </p:cNvPr>
              <p:cNvSpPr/>
              <p:nvPr/>
            </p:nvSpPr>
            <p:spPr bwMode="auto">
              <a:xfrm>
                <a:off x="3196334" y="3202901"/>
                <a:ext cx="6306361" cy="74405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0400513"/>
                  <a:gd name="connsiteY0" fmla="*/ 1039702 h 1039702"/>
                  <a:gd name="connsiteX1" fmla="*/ 1235531 w 10400513"/>
                  <a:gd name="connsiteY1" fmla="*/ 7057 h 1039702"/>
                  <a:gd name="connsiteX2" fmla="*/ 10400513 w 10400513"/>
                  <a:gd name="connsiteY2" fmla="*/ 6580 h 1039702"/>
                  <a:gd name="connsiteX0" fmla="*/ 0 w 11903577"/>
                  <a:gd name="connsiteY0" fmla="*/ 1039702 h 1039702"/>
                  <a:gd name="connsiteX1" fmla="*/ 1235531 w 11903577"/>
                  <a:gd name="connsiteY1" fmla="*/ 7057 h 1039702"/>
                  <a:gd name="connsiteX2" fmla="*/ 11903577 w 11903577"/>
                  <a:gd name="connsiteY2" fmla="*/ 6580 h 1039702"/>
                  <a:gd name="connsiteX0" fmla="*/ 0 w 12693008"/>
                  <a:gd name="connsiteY0" fmla="*/ 1049238 h 1049238"/>
                  <a:gd name="connsiteX1" fmla="*/ 1235531 w 12693008"/>
                  <a:gd name="connsiteY1" fmla="*/ 16593 h 1049238"/>
                  <a:gd name="connsiteX2" fmla="*/ 11903577 w 12693008"/>
                  <a:gd name="connsiteY2" fmla="*/ 16116 h 1049238"/>
                  <a:gd name="connsiteX3" fmla="*/ 11900810 w 12693008"/>
                  <a:gd name="connsiteY3" fmla="*/ 0 h 1049238"/>
                  <a:gd name="connsiteX0" fmla="*/ 0 w 13274031"/>
                  <a:gd name="connsiteY0" fmla="*/ 1039702 h 1039702"/>
                  <a:gd name="connsiteX1" fmla="*/ 1235531 w 13274031"/>
                  <a:gd name="connsiteY1" fmla="*/ 7057 h 1039702"/>
                  <a:gd name="connsiteX2" fmla="*/ 11903577 w 13274031"/>
                  <a:gd name="connsiteY2" fmla="*/ 6580 h 1039702"/>
                  <a:gd name="connsiteX3" fmla="*/ 13219955 w 13274031"/>
                  <a:gd name="connsiteY3" fmla="*/ 1021942 h 1039702"/>
                  <a:gd name="connsiteX0" fmla="*/ 0 w 13227138"/>
                  <a:gd name="connsiteY0" fmla="*/ 1039702 h 1039702"/>
                  <a:gd name="connsiteX1" fmla="*/ 1235531 w 13227138"/>
                  <a:gd name="connsiteY1" fmla="*/ 7057 h 1039702"/>
                  <a:gd name="connsiteX2" fmla="*/ 11903577 w 13227138"/>
                  <a:gd name="connsiteY2" fmla="*/ 6580 h 1039702"/>
                  <a:gd name="connsiteX3" fmla="*/ 13219955 w 13227138"/>
                  <a:gd name="connsiteY3" fmla="*/ 1021942 h 1039702"/>
                  <a:gd name="connsiteX0" fmla="*/ 0 w 13219955"/>
                  <a:gd name="connsiteY0" fmla="*/ 1039702 h 1039702"/>
                  <a:gd name="connsiteX1" fmla="*/ 1235531 w 13219955"/>
                  <a:gd name="connsiteY1" fmla="*/ 7057 h 1039702"/>
                  <a:gd name="connsiteX2" fmla="*/ 11903577 w 13219955"/>
                  <a:gd name="connsiteY2" fmla="*/ 6580 h 1039702"/>
                  <a:gd name="connsiteX3" fmla="*/ 13219955 w 13219955"/>
                  <a:gd name="connsiteY3" fmla="*/ 1021942 h 1039702"/>
                  <a:gd name="connsiteX0" fmla="*/ 0 w 13229469"/>
                  <a:gd name="connsiteY0" fmla="*/ 1039702 h 1042167"/>
                  <a:gd name="connsiteX1" fmla="*/ 1235531 w 13229469"/>
                  <a:gd name="connsiteY1" fmla="*/ 7057 h 1042167"/>
                  <a:gd name="connsiteX2" fmla="*/ 11903577 w 13229469"/>
                  <a:gd name="connsiteY2" fmla="*/ 6580 h 1042167"/>
                  <a:gd name="connsiteX3" fmla="*/ 13229469 w 13229469"/>
                  <a:gd name="connsiteY3" fmla="*/ 1042167 h 1042167"/>
                </a:gdLst>
                <a:ahLst/>
                <a:cxnLst>
                  <a:cxn ang="0">
                    <a:pos x="connsiteX0" y="connsiteY0"/>
                  </a:cxn>
                  <a:cxn ang="0">
                    <a:pos x="connsiteX1" y="connsiteY1"/>
                  </a:cxn>
                  <a:cxn ang="0">
                    <a:pos x="connsiteX2" y="connsiteY2"/>
                  </a:cxn>
                  <a:cxn ang="0">
                    <a:pos x="connsiteX3" y="connsiteY3"/>
                  </a:cxn>
                </a:cxnLst>
                <a:rect l="l" t="t" r="r" b="b"/>
                <a:pathLst>
                  <a:path w="13229469" h="1042167">
                    <a:moveTo>
                      <a:pt x="0" y="1039702"/>
                    </a:moveTo>
                    <a:cubicBezTo>
                      <a:pt x="150086" y="952832"/>
                      <a:pt x="1051186" y="124770"/>
                      <a:pt x="1235531" y="7057"/>
                    </a:cubicBezTo>
                    <a:cubicBezTo>
                      <a:pt x="1292009" y="-3278"/>
                      <a:pt x="11783843" y="-1234"/>
                      <a:pt x="11903577" y="6580"/>
                    </a:cubicBezTo>
                    <a:lnTo>
                      <a:pt x="13229469" y="1042167"/>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Connector 49">
              <a:extLst>
                <a:ext uri="{FF2B5EF4-FFF2-40B4-BE49-F238E27FC236}">
                  <a16:creationId xmlns:a16="http://schemas.microsoft.com/office/drawing/2014/main" id="{F9A1E600-4DA3-41E0-BA11-DE294FE8B150}"/>
                </a:ext>
              </a:extLst>
            </p:cNvPr>
            <p:cNvCxnSpPr>
              <a:cxnSpLocks/>
            </p:cNvCxnSpPr>
            <p:nvPr/>
          </p:nvCxnSpPr>
          <p:spPr>
            <a:xfrm flipV="1">
              <a:off x="9378675" y="3890784"/>
              <a:ext cx="1082244"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55" name="Group 54">
            <a:extLst>
              <a:ext uri="{FF2B5EF4-FFF2-40B4-BE49-F238E27FC236}">
                <a16:creationId xmlns:a16="http://schemas.microsoft.com/office/drawing/2014/main" id="{5A6AF776-CA30-4B0B-8361-0AC7A9BC3B87}"/>
              </a:ext>
              <a:ext uri="{C183D7F6-B498-43B3-948B-1728B52AA6E4}">
                <adec:decorative xmlns:adec="http://schemas.microsoft.com/office/drawing/2017/decorative" val="1"/>
              </a:ext>
            </a:extLst>
          </p:cNvPr>
          <p:cNvGrpSpPr/>
          <p:nvPr/>
        </p:nvGrpSpPr>
        <p:grpSpPr>
          <a:xfrm>
            <a:off x="2008000" y="2424066"/>
            <a:ext cx="1045479" cy="1110005"/>
            <a:chOff x="3272309" y="2490067"/>
            <a:chExt cx="1045479" cy="1110005"/>
          </a:xfrm>
        </p:grpSpPr>
        <p:sp>
          <p:nvSpPr>
            <p:cNvPr id="56" name="Oval 55">
              <a:extLst>
                <a:ext uri="{FF2B5EF4-FFF2-40B4-BE49-F238E27FC236}">
                  <a16:creationId xmlns:a16="http://schemas.microsoft.com/office/drawing/2014/main" id="{754F8172-82C0-4A0A-96D9-3F11A53E5C11}"/>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7" name="Straight Connector 56">
              <a:extLst>
                <a:ext uri="{FF2B5EF4-FFF2-40B4-BE49-F238E27FC236}">
                  <a16:creationId xmlns:a16="http://schemas.microsoft.com/office/drawing/2014/main" id="{56BA1398-D47E-4DF8-9266-8B9D340CE703}"/>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947D61D-9B3F-4CD9-8DE5-E5B0C6B27794}"/>
                </a:ext>
              </a:extLst>
            </p:cNvPr>
            <p:cNvSpPr txBox="1"/>
            <p:nvPr/>
          </p:nvSpPr>
          <p:spPr>
            <a:xfrm>
              <a:off x="3272309" y="2490067"/>
              <a:ext cx="104547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storage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solutions</a:t>
              </a:r>
            </a:p>
          </p:txBody>
        </p:sp>
      </p:grpSp>
      <p:grpSp>
        <p:nvGrpSpPr>
          <p:cNvPr id="59" name="Group 58">
            <a:extLst>
              <a:ext uri="{FF2B5EF4-FFF2-40B4-BE49-F238E27FC236}">
                <a16:creationId xmlns:a16="http://schemas.microsoft.com/office/drawing/2014/main" id="{90F02C49-2F3A-40E8-81B6-40044E14D22E}"/>
              </a:ext>
              <a:ext uri="{C183D7F6-B498-43B3-948B-1728B52AA6E4}">
                <adec:decorative xmlns:adec="http://schemas.microsoft.com/office/drawing/2017/decorative" val="1"/>
              </a:ext>
            </a:extLst>
          </p:cNvPr>
          <p:cNvGrpSpPr/>
          <p:nvPr/>
        </p:nvGrpSpPr>
        <p:grpSpPr>
          <a:xfrm>
            <a:off x="3169820" y="2135797"/>
            <a:ext cx="912429" cy="1398274"/>
            <a:chOff x="3338834" y="2201798"/>
            <a:chExt cx="912429" cy="1398274"/>
          </a:xfrm>
        </p:grpSpPr>
        <p:sp>
          <p:nvSpPr>
            <p:cNvPr id="60" name="Oval 59">
              <a:extLst>
                <a:ext uri="{FF2B5EF4-FFF2-40B4-BE49-F238E27FC236}">
                  <a16:creationId xmlns:a16="http://schemas.microsoft.com/office/drawing/2014/main" id="{A9A5107C-F128-4051-8D77-2652BC4A2F4D}"/>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61" name="Straight Connector 60">
              <a:extLst>
                <a:ext uri="{FF2B5EF4-FFF2-40B4-BE49-F238E27FC236}">
                  <a16:creationId xmlns:a16="http://schemas.microsoft.com/office/drawing/2014/main" id="{5299C6FD-6931-4253-8536-1433996C0993}"/>
                </a:ext>
              </a:extLst>
            </p:cNvPr>
            <p:cNvCxnSpPr>
              <a:cxnSpLocks/>
            </p:cNvCxnSpPr>
            <p:nvPr/>
          </p:nvCxnSpPr>
          <p:spPr>
            <a:xfrm flipH="1">
              <a:off x="3792927" y="2691163"/>
              <a:ext cx="0" cy="722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01B2EE4-BCD6-4D95-9C2C-6E3F3D23BD04}"/>
                </a:ext>
              </a:extLst>
            </p:cNvPr>
            <p:cNvSpPr txBox="1"/>
            <p:nvPr/>
          </p:nvSpPr>
          <p:spPr>
            <a:xfrm>
              <a:off x="3338834" y="2201798"/>
              <a:ext cx="91242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processing </a:t>
              </a:r>
            </a:p>
          </p:txBody>
        </p:sp>
      </p:grpSp>
      <p:grpSp>
        <p:nvGrpSpPr>
          <p:cNvPr id="63" name="Group 62">
            <a:extLst>
              <a:ext uri="{FF2B5EF4-FFF2-40B4-BE49-F238E27FC236}">
                <a16:creationId xmlns:a16="http://schemas.microsoft.com/office/drawing/2014/main" id="{8F980A5F-98C2-400C-BF80-B53E04C4B83C}"/>
              </a:ext>
              <a:ext uri="{C183D7F6-B498-43B3-948B-1728B52AA6E4}">
                <adec:decorative xmlns:adec="http://schemas.microsoft.com/office/drawing/2017/decorative" val="1"/>
              </a:ext>
            </a:extLst>
          </p:cNvPr>
          <p:cNvGrpSpPr/>
          <p:nvPr/>
        </p:nvGrpSpPr>
        <p:grpSpPr>
          <a:xfrm>
            <a:off x="4198589" y="2424692"/>
            <a:ext cx="720069" cy="1109379"/>
            <a:chOff x="3435016" y="2490693"/>
            <a:chExt cx="720069" cy="1109379"/>
          </a:xfrm>
        </p:grpSpPr>
        <p:sp>
          <p:nvSpPr>
            <p:cNvPr id="64" name="Oval 63">
              <a:extLst>
                <a:ext uri="{FF2B5EF4-FFF2-40B4-BE49-F238E27FC236}">
                  <a16:creationId xmlns:a16="http://schemas.microsoft.com/office/drawing/2014/main" id="{49181EDD-7A48-4218-882E-7FC7898077E3}"/>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65" name="Straight Connector 64">
              <a:extLst>
                <a:ext uri="{FF2B5EF4-FFF2-40B4-BE49-F238E27FC236}">
                  <a16:creationId xmlns:a16="http://schemas.microsoft.com/office/drawing/2014/main" id="{E1737392-2B66-40C3-857D-A1E66EDD127D}"/>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27EBECA-321E-4009-8D8E-AFC52FDAB5B2}"/>
                </a:ext>
              </a:extLst>
            </p:cNvPr>
            <p:cNvSpPr txBox="1"/>
            <p:nvPr/>
          </p:nvSpPr>
          <p:spPr>
            <a:xfrm>
              <a:off x="3435016" y="2490693"/>
              <a:ext cx="72006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security </a:t>
              </a:r>
            </a:p>
          </p:txBody>
        </p:sp>
      </p:grpSp>
      <p:grpSp>
        <p:nvGrpSpPr>
          <p:cNvPr id="67" name="Group 66">
            <a:extLst>
              <a:ext uri="{FF2B5EF4-FFF2-40B4-BE49-F238E27FC236}">
                <a16:creationId xmlns:a16="http://schemas.microsoft.com/office/drawing/2014/main" id="{88066F57-CB7D-4E37-8E54-93E5355538E9}"/>
              </a:ext>
              <a:ext uri="{C183D7F6-B498-43B3-948B-1728B52AA6E4}">
                <adec:decorative xmlns:adec="http://schemas.microsoft.com/office/drawing/2017/decorative" val="1"/>
              </a:ext>
            </a:extLst>
          </p:cNvPr>
          <p:cNvGrpSpPr/>
          <p:nvPr/>
        </p:nvGrpSpPr>
        <p:grpSpPr>
          <a:xfrm>
            <a:off x="5034998" y="2138953"/>
            <a:ext cx="803425" cy="1395118"/>
            <a:chOff x="3393338" y="2204954"/>
            <a:chExt cx="803425" cy="1395118"/>
          </a:xfrm>
        </p:grpSpPr>
        <p:cxnSp>
          <p:nvCxnSpPr>
            <p:cNvPr id="68" name="Straight Connector 67">
              <a:extLst>
                <a:ext uri="{FF2B5EF4-FFF2-40B4-BE49-F238E27FC236}">
                  <a16:creationId xmlns:a16="http://schemas.microsoft.com/office/drawing/2014/main" id="{C88CBECA-955F-441F-921D-BBD5D0CD746F}"/>
                </a:ext>
              </a:extLst>
            </p:cNvPr>
            <p:cNvCxnSpPr>
              <a:cxnSpLocks/>
            </p:cNvCxnSpPr>
            <p:nvPr/>
          </p:nvCxnSpPr>
          <p:spPr>
            <a:xfrm flipH="1">
              <a:off x="3792927" y="2704726"/>
              <a:ext cx="0" cy="722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DB49732-5B45-429B-B6D6-3D81509827D4}"/>
                </a:ext>
              </a:extLst>
            </p:cNvPr>
            <p:cNvSpPr txBox="1"/>
            <p:nvPr/>
          </p:nvSpPr>
          <p:spPr>
            <a:xfrm>
              <a:off x="3393338" y="2204954"/>
              <a:ext cx="803425"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solutions </a:t>
              </a:r>
            </a:p>
          </p:txBody>
        </p:sp>
        <p:sp>
          <p:nvSpPr>
            <p:cNvPr id="70" name="Oval 69">
              <a:extLst>
                <a:ext uri="{FF2B5EF4-FFF2-40B4-BE49-F238E27FC236}">
                  <a16:creationId xmlns:a16="http://schemas.microsoft.com/office/drawing/2014/main" id="{32D4640B-0ADC-40D2-B2D3-D44458C671A1}"/>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81" name="Group 80">
            <a:extLst>
              <a:ext uri="{FF2B5EF4-FFF2-40B4-BE49-F238E27FC236}">
                <a16:creationId xmlns:a16="http://schemas.microsoft.com/office/drawing/2014/main" id="{AC662D3D-EE8F-4B38-9E8E-DFEB11116EFF}"/>
              </a:ext>
              <a:ext uri="{C183D7F6-B498-43B3-948B-1728B52AA6E4}">
                <adec:decorative xmlns:adec="http://schemas.microsoft.com/office/drawing/2017/decorative" val="1"/>
              </a:ext>
            </a:extLst>
          </p:cNvPr>
          <p:cNvGrpSpPr/>
          <p:nvPr/>
        </p:nvGrpSpPr>
        <p:grpSpPr>
          <a:xfrm>
            <a:off x="7129401" y="2290279"/>
            <a:ext cx="1829325" cy="1240034"/>
            <a:chOff x="7865714" y="2250716"/>
            <a:chExt cx="1829325" cy="1240034"/>
          </a:xfrm>
        </p:grpSpPr>
        <p:sp>
          <p:nvSpPr>
            <p:cNvPr id="82" name="Oval 81">
              <a:extLst>
                <a:ext uri="{FF2B5EF4-FFF2-40B4-BE49-F238E27FC236}">
                  <a16:creationId xmlns:a16="http://schemas.microsoft.com/office/drawing/2014/main" id="{09529379-C65A-4C16-BBE8-9F824AE98AB0}"/>
                </a:ext>
              </a:extLst>
            </p:cNvPr>
            <p:cNvSpPr/>
            <p:nvPr/>
          </p:nvSpPr>
          <p:spPr bwMode="auto">
            <a:xfrm>
              <a:off x="8460115" y="3307870"/>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83" name="Straight Connector 82">
              <a:extLst>
                <a:ext uri="{FF2B5EF4-FFF2-40B4-BE49-F238E27FC236}">
                  <a16:creationId xmlns:a16="http://schemas.microsoft.com/office/drawing/2014/main" id="{983655D8-99E4-443B-9096-B126BE5E2F17}"/>
                </a:ext>
              </a:extLst>
            </p:cNvPr>
            <p:cNvCxnSpPr>
              <a:cxnSpLocks/>
              <a:endCxn id="82" idx="0"/>
            </p:cNvCxnSpPr>
            <p:nvPr/>
          </p:nvCxnSpPr>
          <p:spPr>
            <a:xfrm>
              <a:off x="8551555" y="2787244"/>
              <a:ext cx="0" cy="52062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BBA55C98-74EF-4767-B23C-4B1F69CE3A7F}"/>
                </a:ext>
              </a:extLst>
            </p:cNvPr>
            <p:cNvSpPr txBox="1"/>
            <p:nvPr/>
          </p:nvSpPr>
          <p:spPr>
            <a:xfrm>
              <a:off x="7865714" y="2250716"/>
              <a:ext cx="1829325" cy="581698"/>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DP-200: Implementing an Azure Data Solution</a:t>
              </a:r>
            </a:p>
          </p:txBody>
        </p:sp>
      </p:grpSp>
      <p:grpSp>
        <p:nvGrpSpPr>
          <p:cNvPr id="91" name="Group 90">
            <a:extLst>
              <a:ext uri="{FF2B5EF4-FFF2-40B4-BE49-F238E27FC236}">
                <a16:creationId xmlns:a16="http://schemas.microsoft.com/office/drawing/2014/main" id="{BEDB5ECF-7B3D-4ADB-984D-462FFC26E9BB}"/>
              </a:ext>
              <a:ext uri="{C183D7F6-B498-43B3-948B-1728B52AA6E4}">
                <adec:decorative xmlns:adec="http://schemas.microsoft.com/office/drawing/2017/decorative" val="1"/>
              </a:ext>
            </a:extLst>
          </p:cNvPr>
          <p:cNvGrpSpPr/>
          <p:nvPr/>
        </p:nvGrpSpPr>
        <p:grpSpPr>
          <a:xfrm>
            <a:off x="1844519" y="4372687"/>
            <a:ext cx="1326004" cy="1106875"/>
            <a:chOff x="2605765" y="3845604"/>
            <a:chExt cx="1326004" cy="1106875"/>
          </a:xfrm>
        </p:grpSpPr>
        <p:grpSp>
          <p:nvGrpSpPr>
            <p:cNvPr id="92" name="Group 91">
              <a:extLst>
                <a:ext uri="{FF2B5EF4-FFF2-40B4-BE49-F238E27FC236}">
                  <a16:creationId xmlns:a16="http://schemas.microsoft.com/office/drawing/2014/main" id="{92DA8A0B-030F-4345-9D04-3C9771C245C3}"/>
                </a:ext>
              </a:extLst>
            </p:cNvPr>
            <p:cNvGrpSpPr/>
            <p:nvPr/>
          </p:nvGrpSpPr>
          <p:grpSpPr>
            <a:xfrm flipV="1">
              <a:off x="3199149" y="3845604"/>
              <a:ext cx="182880" cy="674256"/>
              <a:chOff x="3175206" y="5139461"/>
              <a:chExt cx="182880" cy="674256"/>
            </a:xfrm>
          </p:grpSpPr>
          <p:sp>
            <p:nvSpPr>
              <p:cNvPr id="94" name="Oval 93">
                <a:extLst>
                  <a:ext uri="{FF2B5EF4-FFF2-40B4-BE49-F238E27FC236}">
                    <a16:creationId xmlns:a16="http://schemas.microsoft.com/office/drawing/2014/main" id="{F7A28697-F2BA-4A8D-B406-2D022E52DA72}"/>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95" name="Straight Connector 94">
                <a:extLst>
                  <a:ext uri="{FF2B5EF4-FFF2-40B4-BE49-F238E27FC236}">
                    <a16:creationId xmlns:a16="http://schemas.microsoft.com/office/drawing/2014/main" id="{EA8A3D8F-38F4-4895-B8AC-C44F8856DA43}"/>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A2C189A5-0979-4C47-8954-25AB89D96083}"/>
                </a:ext>
              </a:extLst>
            </p:cNvPr>
            <p:cNvSpPr txBox="1"/>
            <p:nvPr/>
          </p:nvSpPr>
          <p:spPr>
            <a:xfrm>
              <a:off x="2605765" y="4463114"/>
              <a:ext cx="1326004"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Azure data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storage solutions </a:t>
              </a:r>
            </a:p>
          </p:txBody>
        </p:sp>
      </p:grpSp>
      <p:grpSp>
        <p:nvGrpSpPr>
          <p:cNvPr id="96" name="Group 95">
            <a:extLst>
              <a:ext uri="{FF2B5EF4-FFF2-40B4-BE49-F238E27FC236}">
                <a16:creationId xmlns:a16="http://schemas.microsoft.com/office/drawing/2014/main" id="{C8E8213C-AF2E-4DDF-9E3B-8EC404BE8E18}"/>
              </a:ext>
              <a:ext uri="{C183D7F6-B498-43B3-948B-1728B52AA6E4}">
                <adec:decorative xmlns:adec="http://schemas.microsoft.com/office/drawing/2017/decorative" val="1"/>
              </a:ext>
            </a:extLst>
          </p:cNvPr>
          <p:cNvGrpSpPr/>
          <p:nvPr/>
        </p:nvGrpSpPr>
        <p:grpSpPr>
          <a:xfrm>
            <a:off x="3132619" y="4372687"/>
            <a:ext cx="1250663" cy="1107377"/>
            <a:chOff x="3803025" y="4210463"/>
            <a:chExt cx="1250663" cy="1107377"/>
          </a:xfrm>
        </p:grpSpPr>
        <p:grpSp>
          <p:nvGrpSpPr>
            <p:cNvPr id="97" name="Group 96">
              <a:extLst>
                <a:ext uri="{FF2B5EF4-FFF2-40B4-BE49-F238E27FC236}">
                  <a16:creationId xmlns:a16="http://schemas.microsoft.com/office/drawing/2014/main" id="{9A3B6A48-A3DF-4726-9BAF-425E7795CDB5}"/>
                </a:ext>
              </a:extLst>
            </p:cNvPr>
            <p:cNvGrpSpPr/>
            <p:nvPr/>
          </p:nvGrpSpPr>
          <p:grpSpPr>
            <a:xfrm flipV="1">
              <a:off x="4336915" y="4210463"/>
              <a:ext cx="182880" cy="674256"/>
              <a:chOff x="4336915" y="4833689"/>
              <a:chExt cx="182880" cy="674256"/>
            </a:xfrm>
          </p:grpSpPr>
          <p:sp>
            <p:nvSpPr>
              <p:cNvPr id="99" name="Oval 98">
                <a:extLst>
                  <a:ext uri="{FF2B5EF4-FFF2-40B4-BE49-F238E27FC236}">
                    <a16:creationId xmlns:a16="http://schemas.microsoft.com/office/drawing/2014/main" id="{059D550F-BB96-4227-8621-043E8067C834}"/>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00" name="Straight Connector 99">
                <a:extLst>
                  <a:ext uri="{FF2B5EF4-FFF2-40B4-BE49-F238E27FC236}">
                    <a16:creationId xmlns:a16="http://schemas.microsoft.com/office/drawing/2014/main" id="{08EB7619-360F-4B4C-B3E2-D43FE2B2BFA7}"/>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9E5CA69A-D11B-440B-9F07-4BC4220E761F}"/>
                </a:ext>
              </a:extLst>
            </p:cNvPr>
            <p:cNvSpPr txBox="1"/>
            <p:nvPr/>
          </p:nvSpPr>
          <p:spPr>
            <a:xfrm>
              <a:off x="3803025" y="4828475"/>
              <a:ext cx="125066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processing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solutions </a:t>
              </a:r>
            </a:p>
          </p:txBody>
        </p:sp>
      </p:grpSp>
      <p:grpSp>
        <p:nvGrpSpPr>
          <p:cNvPr id="101" name="Group 100">
            <a:extLst>
              <a:ext uri="{FF2B5EF4-FFF2-40B4-BE49-F238E27FC236}">
                <a16:creationId xmlns:a16="http://schemas.microsoft.com/office/drawing/2014/main" id="{E0083D57-928A-4F83-A5A7-BA1CEF466990}"/>
              </a:ext>
              <a:ext uri="{C183D7F6-B498-43B3-948B-1728B52AA6E4}">
                <adec:decorative xmlns:adec="http://schemas.microsoft.com/office/drawing/2017/decorative" val="1"/>
              </a:ext>
            </a:extLst>
          </p:cNvPr>
          <p:cNvGrpSpPr/>
          <p:nvPr/>
        </p:nvGrpSpPr>
        <p:grpSpPr>
          <a:xfrm>
            <a:off x="4345378" y="4372687"/>
            <a:ext cx="1233030" cy="1107377"/>
            <a:chOff x="5087645" y="4210463"/>
            <a:chExt cx="1233030" cy="1107377"/>
          </a:xfrm>
        </p:grpSpPr>
        <p:grpSp>
          <p:nvGrpSpPr>
            <p:cNvPr id="102" name="Group 101">
              <a:extLst>
                <a:ext uri="{FF2B5EF4-FFF2-40B4-BE49-F238E27FC236}">
                  <a16:creationId xmlns:a16="http://schemas.microsoft.com/office/drawing/2014/main" id="{D2B79A10-FE50-43C7-8AD7-7293CF385628}"/>
                </a:ext>
              </a:extLst>
            </p:cNvPr>
            <p:cNvGrpSpPr/>
            <p:nvPr/>
          </p:nvGrpSpPr>
          <p:grpSpPr>
            <a:xfrm flipV="1">
              <a:off x="5612720" y="4210463"/>
              <a:ext cx="182880" cy="674256"/>
              <a:chOff x="5612720" y="4833689"/>
              <a:chExt cx="182880" cy="674256"/>
            </a:xfrm>
          </p:grpSpPr>
          <p:sp>
            <p:nvSpPr>
              <p:cNvPr id="104" name="Oval 103">
                <a:extLst>
                  <a:ext uri="{FF2B5EF4-FFF2-40B4-BE49-F238E27FC236}">
                    <a16:creationId xmlns:a16="http://schemas.microsoft.com/office/drawing/2014/main" id="{E9DA869B-90ED-46E9-929E-9963F3B09319}"/>
                  </a:ext>
                </a:extLst>
              </p:cNvPr>
              <p:cNvSpPr/>
              <p:nvPr/>
            </p:nvSpPr>
            <p:spPr bwMode="auto">
              <a:xfrm>
                <a:off x="5612720"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05" name="Straight Connector 104">
                <a:extLst>
                  <a:ext uri="{FF2B5EF4-FFF2-40B4-BE49-F238E27FC236}">
                    <a16:creationId xmlns:a16="http://schemas.microsoft.com/office/drawing/2014/main" id="{2D0EBBC9-191F-4ECD-912E-A0348FE25CCB}"/>
                  </a:ext>
                </a:extLst>
              </p:cNvPr>
              <p:cNvCxnSpPr>
                <a:cxnSpLocks/>
              </p:cNvCxnSpPr>
              <p:nvPr/>
            </p:nvCxnSpPr>
            <p:spPr>
              <a:xfrm flipH="1">
                <a:off x="5702038"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4ACE730-4AD0-4033-B37E-CF15CF7C576E}"/>
                </a:ext>
              </a:extLst>
            </p:cNvPr>
            <p:cNvSpPr txBox="1"/>
            <p:nvPr/>
          </p:nvSpPr>
          <p:spPr>
            <a:xfrm>
              <a:off x="5087645" y="4828475"/>
              <a:ext cx="1233030"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Data security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compliance </a:t>
              </a:r>
            </a:p>
          </p:txBody>
        </p:sp>
      </p:grpSp>
      <p:grpSp>
        <p:nvGrpSpPr>
          <p:cNvPr id="106" name="Group 105">
            <a:extLst>
              <a:ext uri="{FF2B5EF4-FFF2-40B4-BE49-F238E27FC236}">
                <a16:creationId xmlns:a16="http://schemas.microsoft.com/office/drawing/2014/main" id="{44D74ED1-18C0-4D30-9341-FDE921699E72}"/>
              </a:ext>
              <a:ext uri="{C183D7F6-B498-43B3-948B-1728B52AA6E4}">
                <adec:decorative xmlns:adec="http://schemas.microsoft.com/office/drawing/2017/decorative" val="1"/>
              </a:ext>
            </a:extLst>
          </p:cNvPr>
          <p:cNvGrpSpPr/>
          <p:nvPr/>
        </p:nvGrpSpPr>
        <p:grpSpPr>
          <a:xfrm>
            <a:off x="5540504" y="4372687"/>
            <a:ext cx="1588897" cy="1107377"/>
            <a:chOff x="5958899" y="4210463"/>
            <a:chExt cx="1588897" cy="1107377"/>
          </a:xfrm>
        </p:grpSpPr>
        <p:grpSp>
          <p:nvGrpSpPr>
            <p:cNvPr id="107" name="Group 106">
              <a:extLst>
                <a:ext uri="{FF2B5EF4-FFF2-40B4-BE49-F238E27FC236}">
                  <a16:creationId xmlns:a16="http://schemas.microsoft.com/office/drawing/2014/main" id="{47F11F67-B0C6-4B1B-B508-40BEAAC352E1}"/>
                </a:ext>
              </a:extLst>
            </p:cNvPr>
            <p:cNvGrpSpPr/>
            <p:nvPr/>
          </p:nvGrpSpPr>
          <p:grpSpPr>
            <a:xfrm flipV="1">
              <a:off x="6661907" y="4210463"/>
              <a:ext cx="182880" cy="674256"/>
              <a:chOff x="6661907" y="4833689"/>
              <a:chExt cx="182880" cy="674256"/>
            </a:xfrm>
          </p:grpSpPr>
          <p:sp>
            <p:nvSpPr>
              <p:cNvPr id="109" name="Oval 108">
                <a:extLst>
                  <a:ext uri="{FF2B5EF4-FFF2-40B4-BE49-F238E27FC236}">
                    <a16:creationId xmlns:a16="http://schemas.microsoft.com/office/drawing/2014/main" id="{7E86EF95-C9AE-4C7C-9939-F1E0F633C121}"/>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10" name="Straight Connector 109">
                <a:extLst>
                  <a:ext uri="{FF2B5EF4-FFF2-40B4-BE49-F238E27FC236}">
                    <a16:creationId xmlns:a16="http://schemas.microsoft.com/office/drawing/2014/main" id="{BBDB6481-5D73-449E-AEDB-33DBBB7B66E5}"/>
                  </a:ext>
                </a:extLst>
              </p:cNvPr>
              <p:cNvCxnSpPr>
                <a:cxnSpLocks/>
              </p:cNvCxnSpPr>
              <p:nvPr/>
            </p:nvCxnSpPr>
            <p:spPr>
              <a:xfrm flipH="1">
                <a:off x="6751225"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5DA4F2CC-0E0D-4612-A83A-0B169B536FA7}"/>
                </a:ext>
              </a:extLst>
            </p:cNvPr>
            <p:cNvSpPr txBox="1"/>
            <p:nvPr/>
          </p:nvSpPr>
          <p:spPr>
            <a:xfrm>
              <a:off x="5958899" y="4828475"/>
              <a:ext cx="1588897"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High availability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disaster recovery </a:t>
              </a:r>
            </a:p>
          </p:txBody>
        </p:sp>
      </p:grpSp>
      <p:grpSp>
        <p:nvGrpSpPr>
          <p:cNvPr id="114" name="Group 113">
            <a:extLst>
              <a:ext uri="{FF2B5EF4-FFF2-40B4-BE49-F238E27FC236}">
                <a16:creationId xmlns:a16="http://schemas.microsoft.com/office/drawing/2014/main" id="{A1BFEDBA-3F35-4282-8FE3-2B6F163F9446}"/>
              </a:ext>
              <a:ext uri="{C183D7F6-B498-43B3-948B-1728B52AA6E4}">
                <adec:decorative xmlns:adec="http://schemas.microsoft.com/office/drawing/2017/decorative" val="1"/>
              </a:ext>
            </a:extLst>
          </p:cNvPr>
          <p:cNvGrpSpPr/>
          <p:nvPr/>
        </p:nvGrpSpPr>
        <p:grpSpPr>
          <a:xfrm>
            <a:off x="7129401" y="4356408"/>
            <a:ext cx="1719072" cy="1293224"/>
            <a:chOff x="7488981" y="4194184"/>
            <a:chExt cx="1719072" cy="1293224"/>
          </a:xfrm>
        </p:grpSpPr>
        <p:grpSp>
          <p:nvGrpSpPr>
            <p:cNvPr id="118" name="Group 117">
              <a:extLst>
                <a:ext uri="{FF2B5EF4-FFF2-40B4-BE49-F238E27FC236}">
                  <a16:creationId xmlns:a16="http://schemas.microsoft.com/office/drawing/2014/main" id="{D1CAB15C-7C3F-416E-BF53-9A405A6DA220}"/>
                </a:ext>
              </a:extLst>
            </p:cNvPr>
            <p:cNvGrpSpPr/>
            <p:nvPr/>
          </p:nvGrpSpPr>
          <p:grpSpPr>
            <a:xfrm flipV="1">
              <a:off x="8080733" y="4194184"/>
              <a:ext cx="182880" cy="765075"/>
              <a:chOff x="8080733" y="4722288"/>
              <a:chExt cx="182880" cy="765075"/>
            </a:xfrm>
          </p:grpSpPr>
          <p:sp>
            <p:nvSpPr>
              <p:cNvPr id="123" name="Oval 122">
                <a:extLst>
                  <a:ext uri="{FF2B5EF4-FFF2-40B4-BE49-F238E27FC236}">
                    <a16:creationId xmlns:a16="http://schemas.microsoft.com/office/drawing/2014/main" id="{BC764053-23F6-4F2E-A3FB-8E721D49271A}"/>
                  </a:ext>
                </a:extLst>
              </p:cNvPr>
              <p:cNvSpPr/>
              <p:nvPr/>
            </p:nvSpPr>
            <p:spPr bwMode="auto">
              <a:xfrm>
                <a:off x="8080733" y="530448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24" name="Straight Connector 123">
                <a:extLst>
                  <a:ext uri="{FF2B5EF4-FFF2-40B4-BE49-F238E27FC236}">
                    <a16:creationId xmlns:a16="http://schemas.microsoft.com/office/drawing/2014/main" id="{C9BE7256-BF73-41C5-AA80-245CA760D952}"/>
                  </a:ext>
                </a:extLst>
              </p:cNvPr>
              <p:cNvCxnSpPr>
                <a:cxnSpLocks/>
                <a:endCxn id="123" idx="0"/>
              </p:cNvCxnSpPr>
              <p:nvPr/>
            </p:nvCxnSpPr>
            <p:spPr>
              <a:xfrm>
                <a:off x="8172173" y="4722288"/>
                <a:ext cx="0" cy="582195"/>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2" name="TextBox 121">
              <a:extLst>
                <a:ext uri="{FF2B5EF4-FFF2-40B4-BE49-F238E27FC236}">
                  <a16:creationId xmlns:a16="http://schemas.microsoft.com/office/drawing/2014/main" id="{32A96753-F982-47F3-A06D-D9B8F9423411}"/>
                </a:ext>
              </a:extLst>
            </p:cNvPr>
            <p:cNvSpPr txBox="1"/>
            <p:nvPr/>
          </p:nvSpPr>
          <p:spPr>
            <a:xfrm>
              <a:off x="7488981" y="4905710"/>
              <a:ext cx="1719072" cy="581698"/>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DP-201: Designing an Azure Data Solution </a:t>
              </a:r>
            </a:p>
          </p:txBody>
        </p:sp>
      </p:grpSp>
      <p:sp>
        <p:nvSpPr>
          <p:cNvPr id="125" name="Rectangle 124">
            <a:extLst>
              <a:ext uri="{FF2B5EF4-FFF2-40B4-BE49-F238E27FC236}">
                <a16:creationId xmlns:a16="http://schemas.microsoft.com/office/drawing/2014/main" id="{26DD9D58-C164-48AC-93CD-8F32D491ECF4}"/>
              </a:ext>
              <a:ext uri="{C183D7F6-B498-43B3-948B-1728B52AA6E4}">
                <adec:decorative xmlns:adec="http://schemas.microsoft.com/office/drawing/2017/decorative" val="1"/>
              </a:ext>
            </a:extLst>
          </p:cNvPr>
          <p:cNvSpPr/>
          <p:nvPr/>
        </p:nvSpPr>
        <p:spPr>
          <a:xfrm>
            <a:off x="3818878" y="3646005"/>
            <a:ext cx="2669501"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129" name="Group 128">
            <a:extLst>
              <a:ext uri="{FF2B5EF4-FFF2-40B4-BE49-F238E27FC236}">
                <a16:creationId xmlns:a16="http://schemas.microsoft.com/office/drawing/2014/main" id="{64DA4856-9519-41A1-8C43-D536E789C43A}"/>
              </a:ext>
              <a:ext uri="{C183D7F6-B498-43B3-948B-1728B52AA6E4}">
                <adec:decorative xmlns:adec="http://schemas.microsoft.com/office/drawing/2017/decorative" val="1"/>
              </a:ext>
            </a:extLst>
          </p:cNvPr>
          <p:cNvGrpSpPr/>
          <p:nvPr/>
        </p:nvGrpSpPr>
        <p:grpSpPr>
          <a:xfrm>
            <a:off x="5954764" y="2424692"/>
            <a:ext cx="877163" cy="1109379"/>
            <a:chOff x="3356470" y="2490693"/>
            <a:chExt cx="877163" cy="1109379"/>
          </a:xfrm>
        </p:grpSpPr>
        <p:sp>
          <p:nvSpPr>
            <p:cNvPr id="130" name="Oval 129">
              <a:extLst>
                <a:ext uri="{FF2B5EF4-FFF2-40B4-BE49-F238E27FC236}">
                  <a16:creationId xmlns:a16="http://schemas.microsoft.com/office/drawing/2014/main" id="{E0176A38-20BA-447A-9DC2-432DF9F24E2B}"/>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31" name="Straight Connector 130">
              <a:extLst>
                <a:ext uri="{FF2B5EF4-FFF2-40B4-BE49-F238E27FC236}">
                  <a16:creationId xmlns:a16="http://schemas.microsoft.com/office/drawing/2014/main" id="{D2C3408F-B70B-4A3F-8604-8D08798FD216}"/>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69337BA4-8F86-495E-89C3-4D0F04DE0889}"/>
                </a:ext>
              </a:extLst>
            </p:cNvPr>
            <p:cNvSpPr txBox="1"/>
            <p:nvPr/>
          </p:nvSpPr>
          <p:spPr>
            <a:xfrm>
              <a:off x="3356470" y="2490693"/>
              <a:ext cx="87716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Azure data</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 solutions </a:t>
              </a:r>
            </a:p>
          </p:txBody>
        </p:sp>
      </p:grpSp>
      <p:grpSp>
        <p:nvGrpSpPr>
          <p:cNvPr id="73" name="Group 72">
            <a:extLst>
              <a:ext uri="{FF2B5EF4-FFF2-40B4-BE49-F238E27FC236}">
                <a16:creationId xmlns:a16="http://schemas.microsoft.com/office/drawing/2014/main" id="{DCA8047A-16B8-4CB7-BD06-9C17B9BEBEBB}"/>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74" name="Rectangle: Rounded Corners 73">
              <a:extLst>
                <a:ext uri="{FF2B5EF4-FFF2-40B4-BE49-F238E27FC236}">
                  <a16:creationId xmlns:a16="http://schemas.microsoft.com/office/drawing/2014/main" id="{8630AE2B-62BD-4094-B91D-5B71536F23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75" name="Group 74">
              <a:extLst>
                <a:ext uri="{FF2B5EF4-FFF2-40B4-BE49-F238E27FC236}">
                  <a16:creationId xmlns:a16="http://schemas.microsoft.com/office/drawing/2014/main" id="{0A39E285-94AA-40DF-89FA-C41397AD3106}"/>
                </a:ext>
              </a:extLst>
            </p:cNvPr>
            <p:cNvGrpSpPr/>
            <p:nvPr/>
          </p:nvGrpSpPr>
          <p:grpSpPr>
            <a:xfrm>
              <a:off x="910573" y="4997101"/>
              <a:ext cx="681574" cy="410456"/>
              <a:chOff x="2201868" y="5451471"/>
              <a:chExt cx="549073" cy="325437"/>
            </a:xfrm>
          </p:grpSpPr>
          <p:grpSp>
            <p:nvGrpSpPr>
              <p:cNvPr id="76" name="Group 11">
                <a:extLst>
                  <a:ext uri="{FF2B5EF4-FFF2-40B4-BE49-F238E27FC236}">
                    <a16:creationId xmlns:a16="http://schemas.microsoft.com/office/drawing/2014/main" id="{FB7BEC0C-8FB7-4561-AE9F-D7D8A713003D}"/>
                  </a:ext>
                </a:extLst>
              </p:cNvPr>
              <p:cNvGrpSpPr>
                <a:grpSpLocks noChangeAspect="1"/>
              </p:cNvGrpSpPr>
              <p:nvPr/>
            </p:nvGrpSpPr>
            <p:grpSpPr bwMode="auto">
              <a:xfrm>
                <a:off x="2201868" y="5451471"/>
                <a:ext cx="401638" cy="325437"/>
                <a:chOff x="1387" y="3434"/>
                <a:chExt cx="253" cy="205"/>
              </a:xfrm>
              <a:solidFill>
                <a:schemeClr val="tx1"/>
              </a:solidFill>
            </p:grpSpPr>
            <p:sp>
              <p:nvSpPr>
                <p:cNvPr id="78" name="Freeform 12">
                  <a:extLst>
                    <a:ext uri="{FF2B5EF4-FFF2-40B4-BE49-F238E27FC236}">
                      <a16:creationId xmlns:a16="http://schemas.microsoft.com/office/drawing/2014/main" id="{388EA39F-6514-401D-93EA-F5F8EFDEAADB}"/>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
                  <a:extLst>
                    <a:ext uri="{FF2B5EF4-FFF2-40B4-BE49-F238E27FC236}">
                      <a16:creationId xmlns:a16="http://schemas.microsoft.com/office/drawing/2014/main" id="{02E81499-40B9-4950-AB23-286AE4F096A8}"/>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4">
                  <a:extLst>
                    <a:ext uri="{FF2B5EF4-FFF2-40B4-BE49-F238E27FC236}">
                      <a16:creationId xmlns:a16="http://schemas.microsoft.com/office/drawing/2014/main" id="{A3588D17-66ED-43D0-B47B-0418D6459962}"/>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A955D552-109F-4355-800D-5204F8DDC40F}"/>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Freeform 21">
                <a:extLst>
                  <a:ext uri="{FF2B5EF4-FFF2-40B4-BE49-F238E27FC236}">
                    <a16:creationId xmlns:a16="http://schemas.microsoft.com/office/drawing/2014/main" id="{0412DBD1-1A50-4B2D-AC9C-8052E159D225}"/>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7" name="Group 86">
            <a:extLst>
              <a:ext uri="{FF2B5EF4-FFF2-40B4-BE49-F238E27FC236}">
                <a16:creationId xmlns:a16="http://schemas.microsoft.com/office/drawing/2014/main" id="{E303DE67-63F5-4C2E-BA82-63252BB988B6}"/>
              </a:ext>
              <a:ext uri="{C183D7F6-B498-43B3-948B-1728B52AA6E4}">
                <adec:decorative xmlns:adec="http://schemas.microsoft.com/office/drawing/2017/decorative" val="1"/>
              </a:ext>
            </a:extLst>
          </p:cNvPr>
          <p:cNvGrpSpPr/>
          <p:nvPr/>
        </p:nvGrpSpPr>
        <p:grpSpPr>
          <a:xfrm>
            <a:off x="9023262" y="3581359"/>
            <a:ext cx="2836288" cy="701731"/>
            <a:chOff x="3984047" y="3050082"/>
            <a:chExt cx="2836288" cy="701731"/>
          </a:xfrm>
        </p:grpSpPr>
        <p:sp>
          <p:nvSpPr>
            <p:cNvPr id="89" name="Title 1">
              <a:extLst>
                <a:ext uri="{FF2B5EF4-FFF2-40B4-BE49-F238E27FC236}">
                  <a16:creationId xmlns:a16="http://schemas.microsoft.com/office/drawing/2014/main" id="{8403115B-467D-40A8-A951-6B83BA49FBED}"/>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Data Engineer Associate</a:t>
              </a:r>
            </a:p>
          </p:txBody>
        </p:sp>
        <p:grpSp>
          <p:nvGrpSpPr>
            <p:cNvPr id="90" name="Group 89">
              <a:extLst>
                <a:ext uri="{FF2B5EF4-FFF2-40B4-BE49-F238E27FC236}">
                  <a16:creationId xmlns:a16="http://schemas.microsoft.com/office/drawing/2014/main" id="{BF5C0FC7-2928-417D-A372-E218B1A24BF7}"/>
                </a:ext>
              </a:extLst>
            </p:cNvPr>
            <p:cNvGrpSpPr/>
            <p:nvPr/>
          </p:nvGrpSpPr>
          <p:grpSpPr>
            <a:xfrm>
              <a:off x="4106237" y="3332351"/>
              <a:ext cx="333424" cy="137193"/>
              <a:chOff x="2474176" y="5456022"/>
              <a:chExt cx="288898" cy="118872"/>
            </a:xfrm>
          </p:grpSpPr>
          <p:sp>
            <p:nvSpPr>
              <p:cNvPr id="111" name="Star: 5 Points 110">
                <a:extLst>
                  <a:ext uri="{FF2B5EF4-FFF2-40B4-BE49-F238E27FC236}">
                    <a16:creationId xmlns:a16="http://schemas.microsoft.com/office/drawing/2014/main" id="{8E2225E2-E25B-47F1-A7A6-DEC6058608CB}"/>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12" name="Star: 5 Points 111">
                <a:extLst>
                  <a:ext uri="{FF2B5EF4-FFF2-40B4-BE49-F238E27FC236}">
                    <a16:creationId xmlns:a16="http://schemas.microsoft.com/office/drawing/2014/main" id="{C34B288C-F870-49EA-880B-BF669C5487EB}"/>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121" name="TextBox 120">
            <a:extLst>
              <a:ext uri="{FF2B5EF4-FFF2-40B4-BE49-F238E27FC236}">
                <a16:creationId xmlns:a16="http://schemas.microsoft.com/office/drawing/2014/main" id="{0A9F6891-3911-4FFB-9F84-1C2075372C4F}"/>
              </a:ext>
              <a:ext uri="{C183D7F6-B498-43B3-948B-1728B52AA6E4}">
                <adec:decorative xmlns:adec="http://schemas.microsoft.com/office/drawing/2017/decorative" val="1"/>
              </a:ext>
            </a:extLst>
          </p:cNvPr>
          <p:cNvSpPr txBox="1"/>
          <p:nvPr/>
        </p:nvSpPr>
        <p:spPr>
          <a:xfrm>
            <a:off x="685807" y="4469728"/>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26" name="Group 125">
            <a:extLst>
              <a:ext uri="{FF2B5EF4-FFF2-40B4-BE49-F238E27FC236}">
                <a16:creationId xmlns:a16="http://schemas.microsoft.com/office/drawing/2014/main" id="{AAB427A7-B35F-4746-8DB2-F58A94C95EEA}"/>
              </a:ext>
              <a:ext uri="{C183D7F6-B498-43B3-948B-1728B52AA6E4}">
                <adec:decorative xmlns:adec="http://schemas.microsoft.com/office/drawing/2017/decorative" val="1"/>
              </a:ext>
            </a:extLst>
          </p:cNvPr>
          <p:cNvGrpSpPr/>
          <p:nvPr/>
        </p:nvGrpSpPr>
        <p:grpSpPr>
          <a:xfrm>
            <a:off x="8301213" y="5939213"/>
            <a:ext cx="2980944" cy="691837"/>
            <a:chOff x="324701" y="6061492"/>
            <a:chExt cx="2980944" cy="691837"/>
          </a:xfrm>
        </p:grpSpPr>
        <p:sp>
          <p:nvSpPr>
            <p:cNvPr id="127" name="Rectangle 126">
              <a:extLst>
                <a:ext uri="{FF2B5EF4-FFF2-40B4-BE49-F238E27FC236}">
                  <a16:creationId xmlns:a16="http://schemas.microsoft.com/office/drawing/2014/main" id="{4127818F-FC01-425A-A739-412E197887D7}"/>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DP-200 + DP-201</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128" name="Group 127">
              <a:extLst>
                <a:ext uri="{FF2B5EF4-FFF2-40B4-BE49-F238E27FC236}">
                  <a16:creationId xmlns:a16="http://schemas.microsoft.com/office/drawing/2014/main" id="{1F063CA0-F0D6-4108-A0C7-7ADBE519A19F}"/>
                </a:ext>
              </a:extLst>
            </p:cNvPr>
            <p:cNvGrpSpPr/>
            <p:nvPr/>
          </p:nvGrpSpPr>
          <p:grpSpPr>
            <a:xfrm>
              <a:off x="513941" y="6214857"/>
              <a:ext cx="477345" cy="398781"/>
              <a:chOff x="481153" y="6191294"/>
              <a:chExt cx="477345" cy="398781"/>
            </a:xfrm>
          </p:grpSpPr>
          <p:sp>
            <p:nvSpPr>
              <p:cNvPr id="133" name="arrow">
                <a:extLst>
                  <a:ext uri="{FF2B5EF4-FFF2-40B4-BE49-F238E27FC236}">
                    <a16:creationId xmlns:a16="http://schemas.microsoft.com/office/drawing/2014/main" id="{1387B499-3A91-4FDA-AFE5-59A0AC6316F0}"/>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34" name="Rectangle 133">
                <a:extLst>
                  <a:ext uri="{FF2B5EF4-FFF2-40B4-BE49-F238E27FC236}">
                    <a16:creationId xmlns:a16="http://schemas.microsoft.com/office/drawing/2014/main" id="{0CD51B7E-E038-4CA9-819A-D3F7DE402DD3}"/>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135" name="pencil">
                <a:extLst>
                  <a:ext uri="{FF2B5EF4-FFF2-40B4-BE49-F238E27FC236}">
                    <a16:creationId xmlns:a16="http://schemas.microsoft.com/office/drawing/2014/main" id="{5CF3BE65-6E8E-46FB-BCED-4FEFBBFAA8FF}"/>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113" name="Group 112">
            <a:extLst>
              <a:ext uri="{FF2B5EF4-FFF2-40B4-BE49-F238E27FC236}">
                <a16:creationId xmlns:a16="http://schemas.microsoft.com/office/drawing/2014/main" id="{89915721-48B9-414B-87DC-7BBFDE0D2FC8}"/>
              </a:ext>
            </a:extLst>
          </p:cNvPr>
          <p:cNvGrpSpPr/>
          <p:nvPr/>
        </p:nvGrpSpPr>
        <p:grpSpPr>
          <a:xfrm>
            <a:off x="2102454" y="1346525"/>
            <a:ext cx="9696366" cy="409448"/>
            <a:chOff x="1795346" y="1520932"/>
            <a:chExt cx="9696366" cy="409448"/>
          </a:xfrm>
        </p:grpSpPr>
        <p:sp>
          <p:nvSpPr>
            <p:cNvPr id="119" name="Rectangle 118">
              <a:extLst>
                <a:ext uri="{FF2B5EF4-FFF2-40B4-BE49-F238E27FC236}">
                  <a16:creationId xmlns:a16="http://schemas.microsoft.com/office/drawing/2014/main" id="{E54320FE-111E-4294-8BE1-99623336413F}"/>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20" name="Rectangle 119">
              <a:extLst>
                <a:ext uri="{FF2B5EF4-FFF2-40B4-BE49-F238E27FC236}">
                  <a16:creationId xmlns:a16="http://schemas.microsoft.com/office/drawing/2014/main" id="{BDA41332-C68C-4DF4-B2BB-3E58487F2DE8}"/>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36" name="Rectangle 135">
              <a:extLst>
                <a:ext uri="{FF2B5EF4-FFF2-40B4-BE49-F238E27FC236}">
                  <a16:creationId xmlns:a16="http://schemas.microsoft.com/office/drawing/2014/main" id="{60DB7366-E718-4EC2-9AFF-ACD2D28843D6}"/>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37" name="Title 1">
              <a:extLst>
                <a:ext uri="{FF2B5EF4-FFF2-40B4-BE49-F238E27FC236}">
                  <a16:creationId xmlns:a16="http://schemas.microsoft.com/office/drawing/2014/main" id="{D3CCB619-5CD1-4B11-8946-2224A75C6239}"/>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38" name="Title 1">
              <a:extLst>
                <a:ext uri="{FF2B5EF4-FFF2-40B4-BE49-F238E27FC236}">
                  <a16:creationId xmlns:a16="http://schemas.microsoft.com/office/drawing/2014/main" id="{7B4D0AF5-127F-453D-B140-5C6E7343BF19}"/>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39" name="Title 1">
              <a:extLst>
                <a:ext uri="{FF2B5EF4-FFF2-40B4-BE49-F238E27FC236}">
                  <a16:creationId xmlns:a16="http://schemas.microsoft.com/office/drawing/2014/main" id="{74A542EC-C0ED-4C3E-B996-E7BFE04A623A}"/>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34447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1"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up)">
                                      <p:cBhvr>
                                        <p:cTn id="13" dur="500"/>
                                        <p:tgtEl>
                                          <p:spTgt spid="91"/>
                                        </p:tgtEl>
                                      </p:cBhvr>
                                    </p:animEffect>
                                  </p:childTnLst>
                                </p:cTn>
                              </p:par>
                              <p:par>
                                <p:cTn id="14" presetID="22" presetClass="entr" presetSubtype="4" fill="hold" nodeType="withEffect">
                                  <p:stCondLst>
                                    <p:cond delay="10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22" presetClass="entr" presetSubtype="1" fill="hold" nodeType="withEffect">
                                  <p:stCondLst>
                                    <p:cond delay="100"/>
                                  </p:stCondLst>
                                  <p:childTnLst>
                                    <p:set>
                                      <p:cBhvr>
                                        <p:cTn id="18" dur="1" fill="hold">
                                          <p:stCondLst>
                                            <p:cond delay="0"/>
                                          </p:stCondLst>
                                        </p:cTn>
                                        <p:tgtEl>
                                          <p:spTgt spid="96"/>
                                        </p:tgtEl>
                                        <p:attrNameLst>
                                          <p:attrName>style.visibility</p:attrName>
                                        </p:attrNameLst>
                                      </p:cBhvr>
                                      <p:to>
                                        <p:strVal val="visible"/>
                                      </p:to>
                                    </p:set>
                                    <p:animEffect transition="in" filter="wipe(up)">
                                      <p:cBhvr>
                                        <p:cTn id="19" dur="500"/>
                                        <p:tgtEl>
                                          <p:spTgt spid="96"/>
                                        </p:tgtEl>
                                      </p:cBhvr>
                                    </p:animEffect>
                                  </p:childTnLst>
                                </p:cTn>
                              </p:par>
                              <p:par>
                                <p:cTn id="20" presetID="22" presetClass="entr" presetSubtype="1" fill="hold" nodeType="withEffect">
                                  <p:stCondLst>
                                    <p:cond delay="20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par>
                                <p:cTn id="23" presetID="22" presetClass="entr" presetSubtype="4" fill="hold" nodeType="withEffect">
                                  <p:stCondLst>
                                    <p:cond delay="20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par>
                                <p:cTn id="26" presetID="22" presetClass="entr" presetSubtype="4" fill="hold" nodeType="withEffect">
                                  <p:stCondLst>
                                    <p:cond delay="30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par>
                                <p:cTn id="29" presetID="22" presetClass="entr" presetSubtype="1" fill="hold" nodeType="withEffect">
                                  <p:stCondLst>
                                    <p:cond delay="300"/>
                                  </p:stCondLst>
                                  <p:childTnLst>
                                    <p:set>
                                      <p:cBhvr>
                                        <p:cTn id="30" dur="1" fill="hold">
                                          <p:stCondLst>
                                            <p:cond delay="0"/>
                                          </p:stCondLst>
                                        </p:cTn>
                                        <p:tgtEl>
                                          <p:spTgt spid="106"/>
                                        </p:tgtEl>
                                        <p:attrNameLst>
                                          <p:attrName>style.visibility</p:attrName>
                                        </p:attrNameLst>
                                      </p:cBhvr>
                                      <p:to>
                                        <p:strVal val="visible"/>
                                      </p:to>
                                    </p:set>
                                    <p:animEffect transition="in" filter="wipe(up)">
                                      <p:cBhvr>
                                        <p:cTn id="31" dur="500"/>
                                        <p:tgtEl>
                                          <p:spTgt spid="106"/>
                                        </p:tgtEl>
                                      </p:cBhvr>
                                    </p:animEffect>
                                  </p:childTnLst>
                                </p:cTn>
                              </p:par>
                              <p:par>
                                <p:cTn id="32" presetID="22" presetClass="entr" presetSubtype="1" fill="hold" nodeType="withEffect">
                                  <p:stCondLst>
                                    <p:cond delay="400"/>
                                  </p:stCondLst>
                                  <p:childTnLst>
                                    <p:set>
                                      <p:cBhvr>
                                        <p:cTn id="33" dur="1" fill="hold">
                                          <p:stCondLst>
                                            <p:cond delay="0"/>
                                          </p:stCondLst>
                                        </p:cTn>
                                        <p:tgtEl>
                                          <p:spTgt spid="114"/>
                                        </p:tgtEl>
                                        <p:attrNameLst>
                                          <p:attrName>style.visibility</p:attrName>
                                        </p:attrNameLst>
                                      </p:cBhvr>
                                      <p:to>
                                        <p:strVal val="visible"/>
                                      </p:to>
                                    </p:set>
                                    <p:animEffect transition="in" filter="wipe(up)">
                                      <p:cBhvr>
                                        <p:cTn id="34" dur="500"/>
                                        <p:tgtEl>
                                          <p:spTgt spid="114"/>
                                        </p:tgtEl>
                                      </p:cBhvr>
                                    </p:animEffect>
                                  </p:childTnLst>
                                </p:cTn>
                              </p:par>
                              <p:par>
                                <p:cTn id="35" presetID="22" presetClass="entr" presetSubtype="4" fill="hold" nodeType="withEffect">
                                  <p:stCondLst>
                                    <p:cond delay="400"/>
                                  </p:stCondLst>
                                  <p:childTnLst>
                                    <p:set>
                                      <p:cBhvr>
                                        <p:cTn id="36" dur="1" fill="hold">
                                          <p:stCondLst>
                                            <p:cond delay="0"/>
                                          </p:stCondLst>
                                        </p:cTn>
                                        <p:tgtEl>
                                          <p:spTgt spid="81"/>
                                        </p:tgtEl>
                                        <p:attrNameLst>
                                          <p:attrName>style.visibility</p:attrName>
                                        </p:attrNameLst>
                                      </p:cBhvr>
                                      <p:to>
                                        <p:strVal val="visible"/>
                                      </p:to>
                                    </p:set>
                                    <p:animEffect transition="in" filter="wipe(down)">
                                      <p:cBhvr>
                                        <p:cTn id="37" dur="500"/>
                                        <p:tgtEl>
                                          <p:spTgt spid="8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par>
                                <p:cTn id="41" presetID="22" presetClass="entr" presetSubtype="4" fill="hold" nodeType="withEffect">
                                  <p:stCondLst>
                                    <p:cond delay="300"/>
                                  </p:stCondLst>
                                  <p:childTnLst>
                                    <p:set>
                                      <p:cBhvr>
                                        <p:cTn id="42" dur="1" fill="hold">
                                          <p:stCondLst>
                                            <p:cond delay="0"/>
                                          </p:stCondLst>
                                        </p:cTn>
                                        <p:tgtEl>
                                          <p:spTgt spid="129"/>
                                        </p:tgtEl>
                                        <p:attrNameLst>
                                          <p:attrName>style.visibility</p:attrName>
                                        </p:attrNameLst>
                                      </p:cBhvr>
                                      <p:to>
                                        <p:strVal val="visible"/>
                                      </p:to>
                                    </p:set>
                                    <p:animEffect transition="in" filter="wipe(down)">
                                      <p:cBhvr>
                                        <p:cTn id="43" dur="500"/>
                                        <p:tgtEl>
                                          <p:spTgt spid="129"/>
                                        </p:tgtEl>
                                      </p:cBhvr>
                                    </p:animEffect>
                                  </p:childTnLst>
                                </p:cTn>
                              </p:par>
                              <p:par>
                                <p:cTn id="44" presetID="10" presetClass="entr" presetSubtype="0" fill="hold" nodeType="withEffect">
                                  <p:stCondLst>
                                    <p:cond delay="50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par>
                                <p:cTn id="47" presetID="10" presetClass="entr" presetSubtype="0" fill="hold"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2701310813"/>
              </p:ext>
            </p:extLst>
          </p:nvPr>
        </p:nvGraphicFramePr>
        <p:xfrm>
          <a:off x="387059" y="1743665"/>
          <a:ext cx="11283696" cy="2981352"/>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005A9F"/>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no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005A9F"/>
                    </a:solidFill>
                  </a:tcPr>
                </a:tc>
                <a:extLst>
                  <a:ext uri="{0D108BD9-81ED-4DB2-BD59-A6C34878D82A}">
                    <a16:rowId xmlns:a16="http://schemas.microsoft.com/office/drawing/2014/main" val="13252161"/>
                  </a:ext>
                </a:extLst>
              </a:tr>
              <a:tr h="914400">
                <a:tc>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Implementing an Azure Data Solution</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DP-200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an Azure Data Solution</a:t>
                      </a:r>
                    </a:p>
                  </a:txBody>
                  <a:tcPr marR="0" marT="0" marB="0" anchor="ctr">
                    <a:lnL w="12700" cap="flat" cmpd="sng" algn="ctr">
                      <a:solidFill>
                        <a:srgbClr val="0078D4"/>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DP-200T01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3 Days</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06859">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914400">
                <a:tc>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Designing an Azure Data Solution</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DP-201</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Designing an Azure Data Solution</a:t>
                      </a:r>
                    </a:p>
                  </a:txBody>
                  <a:tcPr marR="0" marT="0" marB="0" anchor="ctr">
                    <a:lnL w="12700" cap="flat" cmpd="sng" algn="ctr">
                      <a:solidFill>
                        <a:srgbClr val="0078D4"/>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DP-201T01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0546910"/>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08079" y="429659"/>
            <a:ext cx="10819784" cy="1143000"/>
          </a:xfrm>
        </p:spPr>
        <p:txBody>
          <a:bodyPr/>
          <a:lstStyle/>
          <a:p>
            <a:r>
              <a:rPr lang="en-US" dirty="0"/>
              <a:t>Course details for Azure Data Engineer Associate</a:t>
            </a:r>
          </a:p>
        </p:txBody>
      </p:sp>
      <p:sp>
        <p:nvSpPr>
          <p:cNvPr id="7" name="Rectangle 1">
            <a:extLst>
              <a:ext uri="{FF2B5EF4-FFF2-40B4-BE49-F238E27FC236}">
                <a16:creationId xmlns:a16="http://schemas.microsoft.com/office/drawing/2014/main" id="{D6256BA5-F533-4236-9D5A-B03DF156EE78}"/>
              </a:ext>
            </a:extLst>
          </p:cNvPr>
          <p:cNvSpPr>
            <a:spLocks noChangeArrowheads="1"/>
          </p:cNvSpPr>
          <p:nvPr/>
        </p:nvSpPr>
        <p:spPr bwMode="auto">
          <a:xfrm>
            <a:off x="408079" y="106126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dirty="0">
                <a:gradFill>
                  <a:gsLst>
                    <a:gs pos="1250">
                      <a:schemeClr val="tx1"/>
                    </a:gs>
                    <a:gs pos="100000">
                      <a:schemeClr val="tx1"/>
                    </a:gs>
                  </a:gsLst>
                  <a:lin ang="5400000" scaled="0"/>
                </a:gradFill>
                <a:cs typeface="Segoe UI" panose="020B0502040204020203" pitchFamily="34" charset="0"/>
              </a:rPr>
              <a:t>2 Instructor-led training courses aligned to the two exams</a:t>
            </a:r>
          </a:p>
        </p:txBody>
      </p:sp>
      <p:sp>
        <p:nvSpPr>
          <p:cNvPr id="5" name="TextBox 4">
            <a:extLst>
              <a:ext uri="{FF2B5EF4-FFF2-40B4-BE49-F238E27FC236}">
                <a16:creationId xmlns:a16="http://schemas.microsoft.com/office/drawing/2014/main" id="{F180E10D-4329-4034-9379-E736B87AFCF7}"/>
              </a:ext>
            </a:extLst>
          </p:cNvPr>
          <p:cNvSpPr txBox="1"/>
          <p:nvPr/>
        </p:nvSpPr>
        <p:spPr>
          <a:xfrm>
            <a:off x="41858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aka.ms/RoleBasedCert</a:t>
            </a:r>
          </a:p>
          <a:p>
            <a:r>
              <a:rPr lang="en-US" sz="1200" dirty="0">
                <a:gradFill>
                  <a:gsLst>
                    <a:gs pos="2917">
                      <a:schemeClr val="tx1"/>
                    </a:gs>
                    <a:gs pos="30000">
                      <a:schemeClr val="tx1"/>
                    </a:gs>
                  </a:gsLst>
                  <a:lin ang="5400000" scaled="0"/>
                </a:gradFill>
              </a:rPr>
              <a:t>Learning Partner: aka.ms/LearningPartner</a:t>
            </a:r>
          </a:p>
          <a:p>
            <a:r>
              <a:rPr lang="en-US" sz="1200" dirty="0">
                <a:gradFill>
                  <a:gsLst>
                    <a:gs pos="2917">
                      <a:schemeClr val="tx1"/>
                    </a:gs>
                    <a:gs pos="30000">
                      <a:schemeClr val="tx1"/>
                    </a:gs>
                  </a:gsLst>
                  <a:lin ang="5400000" scaled="0"/>
                </a:gradFill>
              </a:rPr>
              <a:t>Microsoft Learn: Microsoft.com/Learn</a:t>
            </a:r>
          </a:p>
        </p:txBody>
      </p:sp>
    </p:spTree>
    <p:extLst>
      <p:ext uri="{BB962C8B-B14F-4D97-AF65-F5344CB8AC3E}">
        <p14:creationId xmlns:p14="http://schemas.microsoft.com/office/powerpoint/2010/main" val="7241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1.25E-6 2.22222E-6 L -0.05091 -0.0007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5C5F-8A2D-43C6-A200-E8E1DBECC632}"/>
              </a:ext>
              <a:ext uri="{C183D7F6-B498-43B3-948B-1728B52AA6E4}">
                <adec:decorative xmlns:adec="http://schemas.microsoft.com/office/drawing/2017/decorative" val="1"/>
              </a:ext>
            </a:extLst>
          </p:cNvPr>
          <p:cNvSpPr>
            <a:spLocks noGrp="1"/>
          </p:cNvSpPr>
          <p:nvPr>
            <p:ph type="title"/>
          </p:nvPr>
        </p:nvSpPr>
        <p:spPr>
          <a:xfrm>
            <a:off x="408079" y="419148"/>
            <a:ext cx="10819784" cy="1143000"/>
          </a:xfrm>
        </p:spPr>
        <p:txBody>
          <a:bodyPr/>
          <a:lstStyle/>
          <a:p>
            <a:r>
              <a:rPr lang="en-US" spc="-80" dirty="0"/>
              <a:t>Learning path for </a:t>
            </a:r>
            <a:r>
              <a:rPr lang="en-US" dirty="0"/>
              <a:t>Azure AI Engineer Associate</a:t>
            </a:r>
            <a:endParaRPr lang="en-IN" dirty="0"/>
          </a:p>
        </p:txBody>
      </p:sp>
      <p:sp>
        <p:nvSpPr>
          <p:cNvPr id="85" name="TextBox 84">
            <a:extLst>
              <a:ext uri="{FF2B5EF4-FFF2-40B4-BE49-F238E27FC236}">
                <a16:creationId xmlns:a16="http://schemas.microsoft.com/office/drawing/2014/main" id="{9CACCEF9-DF01-466F-B28C-73F47C6138B8}"/>
              </a:ext>
              <a:ext uri="{C183D7F6-B498-43B3-948B-1728B52AA6E4}">
                <adec:decorative xmlns:adec="http://schemas.microsoft.com/office/drawing/2017/decorative" val="1"/>
              </a:ext>
            </a:extLst>
          </p:cNvPr>
          <p:cNvSpPr txBox="1"/>
          <p:nvPr/>
        </p:nvSpPr>
        <p:spPr>
          <a:xfrm>
            <a:off x="408079" y="6097296"/>
            <a:ext cx="8169381" cy="55399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RoleBasedCert</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Learning Partner: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LearningPartner</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Learn: Microsoft.com/Learn</a:t>
            </a:r>
          </a:p>
        </p:txBody>
      </p:sp>
      <p:grpSp>
        <p:nvGrpSpPr>
          <p:cNvPr id="87" name="Group 86">
            <a:extLst>
              <a:ext uri="{FF2B5EF4-FFF2-40B4-BE49-F238E27FC236}">
                <a16:creationId xmlns:a16="http://schemas.microsoft.com/office/drawing/2014/main" id="{FF7D4BEA-FEDB-468E-8811-132655505D1A}"/>
              </a:ext>
              <a:ext uri="{C183D7F6-B498-43B3-948B-1728B52AA6E4}">
                <adec:decorative xmlns:adec="http://schemas.microsoft.com/office/drawing/2017/decorative" val="1"/>
              </a:ext>
            </a:extLst>
          </p:cNvPr>
          <p:cNvGrpSpPr/>
          <p:nvPr/>
        </p:nvGrpSpPr>
        <p:grpSpPr>
          <a:xfrm>
            <a:off x="905829" y="3443775"/>
            <a:ext cx="8713176" cy="1006741"/>
            <a:chOff x="2164355" y="3618180"/>
            <a:chExt cx="8296564" cy="561865"/>
          </a:xfrm>
        </p:grpSpPr>
        <p:cxnSp>
          <p:nvCxnSpPr>
            <p:cNvPr id="88" name="Straight Connector 87">
              <a:extLst>
                <a:ext uri="{FF2B5EF4-FFF2-40B4-BE49-F238E27FC236}">
                  <a16:creationId xmlns:a16="http://schemas.microsoft.com/office/drawing/2014/main" id="{A0098CBD-A2AA-479B-96DA-B5CBF4052E03}"/>
                </a:ext>
              </a:extLst>
            </p:cNvPr>
            <p:cNvCxnSpPr>
              <a:cxnSpLocks/>
              <a:endCxn id="91" idx="0"/>
            </p:cNvCxnSpPr>
            <p:nvPr/>
          </p:nvCxnSpPr>
          <p:spPr>
            <a:xfrm>
              <a:off x="2164355" y="3890783"/>
              <a:ext cx="910611"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89" name="Group 88">
              <a:extLst>
                <a:ext uri="{FF2B5EF4-FFF2-40B4-BE49-F238E27FC236}">
                  <a16:creationId xmlns:a16="http://schemas.microsoft.com/office/drawing/2014/main" id="{7CF0E1A6-879D-4E49-B006-B9B6057303E2}"/>
                </a:ext>
              </a:extLst>
            </p:cNvPr>
            <p:cNvGrpSpPr/>
            <p:nvPr/>
          </p:nvGrpSpPr>
          <p:grpSpPr>
            <a:xfrm>
              <a:off x="3074954" y="3618180"/>
              <a:ext cx="5668469" cy="561865"/>
              <a:chOff x="3196334" y="3204063"/>
              <a:chExt cx="5668469" cy="1526189"/>
            </a:xfrm>
          </p:grpSpPr>
          <p:sp>
            <p:nvSpPr>
              <p:cNvPr id="91" name="Freeform: Shape 90">
                <a:extLst>
                  <a:ext uri="{FF2B5EF4-FFF2-40B4-BE49-F238E27FC236}">
                    <a16:creationId xmlns:a16="http://schemas.microsoft.com/office/drawing/2014/main" id="{72F56D0B-35C5-4007-8EF5-AA7F796FF856}"/>
                  </a:ext>
                </a:extLst>
              </p:cNvPr>
              <p:cNvSpPr/>
              <p:nvPr/>
            </p:nvSpPr>
            <p:spPr bwMode="auto">
              <a:xfrm flipV="1">
                <a:off x="3196345" y="3922890"/>
                <a:ext cx="5666943" cy="807362"/>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024242"/>
                  <a:gd name="connsiteY0" fmla="*/ 1038444 h 1038444"/>
                  <a:gd name="connsiteX1" fmla="*/ 1235531 w 11024242"/>
                  <a:gd name="connsiteY1" fmla="*/ 5799 h 1038444"/>
                  <a:gd name="connsiteX2" fmla="*/ 11024242 w 11024242"/>
                  <a:gd name="connsiteY2" fmla="*/ 0 h 1038444"/>
                  <a:gd name="connsiteX0" fmla="*/ 0 w 10948029"/>
                  <a:gd name="connsiteY0" fmla="*/ 1038444 h 1038444"/>
                  <a:gd name="connsiteX1" fmla="*/ 1235531 w 10948029"/>
                  <a:gd name="connsiteY1" fmla="*/ 5799 h 1038444"/>
                  <a:gd name="connsiteX2" fmla="*/ 10948029 w 10948029"/>
                  <a:gd name="connsiteY2" fmla="*/ 0 h 1038444"/>
                  <a:gd name="connsiteX0" fmla="*/ 0 w 11661469"/>
                  <a:gd name="connsiteY0" fmla="*/ 1040106 h 1040106"/>
                  <a:gd name="connsiteX1" fmla="*/ 1235531 w 11661469"/>
                  <a:gd name="connsiteY1" fmla="*/ 7461 h 1040106"/>
                  <a:gd name="connsiteX2" fmla="*/ 10948029 w 11661469"/>
                  <a:gd name="connsiteY2" fmla="*/ 1662 h 1040106"/>
                  <a:gd name="connsiteX3" fmla="*/ 10927013 w 11661469"/>
                  <a:gd name="connsiteY3" fmla="*/ 0 h 1040106"/>
                  <a:gd name="connsiteX0" fmla="*/ 0 w 12039583"/>
                  <a:gd name="connsiteY0" fmla="*/ 1038446 h 1067945"/>
                  <a:gd name="connsiteX1" fmla="*/ 1235531 w 12039583"/>
                  <a:gd name="connsiteY1" fmla="*/ 5801 h 1067945"/>
                  <a:gd name="connsiteX2" fmla="*/ 10948029 w 12039583"/>
                  <a:gd name="connsiteY2" fmla="*/ 2 h 1067945"/>
                  <a:gd name="connsiteX3" fmla="*/ 11905083 w 12039583"/>
                  <a:gd name="connsiteY3" fmla="*/ 1067945 h 1067945"/>
                  <a:gd name="connsiteX0" fmla="*/ 0 w 11905084"/>
                  <a:gd name="connsiteY0" fmla="*/ 1038444 h 1067943"/>
                  <a:gd name="connsiteX1" fmla="*/ 1235531 w 11905084"/>
                  <a:gd name="connsiteY1" fmla="*/ 5799 h 1067943"/>
                  <a:gd name="connsiteX2" fmla="*/ 10948029 w 11905084"/>
                  <a:gd name="connsiteY2" fmla="*/ 0 h 1067943"/>
                  <a:gd name="connsiteX3" fmla="*/ 11905083 w 11905084"/>
                  <a:gd name="connsiteY3" fmla="*/ 1067943 h 1067943"/>
                </a:gdLst>
                <a:ahLst/>
                <a:cxnLst>
                  <a:cxn ang="0">
                    <a:pos x="connsiteX0" y="connsiteY0"/>
                  </a:cxn>
                  <a:cxn ang="0">
                    <a:pos x="connsiteX1" y="connsiteY1"/>
                  </a:cxn>
                  <a:cxn ang="0">
                    <a:pos x="connsiteX2" y="connsiteY2"/>
                  </a:cxn>
                  <a:cxn ang="0">
                    <a:pos x="connsiteX3" y="connsiteY3"/>
                  </a:cxn>
                </a:cxnLst>
                <a:rect l="l" t="t" r="r" b="b"/>
                <a:pathLst>
                  <a:path w="11905084" h="1067943">
                    <a:moveTo>
                      <a:pt x="0" y="1038444"/>
                    </a:moveTo>
                    <a:cubicBezTo>
                      <a:pt x="150086" y="951574"/>
                      <a:pt x="1051186" y="123512"/>
                      <a:pt x="1235531" y="5799"/>
                    </a:cubicBezTo>
                    <a:cubicBezTo>
                      <a:pt x="1292009" y="-4536"/>
                      <a:pt x="10862065" y="8566"/>
                      <a:pt x="10948029" y="0"/>
                    </a:cubicBezTo>
                    <a:lnTo>
                      <a:pt x="11905083" y="1067943"/>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92" name="Freeform: Shape 91">
                <a:extLst>
                  <a:ext uri="{FF2B5EF4-FFF2-40B4-BE49-F238E27FC236}">
                    <a16:creationId xmlns:a16="http://schemas.microsoft.com/office/drawing/2014/main" id="{404A7073-FA5C-45BA-8887-725F60D18A9C}"/>
                  </a:ext>
                </a:extLst>
              </p:cNvPr>
              <p:cNvSpPr/>
              <p:nvPr/>
            </p:nvSpPr>
            <p:spPr bwMode="auto">
              <a:xfrm>
                <a:off x="3196334" y="3204063"/>
                <a:ext cx="5668469" cy="74112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003007"/>
                  <a:gd name="connsiteY0" fmla="*/ 1039702 h 1039702"/>
                  <a:gd name="connsiteX1" fmla="*/ 1235531 w 11003007"/>
                  <a:gd name="connsiteY1" fmla="*/ 7057 h 1039702"/>
                  <a:gd name="connsiteX2" fmla="*/ 11003007 w 11003007"/>
                  <a:gd name="connsiteY2" fmla="*/ 6580 h 1039702"/>
                  <a:gd name="connsiteX0" fmla="*/ 0 w 10936415"/>
                  <a:gd name="connsiteY0" fmla="*/ 1039702 h 1039702"/>
                  <a:gd name="connsiteX1" fmla="*/ 1235531 w 10936415"/>
                  <a:gd name="connsiteY1" fmla="*/ 7057 h 1039702"/>
                  <a:gd name="connsiteX2" fmla="*/ 10936415 w 10936415"/>
                  <a:gd name="connsiteY2" fmla="*/ 6580 h 1039702"/>
                  <a:gd name="connsiteX0" fmla="*/ 0 w 10936415"/>
                  <a:gd name="connsiteY0" fmla="*/ 1038073 h 1038073"/>
                  <a:gd name="connsiteX1" fmla="*/ 1235531 w 10936415"/>
                  <a:gd name="connsiteY1" fmla="*/ 5428 h 1038073"/>
                  <a:gd name="connsiteX2" fmla="*/ 10936415 w 10936415"/>
                  <a:gd name="connsiteY2" fmla="*/ 4951 h 1038073"/>
                  <a:gd name="connsiteX0" fmla="*/ 0 w 11656026"/>
                  <a:gd name="connsiteY0" fmla="*/ 1044186 h 1044186"/>
                  <a:gd name="connsiteX1" fmla="*/ 1235531 w 11656026"/>
                  <a:gd name="connsiteY1" fmla="*/ 11541 h 1044186"/>
                  <a:gd name="connsiteX2" fmla="*/ 10936415 w 11656026"/>
                  <a:gd name="connsiteY2" fmla="*/ 11064 h 1044186"/>
                  <a:gd name="connsiteX3" fmla="*/ 10939993 w 11656026"/>
                  <a:gd name="connsiteY3" fmla="*/ 0 h 1044186"/>
                  <a:gd name="connsiteX0" fmla="*/ 0 w 12025349"/>
                  <a:gd name="connsiteY0" fmla="*/ 1038075 h 1038075"/>
                  <a:gd name="connsiteX1" fmla="*/ 1235531 w 12025349"/>
                  <a:gd name="connsiteY1" fmla="*/ 5430 h 1038075"/>
                  <a:gd name="connsiteX2" fmla="*/ 10936415 w 12025349"/>
                  <a:gd name="connsiteY2" fmla="*/ 4953 h 1038075"/>
                  <a:gd name="connsiteX3" fmla="*/ 11891301 w 12025349"/>
                  <a:gd name="connsiteY3" fmla="*/ 989974 h 1038075"/>
                  <a:gd name="connsiteX0" fmla="*/ 0 w 11891301"/>
                  <a:gd name="connsiteY0" fmla="*/ 1038075 h 1038075"/>
                  <a:gd name="connsiteX1" fmla="*/ 1235531 w 11891301"/>
                  <a:gd name="connsiteY1" fmla="*/ 5430 h 1038075"/>
                  <a:gd name="connsiteX2" fmla="*/ 10936415 w 11891301"/>
                  <a:gd name="connsiteY2" fmla="*/ 4953 h 1038075"/>
                  <a:gd name="connsiteX3" fmla="*/ 11891301 w 11891301"/>
                  <a:gd name="connsiteY3" fmla="*/ 989974 h 1038075"/>
                </a:gdLst>
                <a:ahLst/>
                <a:cxnLst>
                  <a:cxn ang="0">
                    <a:pos x="connsiteX0" y="connsiteY0"/>
                  </a:cxn>
                  <a:cxn ang="0">
                    <a:pos x="connsiteX1" y="connsiteY1"/>
                  </a:cxn>
                  <a:cxn ang="0">
                    <a:pos x="connsiteX2" y="connsiteY2"/>
                  </a:cxn>
                  <a:cxn ang="0">
                    <a:pos x="connsiteX3" y="connsiteY3"/>
                  </a:cxn>
                </a:cxnLst>
                <a:rect l="l" t="t" r="r" b="b"/>
                <a:pathLst>
                  <a:path w="11891301" h="1038075">
                    <a:moveTo>
                      <a:pt x="0" y="1038075"/>
                    </a:moveTo>
                    <a:cubicBezTo>
                      <a:pt x="150086" y="951205"/>
                      <a:pt x="1051186" y="123143"/>
                      <a:pt x="1235531" y="5430"/>
                    </a:cubicBezTo>
                    <a:cubicBezTo>
                      <a:pt x="1292009" y="-4905"/>
                      <a:pt x="10788143" y="2195"/>
                      <a:pt x="10936415" y="4953"/>
                    </a:cubicBezTo>
                    <a:lnTo>
                      <a:pt x="11891301" y="989974"/>
                    </a:lnTo>
                  </a:path>
                </a:pathLst>
              </a:cu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cxnSp>
          <p:nvCxnSpPr>
            <p:cNvPr id="90" name="Straight Connector 89">
              <a:extLst>
                <a:ext uri="{FF2B5EF4-FFF2-40B4-BE49-F238E27FC236}">
                  <a16:creationId xmlns:a16="http://schemas.microsoft.com/office/drawing/2014/main" id="{BF1BF75A-2FD1-4C58-8AAB-8B0297481509}"/>
                </a:ext>
              </a:extLst>
            </p:cNvPr>
            <p:cNvCxnSpPr>
              <a:cxnSpLocks/>
            </p:cNvCxnSpPr>
            <p:nvPr/>
          </p:nvCxnSpPr>
          <p:spPr>
            <a:xfrm flipV="1">
              <a:off x="8752084" y="3890784"/>
              <a:ext cx="1708835" cy="243"/>
            </a:xfrm>
            <a:prstGeom prst="line">
              <a:avLst/>
            </a:prstGeom>
            <a:noFill/>
            <a:ln w="25400">
              <a:solidFill>
                <a:schemeClr val="accent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95" name="Group 94">
            <a:extLst>
              <a:ext uri="{FF2B5EF4-FFF2-40B4-BE49-F238E27FC236}">
                <a16:creationId xmlns:a16="http://schemas.microsoft.com/office/drawing/2014/main" id="{23F7FB5E-F146-4865-BDB2-CB21355EC7A7}"/>
              </a:ext>
              <a:ext uri="{C183D7F6-B498-43B3-948B-1728B52AA6E4}">
                <adec:decorative xmlns:adec="http://schemas.microsoft.com/office/drawing/2017/decorative" val="1"/>
              </a:ext>
            </a:extLst>
          </p:cNvPr>
          <p:cNvGrpSpPr/>
          <p:nvPr/>
        </p:nvGrpSpPr>
        <p:grpSpPr>
          <a:xfrm>
            <a:off x="3079303" y="2424066"/>
            <a:ext cx="1154996" cy="1110005"/>
            <a:chOff x="3217549" y="2490067"/>
            <a:chExt cx="1154996" cy="1110005"/>
          </a:xfrm>
        </p:grpSpPr>
        <p:sp>
          <p:nvSpPr>
            <p:cNvPr id="96" name="Oval 95">
              <a:extLst>
                <a:ext uri="{FF2B5EF4-FFF2-40B4-BE49-F238E27FC236}">
                  <a16:creationId xmlns:a16="http://schemas.microsoft.com/office/drawing/2014/main" id="{9E3EC465-CC0E-4AE7-B2DE-4D03577F962F}"/>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97" name="Straight Connector 96">
              <a:extLst>
                <a:ext uri="{FF2B5EF4-FFF2-40B4-BE49-F238E27FC236}">
                  <a16:creationId xmlns:a16="http://schemas.microsoft.com/office/drawing/2014/main" id="{BD193D1E-C868-4AE5-BFED-1367B416A9FA}"/>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8DA4856-03FF-4C21-B86F-DF99E5262CA7}"/>
                </a:ext>
              </a:extLst>
            </p:cNvPr>
            <p:cNvSpPr txBox="1"/>
            <p:nvPr/>
          </p:nvSpPr>
          <p:spPr>
            <a:xfrm>
              <a:off x="3217549" y="2490067"/>
              <a:ext cx="1154996"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Solution</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requirements</a:t>
              </a:r>
            </a:p>
          </p:txBody>
        </p:sp>
      </p:grpSp>
      <p:grpSp>
        <p:nvGrpSpPr>
          <p:cNvPr id="99" name="Group 98">
            <a:extLst>
              <a:ext uri="{FF2B5EF4-FFF2-40B4-BE49-F238E27FC236}">
                <a16:creationId xmlns:a16="http://schemas.microsoft.com/office/drawing/2014/main" id="{24D1E73F-7B85-472C-87E7-C1EC8C7595D3}"/>
              </a:ext>
              <a:ext uri="{C183D7F6-B498-43B3-948B-1728B52AA6E4}">
                <adec:decorative xmlns:adec="http://schemas.microsoft.com/office/drawing/2017/decorative" val="1"/>
              </a:ext>
            </a:extLst>
          </p:cNvPr>
          <p:cNvGrpSpPr/>
          <p:nvPr/>
        </p:nvGrpSpPr>
        <p:grpSpPr>
          <a:xfrm>
            <a:off x="5298710" y="2425580"/>
            <a:ext cx="814646" cy="1108491"/>
            <a:chOff x="3387725" y="2491581"/>
            <a:chExt cx="814646" cy="1108491"/>
          </a:xfrm>
        </p:grpSpPr>
        <p:sp>
          <p:nvSpPr>
            <p:cNvPr id="100" name="Oval 99">
              <a:extLst>
                <a:ext uri="{FF2B5EF4-FFF2-40B4-BE49-F238E27FC236}">
                  <a16:creationId xmlns:a16="http://schemas.microsoft.com/office/drawing/2014/main" id="{19BA19F5-172D-473A-924C-00ED42E23D97}"/>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01" name="Straight Connector 100">
              <a:extLst>
                <a:ext uri="{FF2B5EF4-FFF2-40B4-BE49-F238E27FC236}">
                  <a16:creationId xmlns:a16="http://schemas.microsoft.com/office/drawing/2014/main" id="{795CD0D4-CF14-40EF-92B1-AB06955B193F}"/>
                </a:ext>
              </a:extLst>
            </p:cNvPr>
            <p:cNvCxnSpPr>
              <a:cxnSpLocks/>
            </p:cNvCxnSpPr>
            <p:nvPr/>
          </p:nvCxnSpPr>
          <p:spPr>
            <a:xfrm flipH="1">
              <a:off x="3792927" y="2925816"/>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6B03D3E-A8A6-4DF3-A9BD-2BC563B2EBFD}"/>
                </a:ext>
              </a:extLst>
            </p:cNvPr>
            <p:cNvSpPr txBox="1"/>
            <p:nvPr/>
          </p:nvSpPr>
          <p:spPr>
            <a:xfrm>
              <a:off x="3387725" y="2491581"/>
              <a:ext cx="814646"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Design </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solutions</a:t>
              </a:r>
            </a:p>
          </p:txBody>
        </p:sp>
      </p:grpSp>
      <p:grpSp>
        <p:nvGrpSpPr>
          <p:cNvPr id="103" name="Group 102">
            <a:extLst>
              <a:ext uri="{FF2B5EF4-FFF2-40B4-BE49-F238E27FC236}">
                <a16:creationId xmlns:a16="http://schemas.microsoft.com/office/drawing/2014/main" id="{42E43BB3-9D15-420A-BF46-A5DE78FAD538}"/>
              </a:ext>
              <a:ext uri="{C183D7F6-B498-43B3-948B-1728B52AA6E4}">
                <adec:decorative xmlns:adec="http://schemas.microsoft.com/office/drawing/2017/decorative" val="1"/>
              </a:ext>
            </a:extLst>
          </p:cNvPr>
          <p:cNvGrpSpPr/>
          <p:nvPr/>
        </p:nvGrpSpPr>
        <p:grpSpPr>
          <a:xfrm>
            <a:off x="7125924" y="2196311"/>
            <a:ext cx="1924780" cy="1800495"/>
            <a:chOff x="7862237" y="2156748"/>
            <a:chExt cx="1924780" cy="1800495"/>
          </a:xfrm>
        </p:grpSpPr>
        <p:sp>
          <p:nvSpPr>
            <p:cNvPr id="104" name="Oval 103">
              <a:extLst>
                <a:ext uri="{FF2B5EF4-FFF2-40B4-BE49-F238E27FC236}">
                  <a16:creationId xmlns:a16="http://schemas.microsoft.com/office/drawing/2014/main" id="{22E2B52C-4C3C-4F53-A712-9685A2D466AF}"/>
                </a:ext>
              </a:extLst>
            </p:cNvPr>
            <p:cNvSpPr/>
            <p:nvPr/>
          </p:nvSpPr>
          <p:spPr bwMode="auto">
            <a:xfrm>
              <a:off x="8460115" y="3774363"/>
              <a:ext cx="182880" cy="182880"/>
            </a:xfrm>
            <a:prstGeom prst="ellipse">
              <a:avLst/>
            </a:prstGeom>
            <a:solidFill>
              <a:schemeClr val="accent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05" name="Straight Connector 104">
              <a:extLst>
                <a:ext uri="{FF2B5EF4-FFF2-40B4-BE49-F238E27FC236}">
                  <a16:creationId xmlns:a16="http://schemas.microsoft.com/office/drawing/2014/main" id="{8A3BE9D6-D48C-461C-92AD-6F168C4EBA91}"/>
                </a:ext>
              </a:extLst>
            </p:cNvPr>
            <p:cNvCxnSpPr>
              <a:cxnSpLocks/>
              <a:endCxn id="104" idx="0"/>
            </p:cNvCxnSpPr>
            <p:nvPr/>
          </p:nvCxnSpPr>
          <p:spPr>
            <a:xfrm>
              <a:off x="8551555" y="2844276"/>
              <a:ext cx="0" cy="930087"/>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20A4D102-C35D-4744-A889-562B025D211B}"/>
                </a:ext>
              </a:extLst>
            </p:cNvPr>
            <p:cNvSpPr txBox="1"/>
            <p:nvPr/>
          </p:nvSpPr>
          <p:spPr>
            <a:xfrm>
              <a:off x="7862237" y="2156748"/>
              <a:ext cx="1924780" cy="769634"/>
            </a:xfrm>
            <a:prstGeom prst="rect">
              <a:avLst/>
            </a:prstGeom>
            <a:solidFill>
              <a:schemeClr val="accent1"/>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a:lnSpc>
                  <a:spcPct val="97000"/>
                </a:lnSpc>
              </a:pPr>
              <a:r>
                <a:rPr lang="en-US" sz="1100" dirty="0"/>
                <a:t>AI-100: Designing and Implementing an Azure AI Solution</a:t>
              </a:r>
            </a:p>
          </p:txBody>
        </p:sp>
      </p:grpSp>
      <p:grpSp>
        <p:nvGrpSpPr>
          <p:cNvPr id="107" name="Group 106">
            <a:extLst>
              <a:ext uri="{FF2B5EF4-FFF2-40B4-BE49-F238E27FC236}">
                <a16:creationId xmlns:a16="http://schemas.microsoft.com/office/drawing/2014/main" id="{0651232C-FB80-4209-84AE-150695F6AF8B}"/>
              </a:ext>
              <a:ext uri="{C183D7F6-B498-43B3-948B-1728B52AA6E4}">
                <adec:decorative xmlns:adec="http://schemas.microsoft.com/office/drawing/2017/decorative" val="1"/>
              </a:ext>
            </a:extLst>
          </p:cNvPr>
          <p:cNvGrpSpPr/>
          <p:nvPr/>
        </p:nvGrpSpPr>
        <p:grpSpPr>
          <a:xfrm>
            <a:off x="3069588" y="4372687"/>
            <a:ext cx="1174424" cy="1134575"/>
            <a:chOff x="2681552" y="3845604"/>
            <a:chExt cx="1174424" cy="1134575"/>
          </a:xfrm>
        </p:grpSpPr>
        <p:grpSp>
          <p:nvGrpSpPr>
            <p:cNvPr id="108" name="Group 107">
              <a:extLst>
                <a:ext uri="{FF2B5EF4-FFF2-40B4-BE49-F238E27FC236}">
                  <a16:creationId xmlns:a16="http://schemas.microsoft.com/office/drawing/2014/main" id="{FD8E762E-0C73-4E40-B863-C3621F224B54}"/>
                </a:ext>
              </a:extLst>
            </p:cNvPr>
            <p:cNvGrpSpPr/>
            <p:nvPr/>
          </p:nvGrpSpPr>
          <p:grpSpPr>
            <a:xfrm flipV="1">
              <a:off x="3199149" y="3845604"/>
              <a:ext cx="182880" cy="674256"/>
              <a:chOff x="3175206" y="5139461"/>
              <a:chExt cx="182880" cy="674256"/>
            </a:xfrm>
          </p:grpSpPr>
          <p:sp>
            <p:nvSpPr>
              <p:cNvPr id="110" name="Oval 109">
                <a:extLst>
                  <a:ext uri="{FF2B5EF4-FFF2-40B4-BE49-F238E27FC236}">
                    <a16:creationId xmlns:a16="http://schemas.microsoft.com/office/drawing/2014/main" id="{E5036B8E-38A7-4914-BA81-9E9A251A826F}"/>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14" name="Straight Connector 113">
                <a:extLst>
                  <a:ext uri="{FF2B5EF4-FFF2-40B4-BE49-F238E27FC236}">
                    <a16:creationId xmlns:a16="http://schemas.microsoft.com/office/drawing/2014/main" id="{8ACFFD67-5B52-4577-87FD-6D948EB2312B}"/>
                  </a:ext>
                </a:extLst>
              </p:cNvPr>
              <p:cNvCxnSpPr>
                <a:cxnSpLocks/>
              </p:cNvCxnSpPr>
              <p:nvPr/>
            </p:nvCxnSpPr>
            <p:spPr>
              <a:xfrm flipH="1">
                <a:off x="3266646" y="5139461"/>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969F312E-2D22-4E66-B15F-43BB8E3CB65D}"/>
                </a:ext>
              </a:extLst>
            </p:cNvPr>
            <p:cNvSpPr txBox="1"/>
            <p:nvPr/>
          </p:nvSpPr>
          <p:spPr>
            <a:xfrm>
              <a:off x="2681552" y="4463114"/>
              <a:ext cx="1174424"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AI models</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into solutions</a:t>
              </a:r>
            </a:p>
          </p:txBody>
        </p:sp>
      </p:grpSp>
      <p:grpSp>
        <p:nvGrpSpPr>
          <p:cNvPr id="118" name="Group 117">
            <a:extLst>
              <a:ext uri="{FF2B5EF4-FFF2-40B4-BE49-F238E27FC236}">
                <a16:creationId xmlns:a16="http://schemas.microsoft.com/office/drawing/2014/main" id="{83C7CF99-423F-4ED0-84CB-D0C10886027E}"/>
              </a:ext>
              <a:ext uri="{C183D7F6-B498-43B3-948B-1728B52AA6E4}">
                <adec:decorative xmlns:adec="http://schemas.microsoft.com/office/drawing/2017/decorative" val="1"/>
              </a:ext>
            </a:extLst>
          </p:cNvPr>
          <p:cNvGrpSpPr/>
          <p:nvPr/>
        </p:nvGrpSpPr>
        <p:grpSpPr>
          <a:xfrm>
            <a:off x="5257034" y="4372687"/>
            <a:ext cx="898003" cy="1135077"/>
            <a:chOff x="3979356" y="4210463"/>
            <a:chExt cx="898003" cy="1135077"/>
          </a:xfrm>
        </p:grpSpPr>
        <p:grpSp>
          <p:nvGrpSpPr>
            <p:cNvPr id="119" name="Group 118">
              <a:extLst>
                <a:ext uri="{FF2B5EF4-FFF2-40B4-BE49-F238E27FC236}">
                  <a16:creationId xmlns:a16="http://schemas.microsoft.com/office/drawing/2014/main" id="{FFB9A12E-3025-4C3C-9051-076CF223252F}"/>
                </a:ext>
              </a:extLst>
            </p:cNvPr>
            <p:cNvGrpSpPr/>
            <p:nvPr/>
          </p:nvGrpSpPr>
          <p:grpSpPr>
            <a:xfrm flipV="1">
              <a:off x="4336915" y="4210463"/>
              <a:ext cx="182880" cy="674256"/>
              <a:chOff x="4336915" y="4833689"/>
              <a:chExt cx="182880" cy="674256"/>
            </a:xfrm>
          </p:grpSpPr>
          <p:sp>
            <p:nvSpPr>
              <p:cNvPr id="121" name="Oval 120">
                <a:extLst>
                  <a:ext uri="{FF2B5EF4-FFF2-40B4-BE49-F238E27FC236}">
                    <a16:creationId xmlns:a16="http://schemas.microsoft.com/office/drawing/2014/main" id="{48338713-EFAC-436E-8F86-4479C1D12E6F}"/>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122" name="Straight Connector 121">
                <a:extLst>
                  <a:ext uri="{FF2B5EF4-FFF2-40B4-BE49-F238E27FC236}">
                    <a16:creationId xmlns:a16="http://schemas.microsoft.com/office/drawing/2014/main" id="{0370097C-B871-4DD9-9050-3D956DBAEA32}"/>
                  </a:ext>
                </a:extLst>
              </p:cNvPr>
              <p:cNvCxnSpPr>
                <a:cxnSpLocks/>
              </p:cNvCxnSpPr>
              <p:nvPr/>
            </p:nvCxnSpPr>
            <p:spPr>
              <a:xfrm flipH="1">
                <a:off x="4426233" y="4833689"/>
                <a:ext cx="0" cy="491376"/>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0" name="TextBox 119">
              <a:extLst>
                <a:ext uri="{FF2B5EF4-FFF2-40B4-BE49-F238E27FC236}">
                  <a16:creationId xmlns:a16="http://schemas.microsoft.com/office/drawing/2014/main" id="{6938E5FC-ECA5-49F9-9878-79F13807D3E5}"/>
                </a:ext>
              </a:extLst>
            </p:cNvPr>
            <p:cNvSpPr txBox="1"/>
            <p:nvPr/>
          </p:nvSpPr>
          <p:spPr>
            <a:xfrm>
              <a:off x="3979356" y="4828475"/>
              <a:ext cx="898003" cy="517065"/>
            </a:xfrm>
            <a:prstGeom prst="rect">
              <a:avLst/>
            </a:prstGeom>
            <a:noFill/>
          </p:spPr>
          <p:txBody>
            <a:bodyPr wrap="none" lIns="91440" tIns="91440" rIns="91440" bIns="91440" rtlCol="0">
              <a:spAutoFit/>
            </a:bodyPr>
            <a:lstStyle/>
            <a:p>
              <a:pPr algn="ctr" defTabSz="932742">
                <a:lnSpc>
                  <a:spcPct val="90000"/>
                </a:lnSpc>
                <a:spcBef>
                  <a:spcPct val="0"/>
                </a:spcBef>
              </a:pP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Manage</a:t>
              </a:r>
              <a:b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mj-lt"/>
                  <a:cs typeface="Segoe UI" panose="020B0502040204020203" pitchFamily="34" charset="0"/>
                </a:rPr>
                <a:t> solutions </a:t>
              </a:r>
            </a:p>
          </p:txBody>
        </p:sp>
      </p:grpSp>
      <p:sp>
        <p:nvSpPr>
          <p:cNvPr id="123" name="Rectangle 122">
            <a:extLst>
              <a:ext uri="{FF2B5EF4-FFF2-40B4-BE49-F238E27FC236}">
                <a16:creationId xmlns:a16="http://schemas.microsoft.com/office/drawing/2014/main" id="{B1F4C4BA-B453-4251-9C9B-5B57460AE9AC}"/>
              </a:ext>
              <a:ext uri="{C183D7F6-B498-43B3-948B-1728B52AA6E4}">
                <adec:decorative xmlns:adec="http://schemas.microsoft.com/office/drawing/2017/decorative" val="1"/>
              </a:ext>
            </a:extLst>
          </p:cNvPr>
          <p:cNvSpPr/>
          <p:nvPr/>
        </p:nvSpPr>
        <p:spPr>
          <a:xfrm>
            <a:off x="3502121" y="3646005"/>
            <a:ext cx="2669501"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grpSp>
        <p:nvGrpSpPr>
          <p:cNvPr id="44" name="Group 43">
            <a:extLst>
              <a:ext uri="{FF2B5EF4-FFF2-40B4-BE49-F238E27FC236}">
                <a16:creationId xmlns:a16="http://schemas.microsoft.com/office/drawing/2014/main" id="{61E622E4-04DA-4DFC-8DFD-5FC1DE80F8D0}"/>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48" name="Rectangle: Rounded Corners 47">
              <a:extLst>
                <a:ext uri="{FF2B5EF4-FFF2-40B4-BE49-F238E27FC236}">
                  <a16:creationId xmlns:a16="http://schemas.microsoft.com/office/drawing/2014/main" id="{F90B3AA4-6F27-44FD-A00B-C72497B73005}"/>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49" name="Group 48">
              <a:extLst>
                <a:ext uri="{FF2B5EF4-FFF2-40B4-BE49-F238E27FC236}">
                  <a16:creationId xmlns:a16="http://schemas.microsoft.com/office/drawing/2014/main" id="{31F70364-EDF0-46AC-8EF8-07DB6B331314}"/>
                </a:ext>
              </a:extLst>
            </p:cNvPr>
            <p:cNvGrpSpPr/>
            <p:nvPr/>
          </p:nvGrpSpPr>
          <p:grpSpPr>
            <a:xfrm>
              <a:off x="910573" y="4997101"/>
              <a:ext cx="681574" cy="410456"/>
              <a:chOff x="2201868" y="5451471"/>
              <a:chExt cx="549073" cy="325437"/>
            </a:xfrm>
          </p:grpSpPr>
          <p:grpSp>
            <p:nvGrpSpPr>
              <p:cNvPr id="50" name="Group 11">
                <a:extLst>
                  <a:ext uri="{FF2B5EF4-FFF2-40B4-BE49-F238E27FC236}">
                    <a16:creationId xmlns:a16="http://schemas.microsoft.com/office/drawing/2014/main" id="{1408083F-D712-429A-AE70-E28017B5C410}"/>
                  </a:ext>
                </a:extLst>
              </p:cNvPr>
              <p:cNvGrpSpPr>
                <a:grpSpLocks noChangeAspect="1"/>
              </p:cNvGrpSpPr>
              <p:nvPr/>
            </p:nvGrpSpPr>
            <p:grpSpPr bwMode="auto">
              <a:xfrm>
                <a:off x="2201868" y="5451471"/>
                <a:ext cx="401638" cy="325437"/>
                <a:chOff x="1387" y="3434"/>
                <a:chExt cx="253" cy="205"/>
              </a:xfrm>
              <a:solidFill>
                <a:schemeClr val="tx1"/>
              </a:solidFill>
            </p:grpSpPr>
            <p:sp>
              <p:nvSpPr>
                <p:cNvPr id="52" name="Freeform 12">
                  <a:extLst>
                    <a:ext uri="{FF2B5EF4-FFF2-40B4-BE49-F238E27FC236}">
                      <a16:creationId xmlns:a16="http://schemas.microsoft.com/office/drawing/2014/main" id="{8F65D70F-5DF1-4D65-838A-01598D894C4A}"/>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24C012F2-4BFA-45AD-941B-C2BDA60C478F}"/>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CC3822FA-68E2-4218-847F-936A9BF1FFA7}"/>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14D27E57-9D02-4087-8EA1-5211A42BA5F0}"/>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Freeform 21">
                <a:extLst>
                  <a:ext uri="{FF2B5EF4-FFF2-40B4-BE49-F238E27FC236}">
                    <a16:creationId xmlns:a16="http://schemas.microsoft.com/office/drawing/2014/main" id="{C0512BB9-6B41-44AB-988C-09C257A1166D}"/>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a:extLst>
              <a:ext uri="{FF2B5EF4-FFF2-40B4-BE49-F238E27FC236}">
                <a16:creationId xmlns:a16="http://schemas.microsoft.com/office/drawing/2014/main" id="{DCCCF65B-4341-47A1-827D-8768979C32C7}"/>
              </a:ext>
              <a:ext uri="{C183D7F6-B498-43B3-948B-1728B52AA6E4}">
                <adec:decorative xmlns:adec="http://schemas.microsoft.com/office/drawing/2017/decorative" val="1"/>
              </a:ext>
            </a:extLst>
          </p:cNvPr>
          <p:cNvGrpSpPr/>
          <p:nvPr/>
        </p:nvGrpSpPr>
        <p:grpSpPr>
          <a:xfrm>
            <a:off x="9023262" y="3581359"/>
            <a:ext cx="2836288" cy="701731"/>
            <a:chOff x="3984047" y="3050082"/>
            <a:chExt cx="2836288" cy="701731"/>
          </a:xfrm>
        </p:grpSpPr>
        <p:sp>
          <p:nvSpPr>
            <p:cNvPr id="57" name="Title 1">
              <a:extLst>
                <a:ext uri="{FF2B5EF4-FFF2-40B4-BE49-F238E27FC236}">
                  <a16:creationId xmlns:a16="http://schemas.microsoft.com/office/drawing/2014/main" id="{3E38ED69-A0D9-46EA-8482-32C68029D8C3}"/>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AI Engineer Associate</a:t>
              </a:r>
            </a:p>
          </p:txBody>
        </p:sp>
        <p:grpSp>
          <p:nvGrpSpPr>
            <p:cNvPr id="58" name="Group 57">
              <a:extLst>
                <a:ext uri="{FF2B5EF4-FFF2-40B4-BE49-F238E27FC236}">
                  <a16:creationId xmlns:a16="http://schemas.microsoft.com/office/drawing/2014/main" id="{EC732A95-F44C-42C0-8177-DC3D45644674}"/>
                </a:ext>
              </a:extLst>
            </p:cNvPr>
            <p:cNvGrpSpPr/>
            <p:nvPr/>
          </p:nvGrpSpPr>
          <p:grpSpPr>
            <a:xfrm>
              <a:off x="4106237" y="3332351"/>
              <a:ext cx="333424" cy="137193"/>
              <a:chOff x="2474176" y="5456022"/>
              <a:chExt cx="288898" cy="118872"/>
            </a:xfrm>
          </p:grpSpPr>
          <p:sp>
            <p:nvSpPr>
              <p:cNvPr id="59" name="Star: 5 Points 58">
                <a:extLst>
                  <a:ext uri="{FF2B5EF4-FFF2-40B4-BE49-F238E27FC236}">
                    <a16:creationId xmlns:a16="http://schemas.microsoft.com/office/drawing/2014/main" id="{114F795D-8DFF-4717-95AB-12F3D9FFBB98}"/>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60" name="Star: 5 Points 59">
                <a:extLst>
                  <a:ext uri="{FF2B5EF4-FFF2-40B4-BE49-F238E27FC236}">
                    <a16:creationId xmlns:a16="http://schemas.microsoft.com/office/drawing/2014/main" id="{B7522741-F37E-4C34-9256-E006A27041C2}"/>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64" name="TextBox 63">
            <a:extLst>
              <a:ext uri="{FF2B5EF4-FFF2-40B4-BE49-F238E27FC236}">
                <a16:creationId xmlns:a16="http://schemas.microsoft.com/office/drawing/2014/main" id="{877C1AD2-BE00-4A39-8497-74ED9C31D381}"/>
              </a:ext>
              <a:ext uri="{C183D7F6-B498-43B3-948B-1728B52AA6E4}">
                <adec:decorative xmlns:adec="http://schemas.microsoft.com/office/drawing/2017/decorative" val="1"/>
              </a:ext>
            </a:extLst>
          </p:cNvPr>
          <p:cNvSpPr txBox="1"/>
          <p:nvPr/>
        </p:nvSpPr>
        <p:spPr>
          <a:xfrm>
            <a:off x="693815" y="4450390"/>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61" name="Group 60">
            <a:extLst>
              <a:ext uri="{FF2B5EF4-FFF2-40B4-BE49-F238E27FC236}">
                <a16:creationId xmlns:a16="http://schemas.microsoft.com/office/drawing/2014/main" id="{0ACA6ECD-A31C-422A-87EB-144B115114E8}"/>
              </a:ext>
            </a:extLst>
          </p:cNvPr>
          <p:cNvGrpSpPr/>
          <p:nvPr/>
        </p:nvGrpSpPr>
        <p:grpSpPr>
          <a:xfrm>
            <a:off x="2102454" y="1346525"/>
            <a:ext cx="9696366" cy="409448"/>
            <a:chOff x="1795346" y="1520932"/>
            <a:chExt cx="9696366" cy="409448"/>
          </a:xfrm>
        </p:grpSpPr>
        <p:sp>
          <p:nvSpPr>
            <p:cNvPr id="62" name="Rectangle 61">
              <a:extLst>
                <a:ext uri="{FF2B5EF4-FFF2-40B4-BE49-F238E27FC236}">
                  <a16:creationId xmlns:a16="http://schemas.microsoft.com/office/drawing/2014/main" id="{A0650145-5ED6-4A19-BF23-C04B915CDCEA}"/>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AF2BC27D-1ED1-470F-BA1A-BD9945436B17}"/>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F95749BE-06A8-4019-B547-964527D94CD0}"/>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6" name="Title 1">
              <a:extLst>
                <a:ext uri="{FF2B5EF4-FFF2-40B4-BE49-F238E27FC236}">
                  <a16:creationId xmlns:a16="http://schemas.microsoft.com/office/drawing/2014/main" id="{5CDE8715-D82C-44F3-8F5F-BDB266D3697B}"/>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67" name="Title 1">
              <a:extLst>
                <a:ext uri="{FF2B5EF4-FFF2-40B4-BE49-F238E27FC236}">
                  <a16:creationId xmlns:a16="http://schemas.microsoft.com/office/drawing/2014/main" id="{6E819A05-BC4B-4257-8D69-780C372A0C5A}"/>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68" name="Title 1">
              <a:extLst>
                <a:ext uri="{FF2B5EF4-FFF2-40B4-BE49-F238E27FC236}">
                  <a16:creationId xmlns:a16="http://schemas.microsoft.com/office/drawing/2014/main" id="{B4D10C1D-587D-4BF6-8922-41A384CE4036}"/>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4118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par>
                                <p:cTn id="8" presetID="22" presetClass="entr" presetSubtype="4"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down)">
                                      <p:cBhvr>
                                        <p:cTn id="10" dur="500"/>
                                        <p:tgtEl>
                                          <p:spTgt spid="95"/>
                                        </p:tgtEl>
                                      </p:cBhvr>
                                    </p:animEffect>
                                  </p:childTnLst>
                                </p:cTn>
                              </p:par>
                              <p:par>
                                <p:cTn id="11" presetID="22" presetClass="entr" presetSubtype="1"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wipe(up)">
                                      <p:cBhvr>
                                        <p:cTn id="13" dur="500"/>
                                        <p:tgtEl>
                                          <p:spTgt spid="107"/>
                                        </p:tgtEl>
                                      </p:cBhvr>
                                    </p:animEffect>
                                  </p:childTnLst>
                                </p:cTn>
                              </p:par>
                              <p:par>
                                <p:cTn id="14" presetID="22" presetClass="entr" presetSubtype="4" fill="hold" nodeType="withEffect">
                                  <p:stCondLst>
                                    <p:cond delay="100"/>
                                  </p:stCondLst>
                                  <p:childTnLst>
                                    <p:set>
                                      <p:cBhvr>
                                        <p:cTn id="15" dur="1" fill="hold">
                                          <p:stCondLst>
                                            <p:cond delay="0"/>
                                          </p:stCondLst>
                                        </p:cTn>
                                        <p:tgtEl>
                                          <p:spTgt spid="99"/>
                                        </p:tgtEl>
                                        <p:attrNameLst>
                                          <p:attrName>style.visibility</p:attrName>
                                        </p:attrNameLst>
                                      </p:cBhvr>
                                      <p:to>
                                        <p:strVal val="visible"/>
                                      </p:to>
                                    </p:set>
                                    <p:animEffect transition="in" filter="wipe(down)">
                                      <p:cBhvr>
                                        <p:cTn id="16" dur="500"/>
                                        <p:tgtEl>
                                          <p:spTgt spid="99"/>
                                        </p:tgtEl>
                                      </p:cBhvr>
                                    </p:animEffect>
                                  </p:childTnLst>
                                </p:cTn>
                              </p:par>
                              <p:par>
                                <p:cTn id="17" presetID="22" presetClass="entr" presetSubtype="1" fill="hold" nodeType="withEffect">
                                  <p:stCondLst>
                                    <p:cond delay="100"/>
                                  </p:stCondLst>
                                  <p:childTnLst>
                                    <p:set>
                                      <p:cBhvr>
                                        <p:cTn id="18" dur="1" fill="hold">
                                          <p:stCondLst>
                                            <p:cond delay="0"/>
                                          </p:stCondLst>
                                        </p:cTn>
                                        <p:tgtEl>
                                          <p:spTgt spid="118"/>
                                        </p:tgtEl>
                                        <p:attrNameLst>
                                          <p:attrName>style.visibility</p:attrName>
                                        </p:attrNameLst>
                                      </p:cBhvr>
                                      <p:to>
                                        <p:strVal val="visible"/>
                                      </p:to>
                                    </p:set>
                                    <p:animEffect transition="in" filter="wipe(up)">
                                      <p:cBhvr>
                                        <p:cTn id="19" dur="500"/>
                                        <p:tgtEl>
                                          <p:spTgt spid="118"/>
                                        </p:tgtEl>
                                      </p:cBhvr>
                                    </p:animEffect>
                                  </p:childTnLst>
                                </p:cTn>
                              </p:par>
                              <p:par>
                                <p:cTn id="20" presetID="22" presetClass="entr" presetSubtype="4" fill="hold" nodeType="withEffect">
                                  <p:stCondLst>
                                    <p:cond delay="40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par>
                                <p:cTn id="26" presetID="10" presetClass="entr" presetSubtype="0" fill="hold" nodeType="withEffect">
                                  <p:stCondLst>
                                    <p:cond delay="50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9C4330C-977D-4A84-91ED-4576D2BE734D}"/>
              </a:ext>
            </a:extLst>
          </p:cNvPr>
          <p:cNvGraphicFramePr>
            <a:graphicFrameLocks noGrp="1"/>
          </p:cNvGraphicFramePr>
          <p:nvPr>
            <p:extLst>
              <p:ext uri="{D42A27DB-BD31-4B8C-83A1-F6EECF244321}">
                <p14:modId xmlns:p14="http://schemas.microsoft.com/office/powerpoint/2010/main" val="730229947"/>
              </p:ext>
            </p:extLst>
          </p:nvPr>
        </p:nvGraphicFramePr>
        <p:xfrm>
          <a:off x="387059" y="1749501"/>
          <a:ext cx="11283696" cy="1677162"/>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0">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914400">
                <a:tc>
                  <a:txBody>
                    <a:bodyPr/>
                    <a:lstStyle/>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Designing and Implementing an Azure AI Solution</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AI-100</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mn-cs"/>
                        </a:rPr>
                        <a:t>Designing and Implementing an Azure AI Solution</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solidFill>
                            <a:schemeClr val="dk1"/>
                          </a:solidFill>
                          <a:effectLst/>
                          <a:latin typeface="+mn-lt"/>
                          <a:ea typeface="+mn-ea"/>
                          <a:cs typeface="+mn-cs"/>
                          <a:hlinkClick r:id="rId2"/>
                        </a:rPr>
                        <a:t>AI-100T01</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rPr>
                        <a:t>3 Days</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bl>
          </a:graphicData>
        </a:graphic>
      </p:graphicFrame>
      <p:sp>
        <p:nvSpPr>
          <p:cNvPr id="3" name="Title 2">
            <a:extLst>
              <a:ext uri="{FF2B5EF4-FFF2-40B4-BE49-F238E27FC236}">
                <a16:creationId xmlns:a16="http://schemas.microsoft.com/office/drawing/2014/main" id="{9A320267-D71C-4792-A23B-1C5A798B40EA}"/>
              </a:ext>
            </a:extLst>
          </p:cNvPr>
          <p:cNvSpPr>
            <a:spLocks noGrp="1"/>
          </p:cNvSpPr>
          <p:nvPr>
            <p:ph type="title"/>
          </p:nvPr>
        </p:nvSpPr>
        <p:spPr>
          <a:xfrm>
            <a:off x="408079" y="419148"/>
            <a:ext cx="10819784" cy="1143000"/>
          </a:xfrm>
        </p:spPr>
        <p:txBody>
          <a:bodyPr/>
          <a:lstStyle/>
          <a:p>
            <a:r>
              <a:rPr lang="en-US" dirty="0"/>
              <a:t>Course details for Azure AI Engineer Associate</a:t>
            </a:r>
          </a:p>
        </p:txBody>
      </p:sp>
      <p:sp>
        <p:nvSpPr>
          <p:cNvPr id="18" name="Rectangle 1">
            <a:extLst>
              <a:ext uri="{FF2B5EF4-FFF2-40B4-BE49-F238E27FC236}">
                <a16:creationId xmlns:a16="http://schemas.microsoft.com/office/drawing/2014/main" id="{F2F6D31B-7D2F-49CA-A55C-E98D483CEBF4}"/>
              </a:ext>
            </a:extLst>
          </p:cNvPr>
          <p:cNvSpPr>
            <a:spLocks noChangeArrowheads="1"/>
          </p:cNvSpPr>
          <p:nvPr/>
        </p:nvSpPr>
        <p:spPr bwMode="auto">
          <a:xfrm>
            <a:off x="418589" y="106183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Calibri" panose="020F0502020204030204" pitchFamily="34" charset="0"/>
                <a:cs typeface="Segoe UI" panose="020B0502040204020203" pitchFamily="34" charset="0"/>
              </a:rPr>
              <a:t>1 Instructor-led training course</a:t>
            </a:r>
            <a:endPar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endParaRPr>
          </a:p>
        </p:txBody>
      </p:sp>
      <p:sp>
        <p:nvSpPr>
          <p:cNvPr id="6" name="TextBox 5">
            <a:extLst>
              <a:ext uri="{FF2B5EF4-FFF2-40B4-BE49-F238E27FC236}">
                <a16:creationId xmlns:a16="http://schemas.microsoft.com/office/drawing/2014/main" id="{6E84647C-95BA-48C2-876B-451AD47221EB}"/>
              </a:ext>
            </a:extLst>
          </p:cNvPr>
          <p:cNvSpPr txBox="1"/>
          <p:nvPr/>
        </p:nvSpPr>
        <p:spPr>
          <a:xfrm>
            <a:off x="408079" y="6099117"/>
            <a:ext cx="8169381" cy="553998"/>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aka.ms/RoleBasedCert</a:t>
            </a:r>
          </a:p>
          <a:p>
            <a:r>
              <a:rPr lang="en-US" sz="1200" dirty="0">
                <a:gradFill>
                  <a:gsLst>
                    <a:gs pos="2917">
                      <a:schemeClr val="tx1"/>
                    </a:gs>
                    <a:gs pos="30000">
                      <a:schemeClr val="tx1"/>
                    </a:gs>
                  </a:gsLst>
                  <a:lin ang="5400000" scaled="0"/>
                </a:gradFill>
              </a:rPr>
              <a:t>Learning Partner: aka.ms/LearningPartner</a:t>
            </a:r>
          </a:p>
          <a:p>
            <a:r>
              <a:rPr lang="en-US" sz="1200" dirty="0">
                <a:gradFill>
                  <a:gsLst>
                    <a:gs pos="2917">
                      <a:schemeClr val="tx1"/>
                    </a:gs>
                    <a:gs pos="30000">
                      <a:schemeClr val="tx1"/>
                    </a:gs>
                  </a:gsLst>
                  <a:lin ang="5400000" scaled="0"/>
                </a:gradFill>
              </a:rPr>
              <a:t>Microsoft Learn: Microsoft.com/Learn</a:t>
            </a:r>
          </a:p>
        </p:txBody>
      </p:sp>
    </p:spTree>
    <p:extLst>
      <p:ext uri="{BB962C8B-B14F-4D97-AF65-F5344CB8AC3E}">
        <p14:creationId xmlns:p14="http://schemas.microsoft.com/office/powerpoint/2010/main" val="21204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1.25E-6 -4.81481E-6 L -0.05091 -0.00069 " pathEditMode="relative" rAng="0" ptsTypes="AA">
                                      <p:cBhvr>
                                        <p:cTn id="9" dur="750" spd="-100000" fill="hold"/>
                                        <p:tgtEl>
                                          <p:spTgt spid="8"/>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3CEF4B-E7E8-4AAC-9D66-4F28E98CF9BD}"/>
              </a:ext>
              <a:ext uri="{C183D7F6-B498-43B3-948B-1728B52AA6E4}">
                <adec:decorative xmlns:adec="http://schemas.microsoft.com/office/drawing/2017/decorative" val="1"/>
              </a:ext>
            </a:extLst>
          </p:cNvPr>
          <p:cNvGrpSpPr/>
          <p:nvPr/>
        </p:nvGrpSpPr>
        <p:grpSpPr>
          <a:xfrm>
            <a:off x="387058" y="1779405"/>
            <a:ext cx="2836288" cy="701731"/>
            <a:chOff x="3984047" y="3050082"/>
            <a:chExt cx="2836288" cy="701731"/>
          </a:xfrm>
        </p:grpSpPr>
        <p:sp>
          <p:nvSpPr>
            <p:cNvPr id="18" name="Title 1">
              <a:extLst>
                <a:ext uri="{FF2B5EF4-FFF2-40B4-BE49-F238E27FC236}">
                  <a16:creationId xmlns:a16="http://schemas.microsoft.com/office/drawing/2014/main" id="{B39C8DD3-059D-4651-91E2-95BC033B0110}"/>
                </a:ext>
              </a:extLst>
            </p:cNvPr>
            <p:cNvSpPr txBox="1">
              <a:spLocks/>
            </p:cNvSpPr>
            <p:nvPr/>
          </p:nvSpPr>
          <p:spPr>
            <a:xfrm>
              <a:off x="3984047" y="3050082"/>
              <a:ext cx="283628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Administrator Associate</a:t>
              </a:r>
            </a:p>
          </p:txBody>
        </p:sp>
        <p:grpSp>
          <p:nvGrpSpPr>
            <p:cNvPr id="19" name="Group 18">
              <a:extLst>
                <a:ext uri="{FF2B5EF4-FFF2-40B4-BE49-F238E27FC236}">
                  <a16:creationId xmlns:a16="http://schemas.microsoft.com/office/drawing/2014/main" id="{C17F51C4-B522-44B9-888A-38B4769DB8B3}"/>
                </a:ext>
              </a:extLst>
            </p:cNvPr>
            <p:cNvGrpSpPr/>
            <p:nvPr/>
          </p:nvGrpSpPr>
          <p:grpSpPr>
            <a:xfrm>
              <a:off x="4106237" y="3332351"/>
              <a:ext cx="333424" cy="137193"/>
              <a:chOff x="2474176" y="5456022"/>
              <a:chExt cx="288898" cy="118872"/>
            </a:xfrm>
          </p:grpSpPr>
          <p:sp>
            <p:nvSpPr>
              <p:cNvPr id="25" name="Star: 5 Points 24">
                <a:extLst>
                  <a:ext uri="{FF2B5EF4-FFF2-40B4-BE49-F238E27FC236}">
                    <a16:creationId xmlns:a16="http://schemas.microsoft.com/office/drawing/2014/main" id="{C64F7FD8-A2A8-4AB7-983F-865368A1148A}"/>
                  </a:ext>
                </a:extLst>
              </p:cNvPr>
              <p:cNvSpPr/>
              <p:nvPr/>
            </p:nvSpPr>
            <p:spPr>
              <a:xfrm>
                <a:off x="2474176"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26" name="Star: 5 Points 25">
                <a:extLst>
                  <a:ext uri="{FF2B5EF4-FFF2-40B4-BE49-F238E27FC236}">
                    <a16:creationId xmlns:a16="http://schemas.microsoft.com/office/drawing/2014/main" id="{262949E5-6712-4CEE-AE4F-FFF8EDF541A9}"/>
                  </a:ext>
                </a:extLst>
              </p:cNvPr>
              <p:cNvSpPr/>
              <p:nvPr/>
            </p:nvSpPr>
            <p:spPr>
              <a:xfrm>
                <a:off x="2644202" y="5456022"/>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3" name="Title 2">
            <a:extLst>
              <a:ext uri="{FF2B5EF4-FFF2-40B4-BE49-F238E27FC236}">
                <a16:creationId xmlns:a16="http://schemas.microsoft.com/office/drawing/2014/main" id="{772342C2-982F-4719-B9B3-FC78CC3F392D}"/>
              </a:ext>
              <a:ext uri="{C183D7F6-B498-43B3-948B-1728B52AA6E4}">
                <adec:decorative xmlns:adec="http://schemas.microsoft.com/office/drawing/2017/decorative" val="1"/>
              </a:ext>
            </a:extLst>
          </p:cNvPr>
          <p:cNvSpPr>
            <a:spLocks noGrp="1"/>
          </p:cNvSpPr>
          <p:nvPr>
            <p:ph type="title"/>
          </p:nvPr>
        </p:nvSpPr>
        <p:spPr>
          <a:xfrm>
            <a:off x="408831" y="422155"/>
            <a:ext cx="10819784" cy="1143000"/>
          </a:xfrm>
        </p:spPr>
        <p:txBody>
          <a:bodyPr/>
          <a:lstStyle/>
          <a:p>
            <a:r>
              <a:rPr lang="en-US" dirty="0">
                <a:solidFill>
                  <a:srgbClr val="505050"/>
                </a:solidFill>
              </a:rPr>
              <a:t>Available practice tests</a:t>
            </a:r>
          </a:p>
        </p:txBody>
      </p:sp>
      <p:sp>
        <p:nvSpPr>
          <p:cNvPr id="13" name="Rectangle 12">
            <a:extLst>
              <a:ext uri="{FF2B5EF4-FFF2-40B4-BE49-F238E27FC236}">
                <a16:creationId xmlns:a16="http://schemas.microsoft.com/office/drawing/2014/main" id="{E4EF2BE4-52DA-42E1-8F8C-BF6648611B73}"/>
              </a:ext>
              <a:ext uri="{C183D7F6-B498-43B3-948B-1728B52AA6E4}">
                <adec:decorative xmlns:adec="http://schemas.microsoft.com/office/drawing/2017/decorative" val="1"/>
              </a:ext>
            </a:extLst>
          </p:cNvPr>
          <p:cNvSpPr/>
          <p:nvPr/>
        </p:nvSpPr>
        <p:spPr>
          <a:xfrm>
            <a:off x="436450" y="2557068"/>
            <a:ext cx="2737504" cy="369332"/>
          </a:xfrm>
          <a:prstGeom prst="rect">
            <a:avLst/>
          </a:prstGeom>
        </p:spPr>
        <p:txBody>
          <a:bodyPr wrap="square" lIns="0" tIns="91440" rIns="91440" bIns="91440">
            <a:spAutoFit/>
          </a:bodyPr>
          <a:lstStyle/>
          <a:p>
            <a:pPr algn="ctr">
              <a:spcAft>
                <a:spcPts val="300"/>
              </a:spcAft>
            </a:pPr>
            <a:r>
              <a:rPr lang="en-US" sz="1200" dirty="0">
                <a:gradFill>
                  <a:gsLst>
                    <a:gs pos="0">
                      <a:schemeClr val="tx1"/>
                    </a:gs>
                    <a:gs pos="100000">
                      <a:schemeClr val="tx1"/>
                    </a:gs>
                  </a:gsLst>
                  <a:lin ang="5400000" scaled="1"/>
                </a:gradFill>
                <a:latin typeface="Segoe UI" panose="020B0502040204020203" pitchFamily="34" charset="0"/>
                <a:cs typeface="Segoe UI" panose="020B0502040204020203" pitchFamily="34" charset="0"/>
              </a:rPr>
              <a:t>Practice Test Available for Exam AZ-102</a:t>
            </a:r>
          </a:p>
        </p:txBody>
      </p:sp>
      <p:sp>
        <p:nvSpPr>
          <p:cNvPr id="11" name="Title 1">
            <a:extLst>
              <a:ext uri="{FF2B5EF4-FFF2-40B4-BE49-F238E27FC236}">
                <a16:creationId xmlns:a16="http://schemas.microsoft.com/office/drawing/2014/main" id="{F7989428-1963-46CF-8F83-5849346EA6BC}"/>
              </a:ext>
              <a:ext uri="{C183D7F6-B498-43B3-948B-1728B52AA6E4}">
                <adec:decorative xmlns:adec="http://schemas.microsoft.com/office/drawing/2017/decorative" val="1"/>
              </a:ext>
            </a:extLst>
          </p:cNvPr>
          <p:cNvSpPr txBox="1">
            <a:spLocks/>
          </p:cNvSpPr>
          <p:nvPr/>
        </p:nvSpPr>
        <p:spPr>
          <a:xfrm>
            <a:off x="7394716" y="1779405"/>
            <a:ext cx="2978866" cy="2762348"/>
          </a:xfrm>
          <a:prstGeom prst="rect">
            <a:avLst/>
          </a:prstGeom>
          <a:solidFill>
            <a:schemeClr val="accent1"/>
          </a:solidFill>
          <a:effectLst>
            <a:outerShdw blurRad="190500" dist="63500" dir="2700000" sx="101000" sy="101000" algn="ctr" rotWithShape="0">
              <a:prstClr val="black">
                <a:alpha val="30000"/>
              </a:prstClr>
            </a:outerShdw>
          </a:effectLst>
        </p:spPr>
        <p:txBody>
          <a:bodyPr vert="horz" wrap="square" lIns="91440" tIns="182880" rIns="91440" bIns="182880" rtlCol="0" anchor="ctr" anchorCtr="0">
            <a:no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7000"/>
              </a:lnSpc>
            </a:pPr>
            <a:r>
              <a:rPr lang="en-US" dirty="0">
                <a:gradFill>
                  <a:gsLst>
                    <a:gs pos="1250">
                      <a:schemeClr val="bg1"/>
                    </a:gs>
                    <a:gs pos="100000">
                      <a:schemeClr val="bg1"/>
                    </a:gs>
                  </a:gsLst>
                  <a:lin ang="5400000" scaled="0"/>
                </a:gradFill>
              </a:rPr>
              <a:t>ADDITIONAL MICROSOFT OFFICIAL PRACTICE TESTS </a:t>
            </a:r>
            <a:br>
              <a:rPr lang="en-US" dirty="0">
                <a:gradFill>
                  <a:gsLst>
                    <a:gs pos="1250">
                      <a:schemeClr val="bg1"/>
                    </a:gs>
                    <a:gs pos="100000">
                      <a:schemeClr val="bg1"/>
                    </a:gs>
                  </a:gsLst>
                  <a:lin ang="5400000" scaled="0"/>
                </a:gradFill>
              </a:rPr>
            </a:br>
            <a:r>
              <a:rPr lang="en-US" dirty="0">
                <a:gradFill>
                  <a:gsLst>
                    <a:gs pos="1250">
                      <a:schemeClr val="bg1"/>
                    </a:gs>
                    <a:gs pos="100000">
                      <a:schemeClr val="bg1"/>
                    </a:gs>
                  </a:gsLst>
                  <a:lin ang="5400000" scaled="0"/>
                </a:gradFill>
              </a:rPr>
              <a:t>ARE COMING SOON</a:t>
            </a:r>
          </a:p>
        </p:txBody>
      </p:sp>
      <p:sp>
        <p:nvSpPr>
          <p:cNvPr id="2" name="TextBox 1">
            <a:extLst>
              <a:ext uri="{FF2B5EF4-FFF2-40B4-BE49-F238E27FC236}">
                <a16:creationId xmlns:a16="http://schemas.microsoft.com/office/drawing/2014/main" id="{C0584D78-D80A-4288-B098-F82A8041FC51}"/>
              </a:ext>
              <a:ext uri="{C183D7F6-B498-43B3-948B-1728B52AA6E4}">
                <adec:decorative xmlns:adec="http://schemas.microsoft.com/office/drawing/2017/decorative" val="1"/>
              </a:ext>
            </a:extLst>
          </p:cNvPr>
          <p:cNvSpPr txBox="1"/>
          <p:nvPr/>
        </p:nvSpPr>
        <p:spPr>
          <a:xfrm>
            <a:off x="1691640" y="4846320"/>
            <a:ext cx="1771650" cy="1120140"/>
          </a:xfrm>
          <a:prstGeom prst="rect">
            <a:avLst/>
          </a:prstGeom>
        </p:spPr>
        <p:txBody>
          <a:bodyPr vert="horz" wrap="square" lIns="146304" tIns="91440" rIns="0" bIns="0" rtlCol="0">
            <a:noAutofit/>
          </a:bodyPr>
          <a:lstStyle/>
          <a:p>
            <a:pPr algn="l"/>
            <a:endParaRPr lang="en-US" sz="2000" dirty="0">
              <a:solidFill>
                <a:srgbClr val="505050"/>
              </a:solidFill>
              <a:latin typeface="Segoe UI" panose="020B0502040204020203" pitchFamily="34" charset="0"/>
              <a:cs typeface="Segoe UI" panose="020B0502040204020203" pitchFamily="34" charset="0"/>
            </a:endParaRPr>
          </a:p>
        </p:txBody>
      </p:sp>
      <p:sp>
        <p:nvSpPr>
          <p:cNvPr id="17" name="Rectangle 1">
            <a:extLst>
              <a:ext uri="{FF2B5EF4-FFF2-40B4-BE49-F238E27FC236}">
                <a16:creationId xmlns:a16="http://schemas.microsoft.com/office/drawing/2014/main" id="{8B9CBF10-198E-447D-AB8C-029E9B6CDA17}"/>
              </a:ext>
              <a:ext uri="{C183D7F6-B498-43B3-948B-1728B52AA6E4}">
                <adec:decorative xmlns:adec="http://schemas.microsoft.com/office/drawing/2017/decorative" val="1"/>
              </a:ext>
            </a:extLst>
          </p:cNvPr>
          <p:cNvSpPr>
            <a:spLocks noChangeArrowheads="1"/>
          </p:cNvSpPr>
          <p:nvPr/>
        </p:nvSpPr>
        <p:spPr bwMode="auto">
          <a:xfrm>
            <a:off x="408830" y="962801"/>
            <a:ext cx="11282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eaLnBrk="0" fontAlgn="base" hangingPunct="0">
              <a:spcBef>
                <a:spcPct val="0"/>
              </a:spcBef>
              <a:spcAft>
                <a:spcPct val="0"/>
              </a:spcAft>
              <a:defRPr/>
            </a:pPr>
            <a:r>
              <a:rPr lang="en-US" altLang="en-US" dirty="0">
                <a:gradFill>
                  <a:gsLst>
                    <a:gs pos="1250">
                      <a:schemeClr val="tx1"/>
                    </a:gs>
                    <a:gs pos="100000">
                      <a:schemeClr val="tx1"/>
                    </a:gs>
                  </a:gsLst>
                  <a:lin ang="5400000" scaled="0"/>
                </a:gradFill>
                <a:ea typeface="Calibri" panose="020F0502020204030204" pitchFamily="34" charset="0"/>
                <a:cs typeface="Segoe UI" panose="020B0502040204020203" pitchFamily="34" charset="0"/>
              </a:rPr>
              <a:t>All Microsoft official practice tests include detailed answers and references, study and timed certification modes and an instant score report</a:t>
            </a:r>
            <a:endParaRPr kumimoji="0" lang="en-US" altLang="en-US" b="0" i="0" u="none" strike="noStrike" kern="1200" cap="none" spc="0" normalizeH="0" baseline="0" noProof="0" dirty="0">
              <a:ln>
                <a:noFill/>
              </a:ln>
              <a:gradFill>
                <a:gsLst>
                  <a:gs pos="1250">
                    <a:schemeClr val="tx1"/>
                  </a:gs>
                  <a:gs pos="100000">
                    <a:schemeClr val="tx1"/>
                  </a:gs>
                </a:gsLst>
                <a:lin ang="5400000" scaled="0"/>
              </a:gradFill>
              <a:effectLst/>
              <a:uLnTx/>
              <a:uFillTx/>
              <a:cs typeface="Segoe UI" panose="020B0502040204020203" pitchFamily="34" charset="0"/>
            </a:endParaRPr>
          </a:p>
        </p:txBody>
      </p:sp>
      <p:grpSp>
        <p:nvGrpSpPr>
          <p:cNvPr id="20" name="Group 19">
            <a:extLst>
              <a:ext uri="{FF2B5EF4-FFF2-40B4-BE49-F238E27FC236}">
                <a16:creationId xmlns:a16="http://schemas.microsoft.com/office/drawing/2014/main" id="{D5DF074F-0B88-4CFF-9673-D500E0C0212F}"/>
              </a:ext>
              <a:ext uri="{C183D7F6-B498-43B3-948B-1728B52AA6E4}">
                <adec:decorative xmlns:adec="http://schemas.microsoft.com/office/drawing/2017/decorative" val="1"/>
              </a:ext>
            </a:extLst>
          </p:cNvPr>
          <p:cNvGrpSpPr/>
          <p:nvPr/>
        </p:nvGrpSpPr>
        <p:grpSpPr>
          <a:xfrm>
            <a:off x="3915583" y="1780364"/>
            <a:ext cx="2984497" cy="701731"/>
            <a:chOff x="8296358" y="2059251"/>
            <a:chExt cx="2984497" cy="701731"/>
          </a:xfrm>
        </p:grpSpPr>
        <p:sp>
          <p:nvSpPr>
            <p:cNvPr id="21" name="Title 1">
              <a:extLst>
                <a:ext uri="{FF2B5EF4-FFF2-40B4-BE49-F238E27FC236}">
                  <a16:creationId xmlns:a16="http://schemas.microsoft.com/office/drawing/2014/main" id="{4347F8B8-A9F7-48E3-BD73-AC351520BE60}"/>
                </a:ext>
              </a:extLst>
            </p:cNvPr>
            <p:cNvSpPr txBox="1">
              <a:spLocks/>
            </p:cNvSpPr>
            <p:nvPr/>
          </p:nvSpPr>
          <p:spPr>
            <a:xfrm>
              <a:off x="8296358" y="2059251"/>
              <a:ext cx="2984497"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latin typeface="Segoe UI Semibold"/>
                </a:rPr>
                <a:t>Microsoft Certified:</a:t>
              </a:r>
              <a:br>
                <a:rPr lang="en-US" sz="1200" dirty="0">
                  <a:latin typeface="Segoe UI Semibold"/>
                </a:rPr>
              </a:br>
              <a:r>
                <a:rPr lang="en-US" sz="1200" dirty="0">
                  <a:latin typeface="Segoe UI Semibold"/>
                </a:rPr>
                <a:t>Azure Solutions Architect Expert</a:t>
              </a:r>
            </a:p>
          </p:txBody>
        </p:sp>
        <p:grpSp>
          <p:nvGrpSpPr>
            <p:cNvPr id="22" name="Group 21">
              <a:extLst>
                <a:ext uri="{FF2B5EF4-FFF2-40B4-BE49-F238E27FC236}">
                  <a16:creationId xmlns:a16="http://schemas.microsoft.com/office/drawing/2014/main" id="{6A54EE08-9EAB-4EC3-9572-1C7A0B792065}"/>
                </a:ext>
              </a:extLst>
            </p:cNvPr>
            <p:cNvGrpSpPr/>
            <p:nvPr/>
          </p:nvGrpSpPr>
          <p:grpSpPr>
            <a:xfrm>
              <a:off x="8418551" y="2257124"/>
              <a:ext cx="333421" cy="305985"/>
              <a:chOff x="2474176" y="5309768"/>
              <a:chExt cx="288898" cy="265126"/>
            </a:xfrm>
          </p:grpSpPr>
          <p:sp>
            <p:nvSpPr>
              <p:cNvPr id="23" name="Star: 5 Points 22">
                <a:extLst>
                  <a:ext uri="{FF2B5EF4-FFF2-40B4-BE49-F238E27FC236}">
                    <a16:creationId xmlns:a16="http://schemas.microsoft.com/office/drawing/2014/main" id="{B375E83D-CEF0-4DD6-B9F7-90B0F1BAC11D}"/>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24" name="Star: 5 Points 23">
                <a:extLst>
                  <a:ext uri="{FF2B5EF4-FFF2-40B4-BE49-F238E27FC236}">
                    <a16:creationId xmlns:a16="http://schemas.microsoft.com/office/drawing/2014/main" id="{31E0CC9C-3094-494F-A0F8-496B456CE8CA}"/>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27" name="Star: 5 Points 26">
                <a:extLst>
                  <a:ext uri="{FF2B5EF4-FFF2-40B4-BE49-F238E27FC236}">
                    <a16:creationId xmlns:a16="http://schemas.microsoft.com/office/drawing/2014/main" id="{83302EA4-F3DA-4148-A499-42778B7BE872}"/>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28" name="Rectangle 27">
            <a:extLst>
              <a:ext uri="{FF2B5EF4-FFF2-40B4-BE49-F238E27FC236}">
                <a16:creationId xmlns:a16="http://schemas.microsoft.com/office/drawing/2014/main" id="{796BE652-82FE-4DD6-A235-4B722BA4DD4A}"/>
              </a:ext>
              <a:ext uri="{C183D7F6-B498-43B3-948B-1728B52AA6E4}">
                <adec:decorative xmlns:adec="http://schemas.microsoft.com/office/drawing/2017/decorative" val="1"/>
              </a:ext>
            </a:extLst>
          </p:cNvPr>
          <p:cNvSpPr/>
          <p:nvPr/>
        </p:nvSpPr>
        <p:spPr>
          <a:xfrm>
            <a:off x="3915583" y="2550048"/>
            <a:ext cx="2737504" cy="592470"/>
          </a:xfrm>
          <a:prstGeom prst="rect">
            <a:avLst/>
          </a:prstGeom>
        </p:spPr>
        <p:txBody>
          <a:bodyPr wrap="square" lIns="0" tIns="91440" rIns="91440" bIns="91440">
            <a:spAutoFit/>
          </a:bodyPr>
          <a:lstStyle/>
          <a:p>
            <a:pPr algn="ctr">
              <a:spcAft>
                <a:spcPts val="300"/>
              </a:spcAft>
            </a:pPr>
            <a:r>
              <a:rPr lang="en-US" sz="1200" dirty="0">
                <a:gradFill>
                  <a:gsLst>
                    <a:gs pos="0">
                      <a:schemeClr val="tx1"/>
                    </a:gs>
                    <a:gs pos="100000">
                      <a:schemeClr val="tx1"/>
                    </a:gs>
                  </a:gsLst>
                  <a:lin ang="5400000" scaled="1"/>
                </a:gradFill>
                <a:latin typeface="Segoe UI" panose="020B0502040204020203" pitchFamily="34" charset="0"/>
                <a:cs typeface="Segoe UI" panose="020B0502040204020203" pitchFamily="34" charset="0"/>
              </a:rPr>
              <a:t>Practice Test Available for Exam AZ-300</a:t>
            </a:r>
          </a:p>
          <a:p>
            <a:pPr algn="ctr">
              <a:spcAft>
                <a:spcPts val="300"/>
              </a:spcAft>
            </a:pPr>
            <a:r>
              <a:rPr lang="en-US" sz="1200" dirty="0">
                <a:gradFill>
                  <a:gsLst>
                    <a:gs pos="0">
                      <a:schemeClr val="tx1"/>
                    </a:gs>
                    <a:gs pos="100000">
                      <a:schemeClr val="tx1"/>
                    </a:gs>
                  </a:gsLst>
                  <a:lin ang="5400000" scaled="1"/>
                </a:gradFill>
                <a:latin typeface="Segoe UI" panose="020B0502040204020203" pitchFamily="34" charset="0"/>
                <a:cs typeface="Segoe UI" panose="020B0502040204020203" pitchFamily="34" charset="0"/>
              </a:rPr>
              <a:t>Practice Test Available for Exam AZ-301</a:t>
            </a:r>
          </a:p>
        </p:txBody>
      </p:sp>
      <p:grpSp>
        <p:nvGrpSpPr>
          <p:cNvPr id="29" name="Group 28">
            <a:extLst>
              <a:ext uri="{FF2B5EF4-FFF2-40B4-BE49-F238E27FC236}">
                <a16:creationId xmlns:a16="http://schemas.microsoft.com/office/drawing/2014/main" id="{90461916-BD98-41DC-8395-456A7AB1CFB1}"/>
              </a:ext>
              <a:ext uri="{C183D7F6-B498-43B3-948B-1728B52AA6E4}">
                <adec:decorative xmlns:adec="http://schemas.microsoft.com/office/drawing/2017/decorative" val="1"/>
              </a:ext>
            </a:extLst>
          </p:cNvPr>
          <p:cNvGrpSpPr/>
          <p:nvPr/>
        </p:nvGrpSpPr>
        <p:grpSpPr>
          <a:xfrm>
            <a:off x="436450" y="3954780"/>
            <a:ext cx="2229208" cy="701731"/>
            <a:chOff x="387059" y="3489083"/>
            <a:chExt cx="2229208" cy="701731"/>
          </a:xfrm>
        </p:grpSpPr>
        <p:sp>
          <p:nvSpPr>
            <p:cNvPr id="30" name="Title 1">
              <a:extLst>
                <a:ext uri="{FF2B5EF4-FFF2-40B4-BE49-F238E27FC236}">
                  <a16:creationId xmlns:a16="http://schemas.microsoft.com/office/drawing/2014/main" id="{22120D9D-58E0-4809-900B-FD1D7D25A8F8}"/>
                </a:ext>
              </a:extLst>
            </p:cNvPr>
            <p:cNvSpPr txBox="1">
              <a:spLocks/>
            </p:cNvSpPr>
            <p:nvPr/>
          </p:nvSpPr>
          <p:spPr>
            <a:xfrm>
              <a:off x="387059" y="3489083"/>
              <a:ext cx="2229208"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dirty="0">
                  <a:latin typeface="Segoe UI Semibold"/>
                </a:rPr>
                <a:t>Microsoft Certified:</a:t>
              </a:r>
              <a:br>
                <a:rPr lang="en-US" dirty="0">
                  <a:latin typeface="Segoe UI Semibold"/>
                </a:rPr>
              </a:br>
              <a:r>
                <a:rPr lang="en-US" dirty="0">
                  <a:latin typeface="Segoe UI Semibold"/>
                </a:rPr>
                <a:t>Azure Fundamentals</a:t>
              </a:r>
              <a:endParaRPr lang="en-US" dirty="0">
                <a:gradFill>
                  <a:gsLst>
                    <a:gs pos="1250">
                      <a:schemeClr val="accent1"/>
                    </a:gs>
                    <a:gs pos="100000">
                      <a:schemeClr val="accent1"/>
                    </a:gs>
                  </a:gsLst>
                  <a:lin ang="5400000" scaled="0"/>
                </a:gradFill>
                <a:latin typeface="+mn-lt"/>
              </a:endParaRPr>
            </a:p>
          </p:txBody>
        </p:sp>
        <p:sp>
          <p:nvSpPr>
            <p:cNvPr id="31" name="Star: 5 Points 30">
              <a:extLst>
                <a:ext uri="{FF2B5EF4-FFF2-40B4-BE49-F238E27FC236}">
                  <a16:creationId xmlns:a16="http://schemas.microsoft.com/office/drawing/2014/main" id="{21CCA26A-FFBD-4030-8F65-EF2F77467C47}"/>
                </a:ext>
              </a:extLst>
            </p:cNvPr>
            <p:cNvSpPr/>
            <p:nvPr/>
          </p:nvSpPr>
          <p:spPr>
            <a:xfrm>
              <a:off x="595855" y="3771353"/>
              <a:ext cx="137193" cy="137193"/>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sp>
        <p:nvSpPr>
          <p:cNvPr id="32" name="Rectangle 31">
            <a:extLst>
              <a:ext uri="{FF2B5EF4-FFF2-40B4-BE49-F238E27FC236}">
                <a16:creationId xmlns:a16="http://schemas.microsoft.com/office/drawing/2014/main" id="{8A0629B8-6232-4491-A422-4A8848BB6E21}"/>
              </a:ext>
              <a:ext uri="{C183D7F6-B498-43B3-948B-1728B52AA6E4}">
                <adec:decorative xmlns:adec="http://schemas.microsoft.com/office/drawing/2017/decorative" val="1"/>
              </a:ext>
            </a:extLst>
          </p:cNvPr>
          <p:cNvSpPr/>
          <p:nvPr/>
        </p:nvSpPr>
        <p:spPr>
          <a:xfrm>
            <a:off x="436450" y="4682625"/>
            <a:ext cx="2737504" cy="369332"/>
          </a:xfrm>
          <a:prstGeom prst="rect">
            <a:avLst/>
          </a:prstGeom>
        </p:spPr>
        <p:txBody>
          <a:bodyPr wrap="square" lIns="0" tIns="91440" rIns="91440" bIns="91440">
            <a:spAutoFit/>
          </a:bodyPr>
          <a:lstStyle/>
          <a:p>
            <a:pPr algn="ctr">
              <a:spcAft>
                <a:spcPts val="300"/>
              </a:spcAft>
            </a:pPr>
            <a:r>
              <a:rPr lang="en-US" sz="1200" dirty="0">
                <a:gradFill>
                  <a:gsLst>
                    <a:gs pos="0">
                      <a:schemeClr val="tx1"/>
                    </a:gs>
                    <a:gs pos="100000">
                      <a:schemeClr val="tx1"/>
                    </a:gs>
                  </a:gsLst>
                  <a:lin ang="5400000" scaled="1"/>
                </a:gradFill>
                <a:latin typeface="Segoe UI" panose="020B0502040204020203" pitchFamily="34" charset="0"/>
                <a:cs typeface="Segoe UI" panose="020B0502040204020203" pitchFamily="34" charset="0"/>
              </a:rPr>
              <a:t>Practice Test Available for Exam AZ-900</a:t>
            </a:r>
          </a:p>
        </p:txBody>
      </p:sp>
      <p:grpSp>
        <p:nvGrpSpPr>
          <p:cNvPr id="35" name="Group 34">
            <a:extLst>
              <a:ext uri="{FF2B5EF4-FFF2-40B4-BE49-F238E27FC236}">
                <a16:creationId xmlns:a16="http://schemas.microsoft.com/office/drawing/2014/main" id="{96598A84-C724-4832-9386-B8CA25BA87EE}"/>
              </a:ext>
            </a:extLst>
          </p:cNvPr>
          <p:cNvGrpSpPr/>
          <p:nvPr/>
        </p:nvGrpSpPr>
        <p:grpSpPr>
          <a:xfrm>
            <a:off x="8862700" y="3765869"/>
            <a:ext cx="333421" cy="305985"/>
            <a:chOff x="2474176" y="5309768"/>
            <a:chExt cx="288898" cy="265126"/>
          </a:xfrm>
        </p:grpSpPr>
        <p:sp>
          <p:nvSpPr>
            <p:cNvPr id="36" name="Star: 5 Points 35">
              <a:extLst>
                <a:ext uri="{FF2B5EF4-FFF2-40B4-BE49-F238E27FC236}">
                  <a16:creationId xmlns:a16="http://schemas.microsoft.com/office/drawing/2014/main" id="{97FAADFA-1E3E-45ED-9D92-CF33196279AB}"/>
                </a:ext>
              </a:extLst>
            </p:cNvPr>
            <p:cNvSpPr/>
            <p:nvPr/>
          </p:nvSpPr>
          <p:spPr>
            <a:xfrm>
              <a:off x="2474176"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37" name="Star: 5 Points 36">
              <a:extLst>
                <a:ext uri="{FF2B5EF4-FFF2-40B4-BE49-F238E27FC236}">
                  <a16:creationId xmlns:a16="http://schemas.microsoft.com/office/drawing/2014/main" id="{ECD9FFD0-31FC-4AC0-9FFB-8EC5390D4A76}"/>
                </a:ext>
              </a:extLst>
            </p:cNvPr>
            <p:cNvSpPr/>
            <p:nvPr/>
          </p:nvSpPr>
          <p:spPr>
            <a:xfrm>
              <a:off x="2644202" y="545602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38" name="Star: 5 Points 37">
              <a:extLst>
                <a:ext uri="{FF2B5EF4-FFF2-40B4-BE49-F238E27FC236}">
                  <a16:creationId xmlns:a16="http://schemas.microsoft.com/office/drawing/2014/main" id="{49ECEF31-C470-46B3-99CE-AE829F96EE97}"/>
                </a:ext>
              </a:extLst>
            </p:cNvPr>
            <p:cNvSpPr/>
            <p:nvPr/>
          </p:nvSpPr>
          <p:spPr>
            <a:xfrm>
              <a:off x="2559189" y="5309768"/>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6334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3B7B-FE97-4F0A-A45B-BCC9C63677E0}"/>
              </a:ext>
              <a:ext uri="{C183D7F6-B498-43B3-948B-1728B52AA6E4}">
                <adec:decorative xmlns:adec="http://schemas.microsoft.com/office/drawing/2017/decorative" val="1"/>
              </a:ext>
            </a:extLst>
          </p:cNvPr>
          <p:cNvSpPr>
            <a:spLocks noGrp="1"/>
          </p:cNvSpPr>
          <p:nvPr>
            <p:ph type="title"/>
          </p:nvPr>
        </p:nvSpPr>
        <p:spPr>
          <a:xfrm>
            <a:off x="418589" y="429657"/>
            <a:ext cx="10819784" cy="1143000"/>
          </a:xfrm>
        </p:spPr>
        <p:txBody>
          <a:bodyPr/>
          <a:lstStyle/>
          <a:p>
            <a:r>
              <a:rPr lang="en-US" dirty="0">
                <a:solidFill>
                  <a:srgbClr val="505050"/>
                </a:solidFill>
              </a:rPr>
              <a:t>Job Task Analysis structure and alignment</a:t>
            </a:r>
          </a:p>
        </p:txBody>
      </p:sp>
      <p:sp>
        <p:nvSpPr>
          <p:cNvPr id="44" name="TextBox 43">
            <a:extLst>
              <a:ext uri="{FF2B5EF4-FFF2-40B4-BE49-F238E27FC236}">
                <a16:creationId xmlns:a16="http://schemas.microsoft.com/office/drawing/2014/main" id="{7D0D0D02-B097-4548-9452-5C83186D06E7}"/>
              </a:ext>
              <a:ext uri="{C183D7F6-B498-43B3-948B-1728B52AA6E4}">
                <adec:decorative xmlns:adec="http://schemas.microsoft.com/office/drawing/2017/decorative" val="1"/>
              </a:ext>
            </a:extLst>
          </p:cNvPr>
          <p:cNvSpPr txBox="1"/>
          <p:nvPr/>
        </p:nvSpPr>
        <p:spPr>
          <a:xfrm>
            <a:off x="7016848" y="4610092"/>
            <a:ext cx="1540806" cy="307777"/>
          </a:xfrm>
          <a:prstGeom prst="rect">
            <a:avLst/>
          </a:prstGeom>
          <a:noFill/>
        </p:spPr>
        <p:txBody>
          <a:bodyPr wrap="none" lIns="91440" tIns="0" rIns="91440" bIns="0" rtlCol="0">
            <a:spAutoFit/>
          </a:bodyPr>
          <a:lstStyle>
            <a:defPPr>
              <a:defRPr lang="en-US"/>
            </a:defPPr>
            <a:lvl1pPr marR="0" lvl="0" indent="0" defTabSz="914367" fontAlgn="auto">
              <a:lnSpc>
                <a:spcPct val="100000"/>
              </a:lnSpc>
              <a:spcBef>
                <a:spcPts val="0"/>
              </a:spcBef>
              <a:spcAft>
                <a:spcPts val="0"/>
              </a:spcAft>
              <a:buClrTx/>
              <a:buSzTx/>
              <a:buFontTx/>
              <a:buNone/>
              <a:tabLst/>
              <a:defRPr kumimoji="0" sz="2000" b="0" i="0" u="none" strike="noStrike" cap="none" spc="0" normalizeH="0" baseline="0">
                <a:ln>
                  <a:noFill/>
                </a:ln>
                <a:gradFill>
                  <a:gsLst>
                    <a:gs pos="2917">
                      <a:srgbClr val="1A1A1A"/>
                    </a:gs>
                    <a:gs pos="100000">
                      <a:srgbClr val="1A1A1A"/>
                    </a:gs>
                  </a:gsLst>
                  <a:lin ang="5400000" scaled="0"/>
                </a:gradFill>
                <a:effectLst/>
                <a:uLnTx/>
                <a:uFillTx/>
                <a:latin typeface="Segoe UI Semibold" panose="020B0702040204020203" pitchFamily="34" charset="0"/>
                <a:cs typeface="Segoe UI Semibold" panose="020B0702040204020203" pitchFamily="34" charset="0"/>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chemeClr val="tx1"/>
                    </a:gs>
                    <a:gs pos="100000">
                      <a:schemeClr val="tx1"/>
                    </a:gs>
                  </a:gsLst>
                  <a:lin ang="5400000" scaled="0"/>
                </a:gradFill>
                <a:effectLst/>
                <a:uLnTx/>
                <a:uFillTx/>
                <a:latin typeface="Segoe UI Semibold" panose="020B0702040204020203" pitchFamily="34" charset="0"/>
                <a:ea typeface="+mn-ea"/>
                <a:cs typeface="Segoe UI Semibold" panose="020B0702040204020203" pitchFamily="34" charset="0"/>
              </a:rPr>
              <a:t>Assessment</a:t>
            </a:r>
          </a:p>
        </p:txBody>
      </p:sp>
      <p:sp>
        <p:nvSpPr>
          <p:cNvPr id="45" name="TextBox 44">
            <a:extLst>
              <a:ext uri="{FF2B5EF4-FFF2-40B4-BE49-F238E27FC236}">
                <a16:creationId xmlns:a16="http://schemas.microsoft.com/office/drawing/2014/main" id="{56D0123C-96D2-4753-ACA5-7D3F4D274FCF}"/>
              </a:ext>
              <a:ext uri="{C183D7F6-B498-43B3-948B-1728B52AA6E4}">
                <adec:decorative xmlns:adec="http://schemas.microsoft.com/office/drawing/2017/decorative" val="1"/>
              </a:ext>
            </a:extLst>
          </p:cNvPr>
          <p:cNvSpPr txBox="1"/>
          <p:nvPr/>
        </p:nvSpPr>
        <p:spPr>
          <a:xfrm>
            <a:off x="7016848" y="1754043"/>
            <a:ext cx="1120756" cy="307777"/>
          </a:xfrm>
          <a:prstGeom prst="rect">
            <a:avLst/>
          </a:prstGeom>
          <a:noFill/>
        </p:spPr>
        <p:txBody>
          <a:bodyPr wrap="none" lIns="91440" tIns="0" rIns="91440" bIns="0" rtlCol="0">
            <a:spAutoFit/>
          </a:bodyPr>
          <a:lstStyle>
            <a:defPPr>
              <a:defRPr lang="en-US"/>
            </a:defPPr>
            <a:lvl1pPr marR="0" lvl="0" indent="0" defTabSz="914367" fontAlgn="auto">
              <a:lnSpc>
                <a:spcPct val="100000"/>
              </a:lnSpc>
              <a:spcBef>
                <a:spcPts val="0"/>
              </a:spcBef>
              <a:spcAft>
                <a:spcPts val="0"/>
              </a:spcAft>
              <a:buClrTx/>
              <a:buSzTx/>
              <a:buFontTx/>
              <a:buNone/>
              <a:tabLst/>
              <a:defRPr kumimoji="0" sz="2000" b="1" i="0" u="none" strike="noStrike" cap="none" spc="0" normalizeH="0" baseline="0">
                <a:ln>
                  <a:noFill/>
                </a:ln>
                <a:gradFill>
                  <a:gsLst>
                    <a:gs pos="2917">
                      <a:srgbClr val="1A1A1A"/>
                    </a:gs>
                    <a:gs pos="100000">
                      <a:srgbClr val="1A1A1A"/>
                    </a:gs>
                  </a:gsLst>
                  <a:lin ang="5400000" scaled="0"/>
                </a:gradFill>
                <a:effectLst/>
                <a:uLnTx/>
                <a:uFillTx/>
                <a:latin typeface="Segoe UI Semibold" panose="020B0702040204020203" pitchFamily="34" charset="0"/>
                <a:cs typeface="Segoe UI Semibold" panose="020B0702040204020203" pitchFamily="34" charset="0"/>
              </a:defRPr>
            </a:lvl1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chemeClr val="tx1"/>
                    </a:gs>
                    <a:gs pos="100000">
                      <a:schemeClr val="tx1"/>
                    </a:gs>
                  </a:gsLst>
                  <a:lin ang="5400000" scaled="0"/>
                </a:gradFill>
                <a:effectLst/>
                <a:uLnTx/>
                <a:uFillTx/>
                <a:latin typeface="Segoe UI Semibold" panose="020B0702040204020203" pitchFamily="34" charset="0"/>
                <a:ea typeface="+mn-ea"/>
                <a:cs typeface="Segoe UI Semibold" panose="020B0702040204020203" pitchFamily="34" charset="0"/>
              </a:rPr>
              <a:t>Training</a:t>
            </a:r>
          </a:p>
        </p:txBody>
      </p:sp>
      <p:sp>
        <p:nvSpPr>
          <p:cNvPr id="46" name="Freeform: Shape 45">
            <a:extLst>
              <a:ext uri="{FF2B5EF4-FFF2-40B4-BE49-F238E27FC236}">
                <a16:creationId xmlns:a16="http://schemas.microsoft.com/office/drawing/2014/main" id="{7D60535D-F7C9-4AB2-BCD9-DBBA330E6BC9}"/>
              </a:ext>
              <a:ext uri="{C183D7F6-B498-43B3-948B-1728B52AA6E4}">
                <adec:decorative xmlns:adec="http://schemas.microsoft.com/office/drawing/2017/decorative" val="1"/>
              </a:ext>
            </a:extLst>
          </p:cNvPr>
          <p:cNvSpPr/>
          <p:nvPr/>
        </p:nvSpPr>
        <p:spPr bwMode="auto">
          <a:xfrm>
            <a:off x="4936627" y="1907932"/>
            <a:ext cx="2079671" cy="143377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Lst>
            <a:ahLst/>
            <a:cxnLst>
              <a:cxn ang="0">
                <a:pos x="connsiteX0" y="connsiteY0"/>
              </a:cxn>
              <a:cxn ang="0">
                <a:pos x="connsiteX1" y="connsiteY1"/>
              </a:cxn>
              <a:cxn ang="0">
                <a:pos x="connsiteX2" y="connsiteY2"/>
              </a:cxn>
            </a:cxnLst>
            <a:rect l="l" t="t" r="r" b="b"/>
            <a:pathLst>
              <a:path w="2130963" h="1038444">
                <a:moveTo>
                  <a:pt x="0" y="1038444"/>
                </a:moveTo>
                <a:cubicBezTo>
                  <a:pt x="150086" y="951574"/>
                  <a:pt x="1051186" y="123512"/>
                  <a:pt x="1235531" y="5799"/>
                </a:cubicBezTo>
                <a:cubicBezTo>
                  <a:pt x="1292009" y="-4536"/>
                  <a:pt x="2044999" y="8566"/>
                  <a:pt x="2130963" y="0"/>
                </a:cubicBezTo>
              </a:path>
            </a:pathLst>
          </a:custGeom>
          <a:noFill/>
          <a:ln w="25400">
            <a:solidFill>
              <a:schemeClr val="accent6"/>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7" name="Freeform: Shape 46">
            <a:extLst>
              <a:ext uri="{FF2B5EF4-FFF2-40B4-BE49-F238E27FC236}">
                <a16:creationId xmlns:a16="http://schemas.microsoft.com/office/drawing/2014/main" id="{601775AF-DBDC-423B-BCB9-C4320E6BF26A}"/>
              </a:ext>
              <a:ext uri="{C183D7F6-B498-43B3-948B-1728B52AA6E4}">
                <adec:decorative xmlns:adec="http://schemas.microsoft.com/office/drawing/2017/decorative" val="1"/>
              </a:ext>
            </a:extLst>
          </p:cNvPr>
          <p:cNvSpPr/>
          <p:nvPr/>
        </p:nvSpPr>
        <p:spPr bwMode="auto">
          <a:xfrm flipV="1">
            <a:off x="4936627" y="3338607"/>
            <a:ext cx="2079671" cy="143377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Lst>
            <a:ahLst/>
            <a:cxnLst>
              <a:cxn ang="0">
                <a:pos x="connsiteX0" y="connsiteY0"/>
              </a:cxn>
              <a:cxn ang="0">
                <a:pos x="connsiteX1" y="connsiteY1"/>
              </a:cxn>
              <a:cxn ang="0">
                <a:pos x="connsiteX2" y="connsiteY2"/>
              </a:cxn>
            </a:cxnLst>
            <a:rect l="l" t="t" r="r" b="b"/>
            <a:pathLst>
              <a:path w="2130963" h="1038444">
                <a:moveTo>
                  <a:pt x="0" y="1038444"/>
                </a:moveTo>
                <a:cubicBezTo>
                  <a:pt x="150086" y="951574"/>
                  <a:pt x="1051186" y="123512"/>
                  <a:pt x="1235531" y="5799"/>
                </a:cubicBezTo>
                <a:cubicBezTo>
                  <a:pt x="1292009" y="-4536"/>
                  <a:pt x="2044999" y="8566"/>
                  <a:pt x="2130963" y="0"/>
                </a:cubicBezTo>
              </a:path>
            </a:pathLst>
          </a:custGeom>
          <a:noFill/>
          <a:ln w="25400">
            <a:solidFill>
              <a:schemeClr val="accent6"/>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8" name="Rectangle 47">
            <a:extLst>
              <a:ext uri="{FF2B5EF4-FFF2-40B4-BE49-F238E27FC236}">
                <a16:creationId xmlns:a16="http://schemas.microsoft.com/office/drawing/2014/main" id="{E417FAA3-3A77-4BA8-BED8-7AAE49F517E9}"/>
              </a:ext>
              <a:ext uri="{C183D7F6-B498-43B3-948B-1728B52AA6E4}">
                <adec:decorative xmlns:adec="http://schemas.microsoft.com/office/drawing/2017/decorative" val="1"/>
              </a:ext>
            </a:extLst>
          </p:cNvPr>
          <p:cNvSpPr/>
          <p:nvPr/>
        </p:nvSpPr>
        <p:spPr>
          <a:xfrm>
            <a:off x="3963567" y="2869142"/>
            <a:ext cx="2350147" cy="1015663"/>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2917">
                      <a:schemeClr val="accent1"/>
                    </a:gs>
                    <a:gs pos="100000">
                      <a:schemeClr val="accent1"/>
                    </a:gs>
                  </a:gsLst>
                  <a:lin ang="5400000" scaled="0"/>
                </a:gradFill>
                <a:effectLst/>
                <a:uLnTx/>
                <a:uFillTx/>
                <a:latin typeface="Segoe UI"/>
                <a:ea typeface="+mn-ea"/>
                <a:cs typeface="Segoe UI Semibold" panose="020B0702040204020203" pitchFamily="34" charset="0"/>
              </a:rPr>
              <a:t>Output: </a:t>
            </a:r>
            <a:br>
              <a:rPr kumimoji="0" lang="en-US" sz="1400" b="1" i="0" u="none" strike="noStrike" kern="1200" cap="none" spc="0" normalizeH="0" baseline="0" noProof="0" dirty="0">
                <a:ln>
                  <a:noFill/>
                </a:ln>
                <a:gradFill>
                  <a:gsLst>
                    <a:gs pos="2917">
                      <a:schemeClr val="accent1"/>
                    </a:gs>
                    <a:gs pos="100000">
                      <a:schemeClr val="accent1"/>
                    </a:gs>
                  </a:gsLst>
                  <a:lin ang="5400000" scaled="0"/>
                </a:gradFill>
                <a:effectLst/>
                <a:uLnTx/>
                <a:uFillTx/>
                <a:latin typeface="Segoe UI"/>
                <a:ea typeface="+mn-ea"/>
                <a:cs typeface="Segoe UI Semibold" panose="020B0702040204020203" pitchFamily="34" charset="0"/>
              </a:rPr>
            </a:br>
            <a:r>
              <a:rPr kumimoji="0" lang="en-US" sz="1400" b="1" i="0" u="none" strike="noStrike" kern="1200" cap="none" spc="0" normalizeH="0" baseline="0" noProof="0" dirty="0">
                <a:ln>
                  <a:noFill/>
                </a:ln>
                <a:gradFill>
                  <a:gsLst>
                    <a:gs pos="2917">
                      <a:schemeClr val="accent1"/>
                    </a:gs>
                    <a:gs pos="100000">
                      <a:schemeClr val="accent1"/>
                    </a:gs>
                  </a:gsLst>
                  <a:lin ang="5400000" scaled="0"/>
                </a:gradFill>
                <a:effectLst/>
                <a:uLnTx/>
                <a:uFillTx/>
                <a:latin typeface="Segoe UI"/>
                <a:ea typeface="+mn-ea"/>
                <a:cs typeface="Segoe UI Semibold" panose="020B0702040204020203" pitchFamily="34" charset="0"/>
              </a:rPr>
              <a:t>Master list of skills and learning path for role</a:t>
            </a:r>
          </a:p>
        </p:txBody>
      </p:sp>
      <p:grpSp>
        <p:nvGrpSpPr>
          <p:cNvPr id="49" name="Group 48">
            <a:extLst>
              <a:ext uri="{FF2B5EF4-FFF2-40B4-BE49-F238E27FC236}">
                <a16:creationId xmlns:a16="http://schemas.microsoft.com/office/drawing/2014/main" id="{2B7AE717-60D9-4F59-AD94-4733F183A1F2}"/>
              </a:ext>
              <a:ext uri="{C183D7F6-B498-43B3-948B-1728B52AA6E4}">
                <adec:decorative xmlns:adec="http://schemas.microsoft.com/office/drawing/2017/decorative" val="1"/>
              </a:ext>
            </a:extLst>
          </p:cNvPr>
          <p:cNvGrpSpPr/>
          <p:nvPr/>
        </p:nvGrpSpPr>
        <p:grpSpPr>
          <a:xfrm>
            <a:off x="1424262" y="4941085"/>
            <a:ext cx="1679627" cy="921697"/>
            <a:chOff x="1424262" y="4941085"/>
            <a:chExt cx="1679627" cy="921697"/>
          </a:xfrm>
        </p:grpSpPr>
        <p:pic>
          <p:nvPicPr>
            <p:cNvPr id="50" name="Picture 49">
              <a:extLst>
                <a:ext uri="{FF2B5EF4-FFF2-40B4-BE49-F238E27FC236}">
                  <a16:creationId xmlns:a16="http://schemas.microsoft.com/office/drawing/2014/main" id="{8379A0D5-2F16-4D94-AC19-9D45FFE9DC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1675" y="4941085"/>
              <a:ext cx="675441" cy="675441"/>
            </a:xfrm>
            <a:prstGeom prst="rect">
              <a:avLst/>
            </a:prstGeom>
            <a:solidFill>
              <a:schemeClr val="bg1"/>
            </a:solidFill>
          </p:spPr>
        </p:pic>
        <p:sp>
          <p:nvSpPr>
            <p:cNvPr id="51" name="TextBox 50">
              <a:extLst>
                <a:ext uri="{FF2B5EF4-FFF2-40B4-BE49-F238E27FC236}">
                  <a16:creationId xmlns:a16="http://schemas.microsoft.com/office/drawing/2014/main" id="{97C51DDF-56EB-4840-8FF8-6D25B50C1C30}"/>
                </a:ext>
              </a:extLst>
            </p:cNvPr>
            <p:cNvSpPr txBox="1"/>
            <p:nvPr/>
          </p:nvSpPr>
          <p:spPr>
            <a:xfrm>
              <a:off x="1424262" y="5530383"/>
              <a:ext cx="1679627" cy="332399"/>
            </a:xfrm>
            <a:prstGeom prst="rect">
              <a:avLst/>
            </a:prstGeom>
            <a:noFill/>
          </p:spPr>
          <p:txBody>
            <a:bodyPr wrap="none" lIns="0" tIns="0" rIns="0" bIns="0" rtlCol="0">
              <a:spAutoFit/>
            </a:bodyPr>
            <a:lstStyle/>
            <a:p>
              <a:pPr algn="ctr">
                <a:lnSpc>
                  <a:spcPct val="90000"/>
                </a:lnSpc>
              </a:pPr>
              <a:r>
                <a:rPr lang="en-US" sz="12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 Subject Matter Experts </a:t>
              </a:r>
              <a:br>
                <a:rPr lang="en-US" sz="12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br>
              <a:r>
                <a:rPr lang="en-US" sz="12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(Microsoft and external)</a:t>
              </a:r>
            </a:p>
          </p:txBody>
        </p:sp>
      </p:grpSp>
      <p:grpSp>
        <p:nvGrpSpPr>
          <p:cNvPr id="52" name="Group 51">
            <a:extLst>
              <a:ext uri="{FF2B5EF4-FFF2-40B4-BE49-F238E27FC236}">
                <a16:creationId xmlns:a16="http://schemas.microsoft.com/office/drawing/2014/main" id="{074FA2F0-237F-449D-82CB-5DC21E34BC10}"/>
              </a:ext>
              <a:ext uri="{C183D7F6-B498-43B3-948B-1728B52AA6E4}">
                <adec:decorative xmlns:adec="http://schemas.microsoft.com/office/drawing/2017/decorative" val="1"/>
              </a:ext>
            </a:extLst>
          </p:cNvPr>
          <p:cNvGrpSpPr/>
          <p:nvPr/>
        </p:nvGrpSpPr>
        <p:grpSpPr>
          <a:xfrm>
            <a:off x="520267" y="5009101"/>
            <a:ext cx="601382" cy="853681"/>
            <a:chOff x="520267" y="5009101"/>
            <a:chExt cx="601382" cy="853681"/>
          </a:xfrm>
        </p:grpSpPr>
        <p:pic>
          <p:nvPicPr>
            <p:cNvPr id="53" name="Picture 52">
              <a:extLst>
                <a:ext uri="{FF2B5EF4-FFF2-40B4-BE49-F238E27FC236}">
                  <a16:creationId xmlns:a16="http://schemas.microsoft.com/office/drawing/2014/main" id="{6640F3A4-4F3C-4DBC-9D18-C5E0248D5E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4081" y="5009101"/>
              <a:ext cx="499895" cy="499895"/>
            </a:xfrm>
            <a:prstGeom prst="rect">
              <a:avLst/>
            </a:prstGeom>
          </p:spPr>
        </p:pic>
        <p:sp>
          <p:nvSpPr>
            <p:cNvPr id="54" name="TextBox 53">
              <a:extLst>
                <a:ext uri="{FF2B5EF4-FFF2-40B4-BE49-F238E27FC236}">
                  <a16:creationId xmlns:a16="http://schemas.microsoft.com/office/drawing/2014/main" id="{9763F484-AFF5-4B09-A860-CDDA1E8639E3}"/>
                </a:ext>
              </a:extLst>
            </p:cNvPr>
            <p:cNvSpPr txBox="1"/>
            <p:nvPr/>
          </p:nvSpPr>
          <p:spPr>
            <a:xfrm>
              <a:off x="520267" y="5530383"/>
              <a:ext cx="601382" cy="332399"/>
            </a:xfrm>
            <a:prstGeom prst="rect">
              <a:avLst/>
            </a:prstGeom>
            <a:noFill/>
          </p:spPr>
          <p:txBody>
            <a:bodyPr wrap="none" lIns="0" tIns="0" rIns="0" bIns="0" rtlCol="0">
              <a:spAutoFit/>
            </a:bodyPr>
            <a:lstStyle/>
            <a:p>
              <a:pPr algn="ctr">
                <a:lnSpc>
                  <a:spcPct val="90000"/>
                </a:lnSpc>
              </a:pPr>
              <a:r>
                <a:rPr lang="en-US" sz="1200" b="1">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Identify</a:t>
              </a:r>
              <a:br>
                <a:rPr lang="en-US" sz="1200" b="1">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br>
              <a:r>
                <a:rPr lang="en-US" sz="1200" b="1">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job roles</a:t>
              </a:r>
            </a:p>
          </p:txBody>
        </p:sp>
      </p:grpSp>
      <p:grpSp>
        <p:nvGrpSpPr>
          <p:cNvPr id="55" name="Group 54">
            <a:extLst>
              <a:ext uri="{FF2B5EF4-FFF2-40B4-BE49-F238E27FC236}">
                <a16:creationId xmlns:a16="http://schemas.microsoft.com/office/drawing/2014/main" id="{F42CFDD9-6134-4854-B745-03DB3DA4AD9F}"/>
              </a:ext>
              <a:ext uri="{C183D7F6-B498-43B3-948B-1728B52AA6E4}">
                <adec:decorative xmlns:adec="http://schemas.microsoft.com/office/drawing/2017/decorative" val="1"/>
              </a:ext>
            </a:extLst>
          </p:cNvPr>
          <p:cNvGrpSpPr/>
          <p:nvPr/>
        </p:nvGrpSpPr>
        <p:grpSpPr>
          <a:xfrm>
            <a:off x="8732372" y="1694078"/>
            <a:ext cx="2643208" cy="492443"/>
            <a:chOff x="8732372" y="1694078"/>
            <a:chExt cx="2643208" cy="492443"/>
          </a:xfrm>
        </p:grpSpPr>
        <p:sp>
          <p:nvSpPr>
            <p:cNvPr id="56" name="Rectangle 55">
              <a:extLst>
                <a:ext uri="{FF2B5EF4-FFF2-40B4-BE49-F238E27FC236}">
                  <a16:creationId xmlns:a16="http://schemas.microsoft.com/office/drawing/2014/main" id="{28716340-CC6D-4CE9-A7A9-B9F015A2A6F9}"/>
                </a:ext>
              </a:extLst>
            </p:cNvPr>
            <p:cNvSpPr/>
            <p:nvPr/>
          </p:nvSpPr>
          <p:spPr>
            <a:xfrm>
              <a:off x="8732372" y="1694078"/>
              <a:ext cx="2643208" cy="492443"/>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tIns="137160" rIns="182880" bIns="137160" rtlCol="0" anchor="ctr">
              <a:spAutoFit/>
            </a:bodyPr>
            <a:lstStyle/>
            <a:p>
              <a:r>
                <a:rPr lang="en-US" sz="1400" dirty="0">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rPr>
                <a:t>Microlearning</a:t>
              </a:r>
            </a:p>
          </p:txBody>
        </p:sp>
        <p:grpSp>
          <p:nvGrpSpPr>
            <p:cNvPr id="57" name="Group 56">
              <a:extLst>
                <a:ext uri="{FF2B5EF4-FFF2-40B4-BE49-F238E27FC236}">
                  <a16:creationId xmlns:a16="http://schemas.microsoft.com/office/drawing/2014/main" id="{36D8CD17-AF8A-49ED-A16D-A6279EE1B71A}"/>
                </a:ext>
              </a:extLst>
            </p:cNvPr>
            <p:cNvGrpSpPr/>
            <p:nvPr/>
          </p:nvGrpSpPr>
          <p:grpSpPr>
            <a:xfrm>
              <a:off x="8848563" y="1772385"/>
              <a:ext cx="335830" cy="335829"/>
              <a:chOff x="7563215" y="1276544"/>
              <a:chExt cx="509076" cy="509075"/>
            </a:xfrm>
          </p:grpSpPr>
          <p:sp>
            <p:nvSpPr>
              <p:cNvPr id="58" name="Freeform 1133">
                <a:extLst>
                  <a:ext uri="{FF2B5EF4-FFF2-40B4-BE49-F238E27FC236}">
                    <a16:creationId xmlns:a16="http://schemas.microsoft.com/office/drawing/2014/main" id="{9AFD598C-4778-4011-A022-0D510CBF07A2}"/>
                  </a:ext>
                </a:extLst>
              </p:cNvPr>
              <p:cNvSpPr>
                <a:spLocks noEditPoints="1"/>
              </p:cNvSpPr>
              <p:nvPr/>
            </p:nvSpPr>
            <p:spPr bwMode="auto">
              <a:xfrm>
                <a:off x="7593161" y="1311478"/>
                <a:ext cx="444194" cy="444194"/>
              </a:xfrm>
              <a:custGeom>
                <a:avLst/>
                <a:gdLst>
                  <a:gd name="T0" fmla="*/ 89 w 89"/>
                  <a:gd name="T1" fmla="*/ 16 h 89"/>
                  <a:gd name="T2" fmla="*/ 87 w 89"/>
                  <a:gd name="T3" fmla="*/ 12 h 89"/>
                  <a:gd name="T4" fmla="*/ 45 w 89"/>
                  <a:gd name="T5" fmla="*/ 0 h 89"/>
                  <a:gd name="T6" fmla="*/ 44 w 89"/>
                  <a:gd name="T7" fmla="*/ 0 h 89"/>
                  <a:gd name="T8" fmla="*/ 2 w 89"/>
                  <a:gd name="T9" fmla="*/ 12 h 89"/>
                  <a:gd name="T10" fmla="*/ 0 w 89"/>
                  <a:gd name="T11" fmla="*/ 16 h 89"/>
                  <a:gd name="T12" fmla="*/ 0 w 89"/>
                  <a:gd name="T13" fmla="*/ 73 h 89"/>
                  <a:gd name="T14" fmla="*/ 2 w 89"/>
                  <a:gd name="T15" fmla="*/ 76 h 89"/>
                  <a:gd name="T16" fmla="*/ 44 w 89"/>
                  <a:gd name="T17" fmla="*/ 89 h 89"/>
                  <a:gd name="T18" fmla="*/ 45 w 89"/>
                  <a:gd name="T19" fmla="*/ 89 h 89"/>
                  <a:gd name="T20" fmla="*/ 87 w 89"/>
                  <a:gd name="T21" fmla="*/ 76 h 89"/>
                  <a:gd name="T22" fmla="*/ 89 w 89"/>
                  <a:gd name="T23" fmla="*/ 73 h 89"/>
                  <a:gd name="T24" fmla="*/ 89 w 89"/>
                  <a:gd name="T25" fmla="*/ 16 h 89"/>
                  <a:gd name="T26" fmla="*/ 41 w 89"/>
                  <a:gd name="T27" fmla="*/ 38 h 89"/>
                  <a:gd name="T28" fmla="*/ 10 w 89"/>
                  <a:gd name="T29" fmla="*/ 16 h 89"/>
                  <a:gd name="T30" fmla="*/ 41 w 89"/>
                  <a:gd name="T31" fmla="*/ 7 h 89"/>
                  <a:gd name="T32" fmla="*/ 41 w 89"/>
                  <a:gd name="T33" fmla="*/ 38 h 89"/>
                  <a:gd name="T34" fmla="*/ 48 w 89"/>
                  <a:gd name="T35" fmla="*/ 7 h 89"/>
                  <a:gd name="T36" fmla="*/ 79 w 89"/>
                  <a:gd name="T37" fmla="*/ 16 h 89"/>
                  <a:gd name="T38" fmla="*/ 48 w 89"/>
                  <a:gd name="T39" fmla="*/ 38 h 89"/>
                  <a:gd name="T40" fmla="*/ 48 w 89"/>
                  <a:gd name="T41" fmla="*/ 7 h 89"/>
                  <a:gd name="T42" fmla="*/ 39 w 89"/>
                  <a:gd name="T43" fmla="*/ 44 h 89"/>
                  <a:gd name="T44" fmla="*/ 6 w 89"/>
                  <a:gd name="T45" fmla="*/ 66 h 89"/>
                  <a:gd name="T46" fmla="*/ 6 w 89"/>
                  <a:gd name="T47" fmla="*/ 22 h 89"/>
                  <a:gd name="T48" fmla="*/ 39 w 89"/>
                  <a:gd name="T49" fmla="*/ 44 h 89"/>
                  <a:gd name="T50" fmla="*/ 41 w 89"/>
                  <a:gd name="T51" fmla="*/ 50 h 89"/>
                  <a:gd name="T52" fmla="*/ 41 w 89"/>
                  <a:gd name="T53" fmla="*/ 81 h 89"/>
                  <a:gd name="T54" fmla="*/ 10 w 89"/>
                  <a:gd name="T55" fmla="*/ 72 h 89"/>
                  <a:gd name="T56" fmla="*/ 41 w 89"/>
                  <a:gd name="T57" fmla="*/ 50 h 89"/>
                  <a:gd name="T58" fmla="*/ 48 w 89"/>
                  <a:gd name="T59" fmla="*/ 50 h 89"/>
                  <a:gd name="T60" fmla="*/ 79 w 89"/>
                  <a:gd name="T61" fmla="*/ 72 h 89"/>
                  <a:gd name="T62" fmla="*/ 48 w 89"/>
                  <a:gd name="T63" fmla="*/ 81 h 89"/>
                  <a:gd name="T64" fmla="*/ 48 w 89"/>
                  <a:gd name="T65" fmla="*/ 50 h 89"/>
                  <a:gd name="T66" fmla="*/ 50 w 89"/>
                  <a:gd name="T67" fmla="*/ 44 h 89"/>
                  <a:gd name="T68" fmla="*/ 83 w 89"/>
                  <a:gd name="T69" fmla="*/ 22 h 89"/>
                  <a:gd name="T70" fmla="*/ 83 w 89"/>
                  <a:gd name="T71" fmla="*/ 66 h 89"/>
                  <a:gd name="T72" fmla="*/ 50 w 89"/>
                  <a:gd name="T7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89">
                    <a:moveTo>
                      <a:pt x="89" y="16"/>
                    </a:moveTo>
                    <a:lnTo>
                      <a:pt x="87" y="12"/>
                    </a:lnTo>
                    <a:lnTo>
                      <a:pt x="45" y="0"/>
                    </a:lnTo>
                    <a:lnTo>
                      <a:pt x="44" y="0"/>
                    </a:lnTo>
                    <a:lnTo>
                      <a:pt x="2" y="12"/>
                    </a:lnTo>
                    <a:lnTo>
                      <a:pt x="0" y="16"/>
                    </a:lnTo>
                    <a:lnTo>
                      <a:pt x="0" y="73"/>
                    </a:lnTo>
                    <a:lnTo>
                      <a:pt x="2" y="76"/>
                    </a:lnTo>
                    <a:lnTo>
                      <a:pt x="44" y="89"/>
                    </a:lnTo>
                    <a:lnTo>
                      <a:pt x="45" y="89"/>
                    </a:lnTo>
                    <a:lnTo>
                      <a:pt x="87" y="76"/>
                    </a:lnTo>
                    <a:lnTo>
                      <a:pt x="89" y="73"/>
                    </a:lnTo>
                    <a:lnTo>
                      <a:pt x="89" y="16"/>
                    </a:lnTo>
                    <a:close/>
                    <a:moveTo>
                      <a:pt x="41" y="38"/>
                    </a:moveTo>
                    <a:lnTo>
                      <a:pt x="10" y="16"/>
                    </a:lnTo>
                    <a:lnTo>
                      <a:pt x="41" y="7"/>
                    </a:lnTo>
                    <a:lnTo>
                      <a:pt x="41" y="38"/>
                    </a:lnTo>
                    <a:close/>
                    <a:moveTo>
                      <a:pt x="48" y="7"/>
                    </a:moveTo>
                    <a:lnTo>
                      <a:pt x="79" y="16"/>
                    </a:lnTo>
                    <a:lnTo>
                      <a:pt x="48" y="38"/>
                    </a:lnTo>
                    <a:lnTo>
                      <a:pt x="48" y="7"/>
                    </a:lnTo>
                    <a:close/>
                    <a:moveTo>
                      <a:pt x="39" y="44"/>
                    </a:moveTo>
                    <a:lnTo>
                      <a:pt x="6" y="66"/>
                    </a:lnTo>
                    <a:lnTo>
                      <a:pt x="6" y="22"/>
                    </a:lnTo>
                    <a:lnTo>
                      <a:pt x="39" y="44"/>
                    </a:lnTo>
                    <a:close/>
                    <a:moveTo>
                      <a:pt x="41" y="50"/>
                    </a:moveTo>
                    <a:lnTo>
                      <a:pt x="41" y="81"/>
                    </a:lnTo>
                    <a:lnTo>
                      <a:pt x="10" y="72"/>
                    </a:lnTo>
                    <a:lnTo>
                      <a:pt x="41" y="50"/>
                    </a:lnTo>
                    <a:close/>
                    <a:moveTo>
                      <a:pt x="48" y="50"/>
                    </a:moveTo>
                    <a:lnTo>
                      <a:pt x="79" y="72"/>
                    </a:lnTo>
                    <a:lnTo>
                      <a:pt x="48" y="81"/>
                    </a:lnTo>
                    <a:lnTo>
                      <a:pt x="48" y="50"/>
                    </a:lnTo>
                    <a:close/>
                    <a:moveTo>
                      <a:pt x="50" y="44"/>
                    </a:moveTo>
                    <a:lnTo>
                      <a:pt x="83" y="22"/>
                    </a:lnTo>
                    <a:lnTo>
                      <a:pt x="83" y="66"/>
                    </a:lnTo>
                    <a:lnTo>
                      <a:pt x="50" y="4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59" name="Oval 1134">
                <a:extLst>
                  <a:ext uri="{FF2B5EF4-FFF2-40B4-BE49-F238E27FC236}">
                    <a16:creationId xmlns:a16="http://schemas.microsoft.com/office/drawing/2014/main" id="{67A9CDC7-BC64-4924-8EE2-BA9A603D984E}"/>
                  </a:ext>
                </a:extLst>
              </p:cNvPr>
              <p:cNvSpPr>
                <a:spLocks noChangeArrowheads="1"/>
              </p:cNvSpPr>
              <p:nvPr/>
            </p:nvSpPr>
            <p:spPr bwMode="auto">
              <a:xfrm>
                <a:off x="7972472" y="1341425"/>
                <a:ext cx="99819"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0" name="Oval 1135">
                <a:extLst>
                  <a:ext uri="{FF2B5EF4-FFF2-40B4-BE49-F238E27FC236}">
                    <a16:creationId xmlns:a16="http://schemas.microsoft.com/office/drawing/2014/main" id="{D9CB892C-BA2D-488F-A050-5999107784CC}"/>
                  </a:ext>
                </a:extLst>
              </p:cNvPr>
              <p:cNvSpPr>
                <a:spLocks noChangeArrowheads="1"/>
              </p:cNvSpPr>
              <p:nvPr/>
            </p:nvSpPr>
            <p:spPr bwMode="auto">
              <a:xfrm>
                <a:off x="7972472" y="1625910"/>
                <a:ext cx="99819"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1" name="Oval 1136">
                <a:extLst>
                  <a:ext uri="{FF2B5EF4-FFF2-40B4-BE49-F238E27FC236}">
                    <a16:creationId xmlns:a16="http://schemas.microsoft.com/office/drawing/2014/main" id="{FD502483-0357-42A1-BE62-358EC5693602}"/>
                  </a:ext>
                </a:extLst>
              </p:cNvPr>
              <p:cNvSpPr>
                <a:spLocks noChangeArrowheads="1"/>
              </p:cNvSpPr>
              <p:nvPr/>
            </p:nvSpPr>
            <p:spPr bwMode="auto">
              <a:xfrm>
                <a:off x="7563215" y="1341425"/>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2" name="Oval 1137">
                <a:extLst>
                  <a:ext uri="{FF2B5EF4-FFF2-40B4-BE49-F238E27FC236}">
                    <a16:creationId xmlns:a16="http://schemas.microsoft.com/office/drawing/2014/main" id="{08269D6A-8C1C-4EFF-8221-77149888E29C}"/>
                  </a:ext>
                </a:extLst>
              </p:cNvPr>
              <p:cNvSpPr>
                <a:spLocks noChangeArrowheads="1"/>
              </p:cNvSpPr>
              <p:nvPr/>
            </p:nvSpPr>
            <p:spPr bwMode="auto">
              <a:xfrm>
                <a:off x="7767845" y="1486164"/>
                <a:ext cx="94830" cy="9483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4" name="Oval 1138">
                <a:extLst>
                  <a:ext uri="{FF2B5EF4-FFF2-40B4-BE49-F238E27FC236}">
                    <a16:creationId xmlns:a16="http://schemas.microsoft.com/office/drawing/2014/main" id="{DF4D4E35-17B1-4273-9B24-83BCA3ADB192}"/>
                  </a:ext>
                </a:extLst>
              </p:cNvPr>
              <p:cNvSpPr>
                <a:spLocks noChangeArrowheads="1"/>
              </p:cNvSpPr>
              <p:nvPr/>
            </p:nvSpPr>
            <p:spPr bwMode="auto">
              <a:xfrm>
                <a:off x="7563215" y="1625910"/>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6" name="Oval 1139">
                <a:extLst>
                  <a:ext uri="{FF2B5EF4-FFF2-40B4-BE49-F238E27FC236}">
                    <a16:creationId xmlns:a16="http://schemas.microsoft.com/office/drawing/2014/main" id="{E4771256-42F6-4971-A8E5-349290D8DD6C}"/>
                  </a:ext>
                </a:extLst>
              </p:cNvPr>
              <p:cNvSpPr>
                <a:spLocks noChangeArrowheads="1"/>
              </p:cNvSpPr>
              <p:nvPr/>
            </p:nvSpPr>
            <p:spPr bwMode="auto">
              <a:xfrm>
                <a:off x="7767845" y="1276544"/>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7" name="Oval 1140">
                <a:extLst>
                  <a:ext uri="{FF2B5EF4-FFF2-40B4-BE49-F238E27FC236}">
                    <a16:creationId xmlns:a16="http://schemas.microsoft.com/office/drawing/2014/main" id="{399090A4-A607-49FD-9A93-2FF32E032410}"/>
                  </a:ext>
                </a:extLst>
              </p:cNvPr>
              <p:cNvSpPr>
                <a:spLocks noChangeArrowheads="1"/>
              </p:cNvSpPr>
              <p:nvPr/>
            </p:nvSpPr>
            <p:spPr bwMode="auto">
              <a:xfrm>
                <a:off x="7767845" y="1690789"/>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grpSp>
      </p:grpSp>
      <p:grpSp>
        <p:nvGrpSpPr>
          <p:cNvPr id="68" name="Group 67">
            <a:extLst>
              <a:ext uri="{FF2B5EF4-FFF2-40B4-BE49-F238E27FC236}">
                <a16:creationId xmlns:a16="http://schemas.microsoft.com/office/drawing/2014/main" id="{AA9BCDD8-13B2-41A2-9E27-2D4F4AFF835D}"/>
              </a:ext>
              <a:ext uri="{C183D7F6-B498-43B3-948B-1728B52AA6E4}">
                <adec:decorative xmlns:adec="http://schemas.microsoft.com/office/drawing/2017/decorative" val="1"/>
              </a:ext>
            </a:extLst>
          </p:cNvPr>
          <p:cNvGrpSpPr/>
          <p:nvPr/>
        </p:nvGrpSpPr>
        <p:grpSpPr>
          <a:xfrm>
            <a:off x="3261363" y="5072680"/>
            <a:ext cx="1121525" cy="790102"/>
            <a:chOff x="3261363" y="5072680"/>
            <a:chExt cx="1121525" cy="790102"/>
          </a:xfrm>
        </p:grpSpPr>
        <p:sp>
          <p:nvSpPr>
            <p:cNvPr id="69" name="TextBox 68">
              <a:extLst>
                <a:ext uri="{FF2B5EF4-FFF2-40B4-BE49-F238E27FC236}">
                  <a16:creationId xmlns:a16="http://schemas.microsoft.com/office/drawing/2014/main" id="{F0F00BC2-908A-456C-AC53-B23E3F56D6A2}"/>
                </a:ext>
              </a:extLst>
            </p:cNvPr>
            <p:cNvSpPr txBox="1"/>
            <p:nvPr/>
          </p:nvSpPr>
          <p:spPr>
            <a:xfrm>
              <a:off x="3261363" y="5530383"/>
              <a:ext cx="1121525" cy="332399"/>
            </a:xfrm>
            <a:prstGeom prst="rect">
              <a:avLst/>
            </a:prstGeom>
            <a:noFill/>
          </p:spPr>
          <p:txBody>
            <a:bodyPr wrap="none" lIns="0" tIns="0" rIns="0" bIns="0" rtlCol="0">
              <a:spAutoFit/>
            </a:bodyPr>
            <a:lstStyle/>
            <a:p>
              <a:pPr algn="ctr">
                <a:lnSpc>
                  <a:spcPct val="90000"/>
                </a:lnSpc>
              </a:pPr>
              <a:r>
                <a:rPr lang="en-US" sz="12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Market research</a:t>
              </a:r>
              <a:br>
                <a:rPr lang="en-US" sz="12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br>
              <a:r>
                <a:rPr lang="en-US" sz="12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 for skills</a:t>
              </a:r>
            </a:p>
          </p:txBody>
        </p:sp>
        <p:pic>
          <p:nvPicPr>
            <p:cNvPr id="70" name="Picture 69">
              <a:extLst>
                <a:ext uri="{FF2B5EF4-FFF2-40B4-BE49-F238E27FC236}">
                  <a16:creationId xmlns:a16="http://schemas.microsoft.com/office/drawing/2014/main" id="{4D9F5CC3-3605-4C4F-AEC0-BDD08DA98CD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97372" y="5072680"/>
              <a:ext cx="406400" cy="406400"/>
            </a:xfrm>
            <a:prstGeom prst="rect">
              <a:avLst/>
            </a:prstGeom>
          </p:spPr>
        </p:pic>
      </p:grpSp>
      <p:grpSp>
        <p:nvGrpSpPr>
          <p:cNvPr id="71" name="Group 70">
            <a:extLst>
              <a:ext uri="{FF2B5EF4-FFF2-40B4-BE49-F238E27FC236}">
                <a16:creationId xmlns:a16="http://schemas.microsoft.com/office/drawing/2014/main" id="{0EABF997-9FFE-48C6-AE2B-A1D542E9FBF0}"/>
              </a:ext>
              <a:ext uri="{C183D7F6-B498-43B3-948B-1728B52AA6E4}">
                <adec:decorative xmlns:adec="http://schemas.microsoft.com/office/drawing/2017/decorative" val="1"/>
              </a:ext>
            </a:extLst>
          </p:cNvPr>
          <p:cNvGrpSpPr/>
          <p:nvPr/>
        </p:nvGrpSpPr>
        <p:grpSpPr>
          <a:xfrm>
            <a:off x="712781" y="2523318"/>
            <a:ext cx="3395391" cy="2099964"/>
            <a:chOff x="712781" y="2523318"/>
            <a:chExt cx="3395391" cy="2099964"/>
          </a:xfrm>
        </p:grpSpPr>
        <p:sp>
          <p:nvSpPr>
            <p:cNvPr id="72" name="Oval 71">
              <a:extLst>
                <a:ext uri="{FF2B5EF4-FFF2-40B4-BE49-F238E27FC236}">
                  <a16:creationId xmlns:a16="http://schemas.microsoft.com/office/drawing/2014/main" id="{D974ED90-F7A4-4D60-A6C2-76B93873B0E5}"/>
                </a:ext>
              </a:extLst>
            </p:cNvPr>
            <p:cNvSpPr/>
            <p:nvPr/>
          </p:nvSpPr>
          <p:spPr bwMode="auto">
            <a:xfrm>
              <a:off x="1589777" y="2523318"/>
              <a:ext cx="1641401" cy="1641401"/>
            </a:xfrm>
            <a:prstGeom prst="ellipse">
              <a:avLst/>
            </a:prstGeom>
            <a:solidFill>
              <a:schemeClr val="bg1"/>
            </a:solidFill>
            <a:ln w="19050" cap="flat">
              <a:noFill/>
              <a:prstDash val="solid"/>
              <a:miter/>
            </a:ln>
            <a:effectLst>
              <a:outerShdw blurRad="2540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73" name="Title 1">
              <a:extLst>
                <a:ext uri="{FF2B5EF4-FFF2-40B4-BE49-F238E27FC236}">
                  <a16:creationId xmlns:a16="http://schemas.microsoft.com/office/drawing/2014/main" id="{89E8BB74-033D-476D-86D9-B86719412866}"/>
                </a:ext>
              </a:extLst>
            </p:cNvPr>
            <p:cNvSpPr txBox="1">
              <a:spLocks/>
            </p:cNvSpPr>
            <p:nvPr/>
          </p:nvSpPr>
          <p:spPr>
            <a:xfrm>
              <a:off x="712781" y="4189317"/>
              <a:ext cx="3395391" cy="433965"/>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w="3175">
                    <a:noFill/>
                  </a:ln>
                  <a:effectLst/>
                  <a:uLnTx/>
                  <a:uFillTx/>
                  <a:latin typeface="Segoe UI Semibold"/>
                  <a:ea typeface="+mn-ea"/>
                  <a:cs typeface="Segoe UI" panose="020B0502040204020203" pitchFamily="34" charset="0"/>
                </a:rPr>
                <a:t>Job Tasks Analysis (JTA)</a:t>
              </a:r>
            </a:p>
          </p:txBody>
        </p:sp>
        <p:cxnSp>
          <p:nvCxnSpPr>
            <p:cNvPr id="74" name="Straight Connector 73">
              <a:extLst>
                <a:ext uri="{FF2B5EF4-FFF2-40B4-BE49-F238E27FC236}">
                  <a16:creationId xmlns:a16="http://schemas.microsoft.com/office/drawing/2014/main" id="{D9AB8200-9CB2-4B4E-88EF-6CA751D78506}"/>
                </a:ext>
              </a:extLst>
            </p:cNvPr>
            <p:cNvCxnSpPr>
              <a:cxnSpLocks/>
            </p:cNvCxnSpPr>
            <p:nvPr/>
          </p:nvCxnSpPr>
          <p:spPr>
            <a:xfrm>
              <a:off x="2545818" y="3335191"/>
              <a:ext cx="346461" cy="0"/>
            </a:xfrm>
            <a:prstGeom prst="line">
              <a:avLst/>
            </a:prstGeom>
            <a:noFill/>
            <a:ln w="25400" cap="sq">
              <a:solidFill>
                <a:schemeClr val="tx1"/>
              </a:solidFill>
              <a:prstDash val="solid"/>
              <a:miter lim="800000"/>
              <a:headEnd/>
              <a:tailEnd/>
            </a:ln>
          </p:spPr>
        </p:cxnSp>
        <p:cxnSp>
          <p:nvCxnSpPr>
            <p:cNvPr id="75" name="Straight Connector 74">
              <a:extLst>
                <a:ext uri="{FF2B5EF4-FFF2-40B4-BE49-F238E27FC236}">
                  <a16:creationId xmlns:a16="http://schemas.microsoft.com/office/drawing/2014/main" id="{F780D00B-61BC-4508-A799-195119DABAC3}"/>
                </a:ext>
              </a:extLst>
            </p:cNvPr>
            <p:cNvCxnSpPr>
              <a:cxnSpLocks/>
            </p:cNvCxnSpPr>
            <p:nvPr/>
          </p:nvCxnSpPr>
          <p:spPr>
            <a:xfrm>
              <a:off x="2628902" y="3434908"/>
              <a:ext cx="263377" cy="0"/>
            </a:xfrm>
            <a:prstGeom prst="line">
              <a:avLst/>
            </a:prstGeom>
            <a:noFill/>
            <a:ln w="25400" cap="sq">
              <a:solidFill>
                <a:schemeClr val="tx1"/>
              </a:solidFill>
              <a:prstDash val="solid"/>
              <a:miter lim="800000"/>
              <a:headEnd/>
              <a:tailEnd/>
            </a:ln>
          </p:spPr>
        </p:cxnSp>
        <p:cxnSp>
          <p:nvCxnSpPr>
            <p:cNvPr id="76" name="Straight Connector 75">
              <a:extLst>
                <a:ext uri="{FF2B5EF4-FFF2-40B4-BE49-F238E27FC236}">
                  <a16:creationId xmlns:a16="http://schemas.microsoft.com/office/drawing/2014/main" id="{C29B2289-5124-4BEB-BD00-0AA39313387F}"/>
                </a:ext>
              </a:extLst>
            </p:cNvPr>
            <p:cNvCxnSpPr>
              <a:cxnSpLocks/>
            </p:cNvCxnSpPr>
            <p:nvPr/>
          </p:nvCxnSpPr>
          <p:spPr>
            <a:xfrm>
              <a:off x="2703197" y="3534624"/>
              <a:ext cx="189082" cy="0"/>
            </a:xfrm>
            <a:prstGeom prst="line">
              <a:avLst/>
            </a:prstGeom>
            <a:noFill/>
            <a:ln w="25400" cap="sq">
              <a:solidFill>
                <a:schemeClr val="tx1"/>
              </a:solidFill>
              <a:prstDash val="solid"/>
              <a:miter lim="800000"/>
              <a:headEnd/>
              <a:tailEnd/>
            </a:ln>
          </p:spPr>
        </p:cxnSp>
        <p:sp>
          <p:nvSpPr>
            <p:cNvPr id="77" name="Freeform 90">
              <a:extLst>
                <a:ext uri="{FF2B5EF4-FFF2-40B4-BE49-F238E27FC236}">
                  <a16:creationId xmlns:a16="http://schemas.microsoft.com/office/drawing/2014/main" id="{41BF474F-F5BD-4381-9995-B7669A8D0BF4}"/>
                </a:ext>
              </a:extLst>
            </p:cNvPr>
            <p:cNvSpPr>
              <a:spLocks/>
            </p:cNvSpPr>
            <p:nvPr/>
          </p:nvSpPr>
          <p:spPr bwMode="auto">
            <a:xfrm>
              <a:off x="2028641" y="2912571"/>
              <a:ext cx="417163" cy="417161"/>
            </a:xfrm>
            <a:custGeom>
              <a:avLst/>
              <a:gdLst>
                <a:gd name="T0" fmla="*/ 85 w 170"/>
                <a:gd name="T1" fmla="*/ 170 h 170"/>
                <a:gd name="T2" fmla="*/ 85 w 170"/>
                <a:gd name="T3" fmla="*/ 170 h 170"/>
                <a:gd name="T4" fmla="*/ 170 w 170"/>
                <a:gd name="T5" fmla="*/ 85 h 170"/>
                <a:gd name="T6" fmla="*/ 120 w 170"/>
                <a:gd name="T7" fmla="*/ 7 h 170"/>
                <a:gd name="T8" fmla="*/ 85 w 170"/>
                <a:gd name="T9" fmla="*/ 0 h 170"/>
                <a:gd name="T10" fmla="*/ 50 w 170"/>
                <a:gd name="T11" fmla="*/ 7 h 170"/>
                <a:gd name="T12" fmla="*/ 0 w 170"/>
                <a:gd name="T13" fmla="*/ 85 h 170"/>
                <a:gd name="T14" fmla="*/ 85 w 170"/>
                <a:gd name="T15" fmla="*/ 17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85" y="170"/>
                  </a:moveTo>
                  <a:lnTo>
                    <a:pt x="85" y="170"/>
                  </a:lnTo>
                  <a:cubicBezTo>
                    <a:pt x="132" y="170"/>
                    <a:pt x="170" y="132"/>
                    <a:pt x="170" y="85"/>
                  </a:cubicBezTo>
                  <a:cubicBezTo>
                    <a:pt x="170" y="50"/>
                    <a:pt x="150" y="21"/>
                    <a:pt x="120" y="7"/>
                  </a:cubicBezTo>
                  <a:cubicBezTo>
                    <a:pt x="110" y="2"/>
                    <a:pt x="98" y="0"/>
                    <a:pt x="85" y="0"/>
                  </a:cubicBezTo>
                  <a:cubicBezTo>
                    <a:pt x="72" y="0"/>
                    <a:pt x="60" y="2"/>
                    <a:pt x="50" y="7"/>
                  </a:cubicBezTo>
                  <a:cubicBezTo>
                    <a:pt x="20" y="21"/>
                    <a:pt x="0" y="50"/>
                    <a:pt x="0" y="85"/>
                  </a:cubicBezTo>
                  <a:cubicBezTo>
                    <a:pt x="0" y="132"/>
                    <a:pt x="38" y="170"/>
                    <a:pt x="85" y="170"/>
                  </a:cubicBezTo>
                  <a:close/>
                </a:path>
              </a:pathLst>
            </a:custGeom>
            <a:solidFill>
              <a:schemeClr val="accent2"/>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78" name="Freeform 91">
              <a:extLst>
                <a:ext uri="{FF2B5EF4-FFF2-40B4-BE49-F238E27FC236}">
                  <a16:creationId xmlns:a16="http://schemas.microsoft.com/office/drawing/2014/main" id="{ABE0F6FD-EAEB-443D-BFE1-A0DFCD60DF70}"/>
                </a:ext>
              </a:extLst>
            </p:cNvPr>
            <p:cNvSpPr>
              <a:spLocks/>
            </p:cNvSpPr>
            <p:nvPr/>
          </p:nvSpPr>
          <p:spPr bwMode="auto">
            <a:xfrm>
              <a:off x="1926318" y="3380894"/>
              <a:ext cx="625744" cy="310903"/>
            </a:xfrm>
            <a:custGeom>
              <a:avLst/>
              <a:gdLst>
                <a:gd name="T0" fmla="*/ 128 w 256"/>
                <a:gd name="T1" fmla="*/ 0 h 128"/>
                <a:gd name="T2" fmla="*/ 128 w 256"/>
                <a:gd name="T3" fmla="*/ 0 h 128"/>
                <a:gd name="T4" fmla="*/ 0 w 256"/>
                <a:gd name="T5" fmla="*/ 128 h 128"/>
                <a:gd name="T6" fmla="*/ 256 w 256"/>
                <a:gd name="T7" fmla="*/ 128 h 128"/>
                <a:gd name="T8" fmla="*/ 128 w 256"/>
                <a:gd name="T9" fmla="*/ 0 h 128"/>
              </a:gdLst>
              <a:ahLst/>
              <a:cxnLst>
                <a:cxn ang="0">
                  <a:pos x="T0" y="T1"/>
                </a:cxn>
                <a:cxn ang="0">
                  <a:pos x="T2" y="T3"/>
                </a:cxn>
                <a:cxn ang="0">
                  <a:pos x="T4" y="T5"/>
                </a:cxn>
                <a:cxn ang="0">
                  <a:pos x="T6" y="T7"/>
                </a:cxn>
                <a:cxn ang="0">
                  <a:pos x="T8" y="T9"/>
                </a:cxn>
              </a:cxnLst>
              <a:rect l="0" t="0" r="r" b="b"/>
              <a:pathLst>
                <a:path w="256" h="128">
                  <a:moveTo>
                    <a:pt x="128" y="0"/>
                  </a:moveTo>
                  <a:lnTo>
                    <a:pt x="128" y="0"/>
                  </a:lnTo>
                  <a:cubicBezTo>
                    <a:pt x="57" y="0"/>
                    <a:pt x="0" y="57"/>
                    <a:pt x="0" y="128"/>
                  </a:cubicBezTo>
                  <a:lnTo>
                    <a:pt x="256" y="128"/>
                  </a:lnTo>
                  <a:cubicBezTo>
                    <a:pt x="256" y="57"/>
                    <a:pt x="199" y="0"/>
                    <a:pt x="128" y="0"/>
                  </a:cubicBezTo>
                  <a:close/>
                </a:path>
              </a:pathLst>
            </a:custGeom>
            <a:solidFill>
              <a:schemeClr val="accent2"/>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79" name="Freeform 7">
              <a:extLst>
                <a:ext uri="{FF2B5EF4-FFF2-40B4-BE49-F238E27FC236}">
                  <a16:creationId xmlns:a16="http://schemas.microsoft.com/office/drawing/2014/main" id="{23BAC3C9-1AED-4BAD-8A9B-F5B755A160A6}"/>
                </a:ext>
              </a:extLst>
            </p:cNvPr>
            <p:cNvSpPr>
              <a:spLocks/>
            </p:cNvSpPr>
            <p:nvPr/>
          </p:nvSpPr>
          <p:spPr bwMode="auto">
            <a:xfrm flipH="1">
              <a:off x="2811340" y="3010849"/>
              <a:ext cx="63818" cy="257554"/>
            </a:xfrm>
            <a:custGeom>
              <a:avLst/>
              <a:gdLst>
                <a:gd name="T0" fmla="*/ 0 w 27"/>
                <a:gd name="T1" fmla="*/ 106 h 106"/>
                <a:gd name="T2" fmla="*/ 0 w 27"/>
                <a:gd name="T3" fmla="*/ 106 h 106"/>
                <a:gd name="T4" fmla="*/ 27 w 27"/>
                <a:gd name="T5" fmla="*/ 106 h 106"/>
                <a:gd name="T6" fmla="*/ 27 w 27"/>
                <a:gd name="T7" fmla="*/ 0 h 106"/>
                <a:gd name="T8" fmla="*/ 0 w 27"/>
                <a:gd name="T9" fmla="*/ 0 h 106"/>
                <a:gd name="T10" fmla="*/ 0 w 27"/>
                <a:gd name="T11" fmla="*/ 106 h 106"/>
              </a:gdLst>
              <a:ahLst/>
              <a:cxnLst>
                <a:cxn ang="0">
                  <a:pos x="T0" y="T1"/>
                </a:cxn>
                <a:cxn ang="0">
                  <a:pos x="T2" y="T3"/>
                </a:cxn>
                <a:cxn ang="0">
                  <a:pos x="T4" y="T5"/>
                </a:cxn>
                <a:cxn ang="0">
                  <a:pos x="T6" y="T7"/>
                </a:cxn>
                <a:cxn ang="0">
                  <a:pos x="T8" y="T9"/>
                </a:cxn>
                <a:cxn ang="0">
                  <a:pos x="T10" y="T11"/>
                </a:cxn>
              </a:cxnLst>
              <a:rect l="0" t="0" r="r" b="b"/>
              <a:pathLst>
                <a:path w="27" h="106">
                  <a:moveTo>
                    <a:pt x="0" y="106"/>
                  </a:moveTo>
                  <a:lnTo>
                    <a:pt x="0" y="106"/>
                  </a:lnTo>
                  <a:lnTo>
                    <a:pt x="27" y="106"/>
                  </a:lnTo>
                  <a:lnTo>
                    <a:pt x="27" y="0"/>
                  </a:lnTo>
                  <a:lnTo>
                    <a:pt x="0" y="0"/>
                  </a:lnTo>
                  <a:lnTo>
                    <a:pt x="0" y="10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C9B0A0C6-B487-42E6-BE17-87EC29321C89}"/>
                </a:ext>
              </a:extLst>
            </p:cNvPr>
            <p:cNvSpPr>
              <a:spLocks/>
            </p:cNvSpPr>
            <p:nvPr/>
          </p:nvSpPr>
          <p:spPr bwMode="auto">
            <a:xfrm flipH="1">
              <a:off x="2551506" y="2944751"/>
              <a:ext cx="66098" cy="323651"/>
            </a:xfrm>
            <a:custGeom>
              <a:avLst/>
              <a:gdLst>
                <a:gd name="T0" fmla="*/ 0 w 27"/>
                <a:gd name="T1" fmla="*/ 133 h 133"/>
                <a:gd name="T2" fmla="*/ 0 w 27"/>
                <a:gd name="T3" fmla="*/ 133 h 133"/>
                <a:gd name="T4" fmla="*/ 27 w 27"/>
                <a:gd name="T5" fmla="*/ 133 h 133"/>
                <a:gd name="T6" fmla="*/ 27 w 27"/>
                <a:gd name="T7" fmla="*/ 0 h 133"/>
                <a:gd name="T8" fmla="*/ 0 w 27"/>
                <a:gd name="T9" fmla="*/ 0 h 133"/>
                <a:gd name="T10" fmla="*/ 0 w 27"/>
                <a:gd name="T11" fmla="*/ 133 h 133"/>
              </a:gdLst>
              <a:ahLst/>
              <a:cxnLst>
                <a:cxn ang="0">
                  <a:pos x="T0" y="T1"/>
                </a:cxn>
                <a:cxn ang="0">
                  <a:pos x="T2" y="T3"/>
                </a:cxn>
                <a:cxn ang="0">
                  <a:pos x="T4" y="T5"/>
                </a:cxn>
                <a:cxn ang="0">
                  <a:pos x="T6" y="T7"/>
                </a:cxn>
                <a:cxn ang="0">
                  <a:pos x="T8" y="T9"/>
                </a:cxn>
                <a:cxn ang="0">
                  <a:pos x="T10" y="T11"/>
                </a:cxn>
              </a:cxnLst>
              <a:rect l="0" t="0" r="r" b="b"/>
              <a:pathLst>
                <a:path w="27" h="133">
                  <a:moveTo>
                    <a:pt x="0" y="133"/>
                  </a:moveTo>
                  <a:lnTo>
                    <a:pt x="0" y="133"/>
                  </a:lnTo>
                  <a:lnTo>
                    <a:pt x="27" y="133"/>
                  </a:lnTo>
                  <a:lnTo>
                    <a:pt x="27" y="0"/>
                  </a:lnTo>
                  <a:lnTo>
                    <a:pt x="0" y="0"/>
                  </a:lnTo>
                  <a:lnTo>
                    <a:pt x="0" y="133"/>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EEFC63BE-59E6-4F01-9FDF-4EC2F16EE6A7}"/>
                </a:ext>
              </a:extLst>
            </p:cNvPr>
            <p:cNvSpPr>
              <a:spLocks/>
            </p:cNvSpPr>
            <p:nvPr/>
          </p:nvSpPr>
          <p:spPr bwMode="auto">
            <a:xfrm flipH="1">
              <a:off x="2681423" y="3074668"/>
              <a:ext cx="63818" cy="193735"/>
            </a:xfrm>
            <a:custGeom>
              <a:avLst/>
              <a:gdLst>
                <a:gd name="T0" fmla="*/ 0 w 26"/>
                <a:gd name="T1" fmla="*/ 80 h 80"/>
                <a:gd name="T2" fmla="*/ 0 w 26"/>
                <a:gd name="T3" fmla="*/ 80 h 80"/>
                <a:gd name="T4" fmla="*/ 26 w 26"/>
                <a:gd name="T5" fmla="*/ 80 h 80"/>
                <a:gd name="T6" fmla="*/ 26 w 26"/>
                <a:gd name="T7" fmla="*/ 0 h 80"/>
                <a:gd name="T8" fmla="*/ 0 w 26"/>
                <a:gd name="T9" fmla="*/ 0 h 80"/>
                <a:gd name="T10" fmla="*/ 0 w 26"/>
                <a:gd name="T11" fmla="*/ 80 h 80"/>
              </a:gdLst>
              <a:ahLst/>
              <a:cxnLst>
                <a:cxn ang="0">
                  <a:pos x="T0" y="T1"/>
                </a:cxn>
                <a:cxn ang="0">
                  <a:pos x="T2" y="T3"/>
                </a:cxn>
                <a:cxn ang="0">
                  <a:pos x="T4" y="T5"/>
                </a:cxn>
                <a:cxn ang="0">
                  <a:pos x="T6" y="T7"/>
                </a:cxn>
                <a:cxn ang="0">
                  <a:pos x="T8" y="T9"/>
                </a:cxn>
                <a:cxn ang="0">
                  <a:pos x="T10" y="T11"/>
                </a:cxn>
              </a:cxnLst>
              <a:rect l="0" t="0" r="r" b="b"/>
              <a:pathLst>
                <a:path w="26" h="80">
                  <a:moveTo>
                    <a:pt x="0" y="80"/>
                  </a:moveTo>
                  <a:lnTo>
                    <a:pt x="0" y="80"/>
                  </a:lnTo>
                  <a:lnTo>
                    <a:pt x="26" y="80"/>
                  </a:lnTo>
                  <a:lnTo>
                    <a:pt x="26" y="0"/>
                  </a:lnTo>
                  <a:lnTo>
                    <a:pt x="0" y="0"/>
                  </a:lnTo>
                  <a:lnTo>
                    <a:pt x="0" y="8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a:extLst>
              <a:ext uri="{FF2B5EF4-FFF2-40B4-BE49-F238E27FC236}">
                <a16:creationId xmlns:a16="http://schemas.microsoft.com/office/drawing/2014/main" id="{153F263F-2034-4D47-AD19-340515EBC5B0}"/>
              </a:ext>
              <a:ext uri="{C183D7F6-B498-43B3-948B-1728B52AA6E4}">
                <adec:decorative xmlns:adec="http://schemas.microsoft.com/office/drawing/2017/decorative" val="1"/>
              </a:ext>
            </a:extLst>
          </p:cNvPr>
          <p:cNvGrpSpPr/>
          <p:nvPr/>
        </p:nvGrpSpPr>
        <p:grpSpPr>
          <a:xfrm>
            <a:off x="8732372" y="4493830"/>
            <a:ext cx="2643208" cy="492443"/>
            <a:chOff x="8732372" y="4493830"/>
            <a:chExt cx="2643208" cy="492443"/>
          </a:xfrm>
        </p:grpSpPr>
        <p:sp>
          <p:nvSpPr>
            <p:cNvPr id="83" name="Rectangle 82">
              <a:extLst>
                <a:ext uri="{FF2B5EF4-FFF2-40B4-BE49-F238E27FC236}">
                  <a16:creationId xmlns:a16="http://schemas.microsoft.com/office/drawing/2014/main" id="{B8F769AB-84B2-4CCD-88FD-61E044A52C05}"/>
                </a:ext>
              </a:extLst>
            </p:cNvPr>
            <p:cNvSpPr/>
            <p:nvPr/>
          </p:nvSpPr>
          <p:spPr>
            <a:xfrm>
              <a:off x="8732372" y="4493830"/>
              <a:ext cx="2643208" cy="492443"/>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tIns="137160" rIns="182880" bIns="137160" rtlCol="0" anchor="ctr">
              <a:spAutoFit/>
            </a:bodyPr>
            <a:lstStyle/>
            <a:p>
              <a:r>
                <a:rPr lang="en-US" sz="1400" dirty="0">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rPr>
                <a:t>Certification exams</a:t>
              </a:r>
            </a:p>
          </p:txBody>
        </p:sp>
        <p:grpSp>
          <p:nvGrpSpPr>
            <p:cNvPr id="84" name="Graphic 29">
              <a:extLst>
                <a:ext uri="{FF2B5EF4-FFF2-40B4-BE49-F238E27FC236}">
                  <a16:creationId xmlns:a16="http://schemas.microsoft.com/office/drawing/2014/main" id="{B6F5A6CF-0DCC-4AE9-89FF-1034FB9467F0}"/>
                </a:ext>
              </a:extLst>
            </p:cNvPr>
            <p:cNvGrpSpPr/>
            <p:nvPr/>
          </p:nvGrpSpPr>
          <p:grpSpPr>
            <a:xfrm>
              <a:off x="8844701" y="4579489"/>
              <a:ext cx="353238" cy="321125"/>
              <a:chOff x="8275059" y="4004156"/>
              <a:chExt cx="353238" cy="321125"/>
            </a:xfrm>
          </p:grpSpPr>
          <p:sp>
            <p:nvSpPr>
              <p:cNvPr id="85" name="Freeform: Shape 84">
                <a:extLst>
                  <a:ext uri="{FF2B5EF4-FFF2-40B4-BE49-F238E27FC236}">
                    <a16:creationId xmlns:a16="http://schemas.microsoft.com/office/drawing/2014/main" id="{1DD1AC79-A1C5-453F-8213-9931893AD66E}"/>
                  </a:ext>
                </a:extLst>
              </p:cNvPr>
              <p:cNvSpPr/>
              <p:nvPr/>
            </p:nvSpPr>
            <p:spPr>
              <a:xfrm>
                <a:off x="8306635" y="4196294"/>
                <a:ext cx="272957" cy="144506"/>
              </a:xfrm>
              <a:custGeom>
                <a:avLst/>
                <a:gdLst>
                  <a:gd name="connsiteX0" fmla="*/ 140226 w 272956"/>
                  <a:gd name="connsiteY0" fmla="*/ 23015 h 144506"/>
                  <a:gd name="connsiteX1" fmla="*/ 23015 w 272956"/>
                  <a:gd name="connsiteY1" fmla="*/ 29438 h 144506"/>
                  <a:gd name="connsiteX2" fmla="*/ 23015 w 272956"/>
                  <a:gd name="connsiteY2" fmla="*/ 34255 h 144506"/>
                  <a:gd name="connsiteX3" fmla="*/ 79212 w 272956"/>
                  <a:gd name="connsiteY3" fmla="*/ 95268 h 144506"/>
                  <a:gd name="connsiteX4" fmla="*/ 141832 w 272956"/>
                  <a:gd name="connsiteY4" fmla="*/ 122564 h 144506"/>
                  <a:gd name="connsiteX5" fmla="*/ 202846 w 272956"/>
                  <a:gd name="connsiteY5" fmla="*/ 95268 h 144506"/>
                  <a:gd name="connsiteX6" fmla="*/ 259043 w 272956"/>
                  <a:gd name="connsiteY6" fmla="*/ 34255 h 144506"/>
                  <a:gd name="connsiteX7" fmla="*/ 259043 w 272956"/>
                  <a:gd name="connsiteY7" fmla="*/ 29438 h 144506"/>
                  <a:gd name="connsiteX8" fmla="*/ 141832 w 272956"/>
                  <a:gd name="connsiteY8" fmla="*/ 23015 h 144506"/>
                  <a:gd name="connsiteX9" fmla="*/ 140226 w 272956"/>
                  <a:gd name="connsiteY9" fmla="*/ 23015 h 144506"/>
                  <a:gd name="connsiteX10" fmla="*/ 140226 w 272956"/>
                  <a:gd name="connsiteY10" fmla="*/ 23015 h 144506"/>
                  <a:gd name="connsiteX11" fmla="*/ 140226 w 272956"/>
                  <a:gd name="connsiteY11" fmla="*/ 23015 h 1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956" h="144506">
                    <a:moveTo>
                      <a:pt x="140226" y="23015"/>
                    </a:moveTo>
                    <a:cubicBezTo>
                      <a:pt x="116142" y="23015"/>
                      <a:pt x="59945" y="27832"/>
                      <a:pt x="23015" y="29438"/>
                    </a:cubicBezTo>
                    <a:lnTo>
                      <a:pt x="23015" y="34255"/>
                    </a:lnTo>
                    <a:cubicBezTo>
                      <a:pt x="23015" y="34255"/>
                      <a:pt x="48705" y="79212"/>
                      <a:pt x="79212" y="95268"/>
                    </a:cubicBezTo>
                    <a:cubicBezTo>
                      <a:pt x="109719" y="111325"/>
                      <a:pt x="141832" y="122564"/>
                      <a:pt x="141832" y="122564"/>
                    </a:cubicBezTo>
                    <a:cubicBezTo>
                      <a:pt x="141832" y="122564"/>
                      <a:pt x="172339" y="112930"/>
                      <a:pt x="202846" y="95268"/>
                    </a:cubicBezTo>
                    <a:cubicBezTo>
                      <a:pt x="233352" y="77606"/>
                      <a:pt x="259043" y="34255"/>
                      <a:pt x="259043" y="34255"/>
                    </a:cubicBezTo>
                    <a:lnTo>
                      <a:pt x="259043" y="29438"/>
                    </a:lnTo>
                    <a:cubicBezTo>
                      <a:pt x="223719" y="26227"/>
                      <a:pt x="167522" y="23015"/>
                      <a:pt x="141832" y="23015"/>
                    </a:cubicBezTo>
                    <a:lnTo>
                      <a:pt x="140226" y="23015"/>
                    </a:lnTo>
                    <a:lnTo>
                      <a:pt x="140226" y="23015"/>
                    </a:lnTo>
                    <a:lnTo>
                      <a:pt x="140226" y="23015"/>
                    </a:lnTo>
                    <a:close/>
                  </a:path>
                </a:pathLst>
              </a:custGeom>
              <a:solidFill>
                <a:schemeClr val="bg2"/>
              </a:solidFill>
              <a:ln w="18204" cap="flat">
                <a:solidFill>
                  <a:srgbClr val="0078D4"/>
                </a:solid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9BDA38D-1FC2-49E4-B8E7-CB848A527081}"/>
                  </a:ext>
                </a:extLst>
              </p:cNvPr>
              <p:cNvSpPr/>
              <p:nvPr/>
            </p:nvSpPr>
            <p:spPr>
              <a:xfrm>
                <a:off x="8261260" y="4093535"/>
                <a:ext cx="369294" cy="144506"/>
              </a:xfrm>
              <a:custGeom>
                <a:avLst/>
                <a:gdLst>
                  <a:gd name="connsiteX0" fmla="*/ 192024 w 369294"/>
                  <a:gd name="connsiteY0" fmla="*/ 125775 h 144506"/>
                  <a:gd name="connsiteX1" fmla="*/ 331713 w 369294"/>
                  <a:gd name="connsiteY1" fmla="*/ 133803 h 144506"/>
                  <a:gd name="connsiteX2" fmla="*/ 341347 w 369294"/>
                  <a:gd name="connsiteY2" fmla="*/ 127381 h 144506"/>
                  <a:gd name="connsiteX3" fmla="*/ 355798 w 369294"/>
                  <a:gd name="connsiteY3" fmla="*/ 51917 h 144506"/>
                  <a:gd name="connsiteX4" fmla="*/ 347770 w 369294"/>
                  <a:gd name="connsiteY4" fmla="*/ 40677 h 144506"/>
                  <a:gd name="connsiteX5" fmla="*/ 188813 w 369294"/>
                  <a:gd name="connsiteY5" fmla="*/ 23015 h 144506"/>
                  <a:gd name="connsiteX6" fmla="*/ 29855 w 369294"/>
                  <a:gd name="connsiteY6" fmla="*/ 40677 h 144506"/>
                  <a:gd name="connsiteX7" fmla="*/ 23433 w 369294"/>
                  <a:gd name="connsiteY7" fmla="*/ 51917 h 144506"/>
                  <a:gd name="connsiteX8" fmla="*/ 37884 w 369294"/>
                  <a:gd name="connsiteY8" fmla="*/ 127381 h 144506"/>
                  <a:gd name="connsiteX9" fmla="*/ 47517 w 369294"/>
                  <a:gd name="connsiteY9" fmla="*/ 133803 h 144506"/>
                  <a:gd name="connsiteX10" fmla="*/ 187207 w 369294"/>
                  <a:gd name="connsiteY10" fmla="*/ 125775 h 144506"/>
                  <a:gd name="connsiteX11" fmla="*/ 192024 w 369294"/>
                  <a:gd name="connsiteY11" fmla="*/ 125775 h 144506"/>
                  <a:gd name="connsiteX12" fmla="*/ 192024 w 369294"/>
                  <a:gd name="connsiteY12" fmla="*/ 125775 h 144506"/>
                  <a:gd name="connsiteX13" fmla="*/ 192024 w 369294"/>
                  <a:gd name="connsiteY13" fmla="*/ 125775 h 1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294" h="144506">
                    <a:moveTo>
                      <a:pt x="192024" y="125775"/>
                    </a:moveTo>
                    <a:cubicBezTo>
                      <a:pt x="222531" y="125775"/>
                      <a:pt x="306023" y="132198"/>
                      <a:pt x="331713" y="133803"/>
                    </a:cubicBezTo>
                    <a:cubicBezTo>
                      <a:pt x="336530" y="133803"/>
                      <a:pt x="339742" y="130592"/>
                      <a:pt x="341347" y="127381"/>
                    </a:cubicBezTo>
                    <a:lnTo>
                      <a:pt x="355798" y="51917"/>
                    </a:lnTo>
                    <a:cubicBezTo>
                      <a:pt x="357403" y="47100"/>
                      <a:pt x="352587" y="42283"/>
                      <a:pt x="347770" y="40677"/>
                    </a:cubicBezTo>
                    <a:cubicBezTo>
                      <a:pt x="312446" y="32649"/>
                      <a:pt x="243404" y="23015"/>
                      <a:pt x="188813" y="23015"/>
                    </a:cubicBezTo>
                    <a:cubicBezTo>
                      <a:pt x="134221" y="23015"/>
                      <a:pt x="65179" y="31043"/>
                      <a:pt x="29855" y="40677"/>
                    </a:cubicBezTo>
                    <a:cubicBezTo>
                      <a:pt x="25039" y="40677"/>
                      <a:pt x="21827" y="45494"/>
                      <a:pt x="23433" y="51917"/>
                    </a:cubicBezTo>
                    <a:cubicBezTo>
                      <a:pt x="26644" y="69578"/>
                      <a:pt x="34672" y="111325"/>
                      <a:pt x="37884" y="127381"/>
                    </a:cubicBezTo>
                    <a:cubicBezTo>
                      <a:pt x="39489" y="132198"/>
                      <a:pt x="42700" y="133803"/>
                      <a:pt x="47517" y="133803"/>
                    </a:cubicBezTo>
                    <a:cubicBezTo>
                      <a:pt x="73207" y="132198"/>
                      <a:pt x="156700" y="125775"/>
                      <a:pt x="187207" y="125775"/>
                    </a:cubicBezTo>
                    <a:lnTo>
                      <a:pt x="192024" y="125775"/>
                    </a:lnTo>
                    <a:lnTo>
                      <a:pt x="192024" y="125775"/>
                    </a:lnTo>
                    <a:lnTo>
                      <a:pt x="192024" y="125775"/>
                    </a:lnTo>
                    <a:close/>
                  </a:path>
                </a:pathLst>
              </a:custGeom>
              <a:solidFill>
                <a:schemeClr val="bg1"/>
              </a:solidFill>
              <a:ln w="18204" cap="flat">
                <a:solidFill>
                  <a:srgbClr val="0078D4"/>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2C6EF07-860B-4BB7-A737-07FBC5896A47}"/>
                  </a:ext>
                </a:extLst>
              </p:cNvPr>
              <p:cNvSpPr/>
              <p:nvPr/>
            </p:nvSpPr>
            <p:spPr>
              <a:xfrm>
                <a:off x="8305029" y="3990775"/>
                <a:ext cx="272957" cy="144506"/>
              </a:xfrm>
              <a:custGeom>
                <a:avLst/>
                <a:gdLst>
                  <a:gd name="connsiteX0" fmla="*/ 263859 w 272956"/>
                  <a:gd name="connsiteY0" fmla="*/ 135409 h 144506"/>
                  <a:gd name="connsiteX1" fmla="*/ 265465 w 272956"/>
                  <a:gd name="connsiteY1" fmla="*/ 72790 h 144506"/>
                  <a:gd name="connsiteX2" fmla="*/ 255831 w 272956"/>
                  <a:gd name="connsiteY2" fmla="*/ 59945 h 144506"/>
                  <a:gd name="connsiteX3" fmla="*/ 148254 w 272956"/>
                  <a:gd name="connsiteY3" fmla="*/ 23015 h 144506"/>
                  <a:gd name="connsiteX4" fmla="*/ 145043 w 272956"/>
                  <a:gd name="connsiteY4" fmla="*/ 23015 h 144506"/>
                  <a:gd name="connsiteX5" fmla="*/ 141832 w 272956"/>
                  <a:gd name="connsiteY5" fmla="*/ 23015 h 144506"/>
                  <a:gd name="connsiteX6" fmla="*/ 138620 w 272956"/>
                  <a:gd name="connsiteY6" fmla="*/ 23015 h 144506"/>
                  <a:gd name="connsiteX7" fmla="*/ 34255 w 272956"/>
                  <a:gd name="connsiteY7" fmla="*/ 59945 h 144506"/>
                  <a:gd name="connsiteX8" fmla="*/ 23015 w 272956"/>
                  <a:gd name="connsiteY8" fmla="*/ 74395 h 144506"/>
                  <a:gd name="connsiteX9" fmla="*/ 24621 w 272956"/>
                  <a:gd name="connsiteY9" fmla="*/ 137015 h 144506"/>
                  <a:gd name="connsiteX10" fmla="*/ 145043 w 272956"/>
                  <a:gd name="connsiteY10" fmla="*/ 125775 h 144506"/>
                  <a:gd name="connsiteX11" fmla="*/ 263859 w 272956"/>
                  <a:gd name="connsiteY11" fmla="*/ 135409 h 144506"/>
                  <a:gd name="connsiteX12" fmla="*/ 263859 w 272956"/>
                  <a:gd name="connsiteY12" fmla="*/ 135409 h 1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956" h="144506">
                    <a:moveTo>
                      <a:pt x="263859" y="135409"/>
                    </a:moveTo>
                    <a:lnTo>
                      <a:pt x="265465" y="72790"/>
                    </a:lnTo>
                    <a:cubicBezTo>
                      <a:pt x="265465" y="66367"/>
                      <a:pt x="262254" y="61550"/>
                      <a:pt x="255831" y="59945"/>
                    </a:cubicBezTo>
                    <a:lnTo>
                      <a:pt x="148254" y="23015"/>
                    </a:lnTo>
                    <a:cubicBezTo>
                      <a:pt x="148254" y="23015"/>
                      <a:pt x="146649" y="23015"/>
                      <a:pt x="145043" y="23015"/>
                    </a:cubicBezTo>
                    <a:lnTo>
                      <a:pt x="141832" y="23015"/>
                    </a:lnTo>
                    <a:cubicBezTo>
                      <a:pt x="140226" y="23015"/>
                      <a:pt x="140226" y="23015"/>
                      <a:pt x="138620" y="23015"/>
                    </a:cubicBezTo>
                    <a:lnTo>
                      <a:pt x="34255" y="59945"/>
                    </a:lnTo>
                    <a:cubicBezTo>
                      <a:pt x="27832" y="61550"/>
                      <a:pt x="23015" y="67973"/>
                      <a:pt x="23015" y="74395"/>
                    </a:cubicBezTo>
                    <a:lnTo>
                      <a:pt x="24621" y="137015"/>
                    </a:lnTo>
                    <a:cubicBezTo>
                      <a:pt x="61550" y="130592"/>
                      <a:pt x="106508" y="125775"/>
                      <a:pt x="145043" y="125775"/>
                    </a:cubicBezTo>
                    <a:cubicBezTo>
                      <a:pt x="183578" y="125775"/>
                      <a:pt x="228536" y="130592"/>
                      <a:pt x="263859" y="135409"/>
                    </a:cubicBezTo>
                    <a:lnTo>
                      <a:pt x="263859" y="135409"/>
                    </a:lnTo>
                    <a:close/>
                  </a:path>
                </a:pathLst>
              </a:custGeom>
              <a:solidFill>
                <a:schemeClr val="accent1"/>
              </a:solidFill>
              <a:ln w="18204" cap="flat">
                <a:solidFill>
                  <a:srgbClr val="0078D4"/>
                </a:solidFill>
                <a:prstDash val="solid"/>
                <a:miter/>
              </a:ln>
            </p:spPr>
            <p:txBody>
              <a:bodyPr rtlCol="0" anchor="ctr"/>
              <a:lstStyle/>
              <a:p>
                <a:endParaRPr lang="en-US"/>
              </a:p>
            </p:txBody>
          </p:sp>
        </p:grpSp>
      </p:grpSp>
      <p:cxnSp>
        <p:nvCxnSpPr>
          <p:cNvPr id="88" name="Straight Connector 87">
            <a:extLst>
              <a:ext uri="{FF2B5EF4-FFF2-40B4-BE49-F238E27FC236}">
                <a16:creationId xmlns:a16="http://schemas.microsoft.com/office/drawing/2014/main" id="{6C0057FE-0590-4F96-8C23-816E0F9792DB}"/>
              </a:ext>
              <a:ext uri="{C183D7F6-B498-43B3-948B-1728B52AA6E4}">
                <adec:decorative xmlns:adec="http://schemas.microsoft.com/office/drawing/2017/decorative" val="1"/>
              </a:ext>
            </a:extLst>
          </p:cNvPr>
          <p:cNvCxnSpPr>
            <a:cxnSpLocks/>
          </p:cNvCxnSpPr>
          <p:nvPr/>
        </p:nvCxnSpPr>
        <p:spPr>
          <a:xfrm>
            <a:off x="3231178" y="3366433"/>
            <a:ext cx="732389" cy="0"/>
          </a:xfrm>
          <a:prstGeom prst="line">
            <a:avLst/>
          </a:prstGeom>
          <a:noFill/>
          <a:ln w="25400">
            <a:solidFill>
              <a:schemeClr val="accent6"/>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89" name="Group 88">
            <a:extLst>
              <a:ext uri="{FF2B5EF4-FFF2-40B4-BE49-F238E27FC236}">
                <a16:creationId xmlns:a16="http://schemas.microsoft.com/office/drawing/2014/main" id="{1FBE2C12-0DC3-4636-9FE0-C59F5002B603}"/>
              </a:ext>
              <a:ext uri="{C183D7F6-B498-43B3-948B-1728B52AA6E4}">
                <adec:decorative xmlns:adec="http://schemas.microsoft.com/office/drawing/2017/decorative" val="1"/>
              </a:ext>
            </a:extLst>
          </p:cNvPr>
          <p:cNvGrpSpPr/>
          <p:nvPr/>
        </p:nvGrpSpPr>
        <p:grpSpPr>
          <a:xfrm>
            <a:off x="8732372" y="2247387"/>
            <a:ext cx="2643208" cy="492443"/>
            <a:chOff x="8732372" y="2247387"/>
            <a:chExt cx="2643208" cy="492443"/>
          </a:xfrm>
        </p:grpSpPr>
        <p:sp>
          <p:nvSpPr>
            <p:cNvPr id="105" name="Rectangle 104">
              <a:extLst>
                <a:ext uri="{FF2B5EF4-FFF2-40B4-BE49-F238E27FC236}">
                  <a16:creationId xmlns:a16="http://schemas.microsoft.com/office/drawing/2014/main" id="{F7653B67-8469-40F2-AB2B-BF5E9E62087A}"/>
                </a:ext>
              </a:extLst>
            </p:cNvPr>
            <p:cNvSpPr/>
            <p:nvPr/>
          </p:nvSpPr>
          <p:spPr>
            <a:xfrm>
              <a:off x="8732372" y="2247387"/>
              <a:ext cx="2643208" cy="492443"/>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tIns="137160" rIns="182880" bIns="137160" rtlCol="0" anchor="ctr">
              <a:spAutoFit/>
            </a:bodyPr>
            <a:lstStyle/>
            <a:p>
              <a:r>
                <a:rPr lang="en-US" sz="1400" dirty="0">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rPr>
                <a:t>Online courses</a:t>
              </a:r>
            </a:p>
          </p:txBody>
        </p:sp>
        <p:sp>
          <p:nvSpPr>
            <p:cNvPr id="107" name="Freeform 5">
              <a:extLst>
                <a:ext uri="{FF2B5EF4-FFF2-40B4-BE49-F238E27FC236}">
                  <a16:creationId xmlns:a16="http://schemas.microsoft.com/office/drawing/2014/main" id="{91F1801E-8F3B-4C29-813D-37FD6465EBC5}"/>
                </a:ext>
              </a:extLst>
            </p:cNvPr>
            <p:cNvSpPr>
              <a:spLocks/>
            </p:cNvSpPr>
            <p:nvPr/>
          </p:nvSpPr>
          <p:spPr bwMode="auto">
            <a:xfrm>
              <a:off x="8852768" y="2365244"/>
              <a:ext cx="327420" cy="256728"/>
            </a:xfrm>
            <a:custGeom>
              <a:avLst/>
              <a:gdLst>
                <a:gd name="T0" fmla="*/ 0 w 426"/>
                <a:gd name="T1" fmla="*/ 12 h 333"/>
                <a:gd name="T2" fmla="*/ 0 w 426"/>
                <a:gd name="T3" fmla="*/ 12 h 333"/>
                <a:gd name="T4" fmla="*/ 0 w 426"/>
                <a:gd name="T5" fmla="*/ 255 h 333"/>
                <a:gd name="T6" fmla="*/ 12 w 426"/>
                <a:gd name="T7" fmla="*/ 268 h 333"/>
                <a:gd name="T8" fmla="*/ 195 w 426"/>
                <a:gd name="T9" fmla="*/ 268 h 333"/>
                <a:gd name="T10" fmla="*/ 195 w 426"/>
                <a:gd name="T11" fmla="*/ 306 h 333"/>
                <a:gd name="T12" fmla="*/ 130 w 426"/>
                <a:gd name="T13" fmla="*/ 306 h 333"/>
                <a:gd name="T14" fmla="*/ 130 w 426"/>
                <a:gd name="T15" fmla="*/ 333 h 333"/>
                <a:gd name="T16" fmla="*/ 293 w 426"/>
                <a:gd name="T17" fmla="*/ 333 h 333"/>
                <a:gd name="T18" fmla="*/ 293 w 426"/>
                <a:gd name="T19" fmla="*/ 306 h 333"/>
                <a:gd name="T20" fmla="*/ 228 w 426"/>
                <a:gd name="T21" fmla="*/ 306 h 333"/>
                <a:gd name="T22" fmla="*/ 228 w 426"/>
                <a:gd name="T23" fmla="*/ 268 h 333"/>
                <a:gd name="T24" fmla="*/ 413 w 426"/>
                <a:gd name="T25" fmla="*/ 268 h 333"/>
                <a:gd name="T26" fmla="*/ 426 w 426"/>
                <a:gd name="T27" fmla="*/ 255 h 333"/>
                <a:gd name="T28" fmla="*/ 426 w 426"/>
                <a:gd name="T29" fmla="*/ 12 h 333"/>
                <a:gd name="T30" fmla="*/ 413 w 426"/>
                <a:gd name="T31" fmla="*/ 0 h 333"/>
                <a:gd name="T32" fmla="*/ 12 w 426"/>
                <a:gd name="T33" fmla="*/ 0 h 333"/>
                <a:gd name="T34" fmla="*/ 0 w 426"/>
                <a:gd name="T35" fmla="*/ 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6" h="333">
                  <a:moveTo>
                    <a:pt x="0" y="12"/>
                  </a:moveTo>
                  <a:lnTo>
                    <a:pt x="0" y="12"/>
                  </a:lnTo>
                  <a:lnTo>
                    <a:pt x="0" y="255"/>
                  </a:lnTo>
                  <a:cubicBezTo>
                    <a:pt x="0" y="262"/>
                    <a:pt x="5" y="268"/>
                    <a:pt x="12" y="268"/>
                  </a:cubicBezTo>
                  <a:lnTo>
                    <a:pt x="195" y="268"/>
                  </a:lnTo>
                  <a:lnTo>
                    <a:pt x="195" y="306"/>
                  </a:lnTo>
                  <a:lnTo>
                    <a:pt x="130" y="306"/>
                  </a:lnTo>
                  <a:lnTo>
                    <a:pt x="130" y="333"/>
                  </a:lnTo>
                  <a:lnTo>
                    <a:pt x="293" y="333"/>
                  </a:lnTo>
                  <a:lnTo>
                    <a:pt x="293" y="306"/>
                  </a:lnTo>
                  <a:lnTo>
                    <a:pt x="228" y="306"/>
                  </a:lnTo>
                  <a:lnTo>
                    <a:pt x="228" y="268"/>
                  </a:lnTo>
                  <a:lnTo>
                    <a:pt x="413" y="268"/>
                  </a:lnTo>
                  <a:cubicBezTo>
                    <a:pt x="420" y="268"/>
                    <a:pt x="426" y="262"/>
                    <a:pt x="426" y="255"/>
                  </a:cubicBezTo>
                  <a:lnTo>
                    <a:pt x="426" y="12"/>
                  </a:lnTo>
                  <a:cubicBezTo>
                    <a:pt x="426" y="5"/>
                    <a:pt x="420" y="0"/>
                    <a:pt x="413" y="0"/>
                  </a:cubicBezTo>
                  <a:lnTo>
                    <a:pt x="12" y="0"/>
                  </a:lnTo>
                  <a:cubicBezTo>
                    <a:pt x="5" y="0"/>
                    <a:pt x="0" y="5"/>
                    <a:pt x="0" y="12"/>
                  </a:cubicBezTo>
                  <a:close/>
                </a:path>
              </a:pathLst>
            </a:custGeom>
            <a:solidFill>
              <a:schemeClr val="accent1"/>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grpSp>
      <p:grpSp>
        <p:nvGrpSpPr>
          <p:cNvPr id="110" name="Group 109">
            <a:extLst>
              <a:ext uri="{FF2B5EF4-FFF2-40B4-BE49-F238E27FC236}">
                <a16:creationId xmlns:a16="http://schemas.microsoft.com/office/drawing/2014/main" id="{99C35CFA-A972-4279-A15F-B7CDA26DFDB3}"/>
              </a:ext>
              <a:ext uri="{C183D7F6-B498-43B3-948B-1728B52AA6E4}">
                <adec:decorative xmlns:adec="http://schemas.microsoft.com/office/drawing/2017/decorative" val="1"/>
              </a:ext>
            </a:extLst>
          </p:cNvPr>
          <p:cNvGrpSpPr/>
          <p:nvPr/>
        </p:nvGrpSpPr>
        <p:grpSpPr>
          <a:xfrm>
            <a:off x="8732372" y="2800696"/>
            <a:ext cx="2643208" cy="492443"/>
            <a:chOff x="8732372" y="2800696"/>
            <a:chExt cx="2643208" cy="492443"/>
          </a:xfrm>
        </p:grpSpPr>
        <p:sp>
          <p:nvSpPr>
            <p:cNvPr id="132" name="Rectangle 131">
              <a:extLst>
                <a:ext uri="{FF2B5EF4-FFF2-40B4-BE49-F238E27FC236}">
                  <a16:creationId xmlns:a16="http://schemas.microsoft.com/office/drawing/2014/main" id="{4CF21C00-8DAB-4FD5-A1C5-DA230EB5BC31}"/>
                </a:ext>
              </a:extLst>
            </p:cNvPr>
            <p:cNvSpPr/>
            <p:nvPr/>
          </p:nvSpPr>
          <p:spPr>
            <a:xfrm>
              <a:off x="8732372" y="2800696"/>
              <a:ext cx="2643208" cy="492443"/>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tIns="137160" rIns="182880" bIns="137160" rtlCol="0" anchor="ctr">
              <a:spAutoFit/>
            </a:bodyPr>
            <a:lstStyle/>
            <a:p>
              <a:r>
                <a:rPr lang="en-US" sz="1400" dirty="0">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rPr>
                <a:t>Instructor-led training</a:t>
              </a:r>
            </a:p>
          </p:txBody>
        </p:sp>
        <p:grpSp>
          <p:nvGrpSpPr>
            <p:cNvPr id="133" name="Group 132">
              <a:extLst>
                <a:ext uri="{FF2B5EF4-FFF2-40B4-BE49-F238E27FC236}">
                  <a16:creationId xmlns:a16="http://schemas.microsoft.com/office/drawing/2014/main" id="{3CA4C4B8-60E4-431F-BECE-A645C7E8A18B}"/>
                </a:ext>
              </a:extLst>
            </p:cNvPr>
            <p:cNvGrpSpPr/>
            <p:nvPr/>
          </p:nvGrpSpPr>
          <p:grpSpPr>
            <a:xfrm>
              <a:off x="8882160" y="2861860"/>
              <a:ext cx="300717" cy="370114"/>
              <a:chOff x="8882160" y="2857555"/>
              <a:chExt cx="300717" cy="370114"/>
            </a:xfrm>
          </p:grpSpPr>
          <p:sp>
            <p:nvSpPr>
              <p:cNvPr id="134" name="Freeform 127">
                <a:extLst>
                  <a:ext uri="{FF2B5EF4-FFF2-40B4-BE49-F238E27FC236}">
                    <a16:creationId xmlns:a16="http://schemas.microsoft.com/office/drawing/2014/main" id="{2E07A47A-414F-45C3-B461-879F15FACB27}"/>
                  </a:ext>
                </a:extLst>
              </p:cNvPr>
              <p:cNvSpPr>
                <a:spLocks/>
              </p:cNvSpPr>
              <p:nvPr/>
            </p:nvSpPr>
            <p:spPr bwMode="auto">
              <a:xfrm>
                <a:off x="8964775" y="2953388"/>
                <a:ext cx="135488" cy="56178"/>
              </a:xfrm>
              <a:custGeom>
                <a:avLst/>
                <a:gdLst>
                  <a:gd name="T0" fmla="*/ 125 w 133"/>
                  <a:gd name="T1" fmla="*/ 33 h 55"/>
                  <a:gd name="T2" fmla="*/ 125 w 133"/>
                  <a:gd name="T3" fmla="*/ 33 h 55"/>
                  <a:gd name="T4" fmla="*/ 110 w 133"/>
                  <a:gd name="T5" fmla="*/ 16 h 55"/>
                  <a:gd name="T6" fmla="*/ 90 w 133"/>
                  <a:gd name="T7" fmla="*/ 5 h 55"/>
                  <a:gd name="T8" fmla="*/ 67 w 133"/>
                  <a:gd name="T9" fmla="*/ 0 h 55"/>
                  <a:gd name="T10" fmla="*/ 44 w 133"/>
                  <a:gd name="T11" fmla="*/ 5 h 55"/>
                  <a:gd name="T12" fmla="*/ 24 w 133"/>
                  <a:gd name="T13" fmla="*/ 16 h 55"/>
                  <a:gd name="T14" fmla="*/ 9 w 133"/>
                  <a:gd name="T15" fmla="*/ 33 h 55"/>
                  <a:gd name="T16" fmla="*/ 0 w 133"/>
                  <a:gd name="T17" fmla="*/ 55 h 55"/>
                  <a:gd name="T18" fmla="*/ 133 w 133"/>
                  <a:gd name="T19" fmla="*/ 55 h 55"/>
                  <a:gd name="T20" fmla="*/ 125 w 133"/>
                  <a:gd name="T2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55">
                    <a:moveTo>
                      <a:pt x="125" y="33"/>
                    </a:moveTo>
                    <a:lnTo>
                      <a:pt x="125" y="33"/>
                    </a:lnTo>
                    <a:cubicBezTo>
                      <a:pt x="121" y="26"/>
                      <a:pt x="116" y="21"/>
                      <a:pt x="110" y="16"/>
                    </a:cubicBezTo>
                    <a:cubicBezTo>
                      <a:pt x="104" y="11"/>
                      <a:pt x="97" y="7"/>
                      <a:pt x="90" y="5"/>
                    </a:cubicBezTo>
                    <a:cubicBezTo>
                      <a:pt x="83" y="2"/>
                      <a:pt x="75" y="0"/>
                      <a:pt x="67" y="0"/>
                    </a:cubicBezTo>
                    <a:cubicBezTo>
                      <a:pt x="59" y="0"/>
                      <a:pt x="51" y="2"/>
                      <a:pt x="44" y="5"/>
                    </a:cubicBezTo>
                    <a:cubicBezTo>
                      <a:pt x="36" y="7"/>
                      <a:pt x="30" y="11"/>
                      <a:pt x="24" y="16"/>
                    </a:cubicBezTo>
                    <a:cubicBezTo>
                      <a:pt x="18" y="21"/>
                      <a:pt x="13" y="26"/>
                      <a:pt x="9" y="33"/>
                    </a:cubicBezTo>
                    <a:cubicBezTo>
                      <a:pt x="5" y="40"/>
                      <a:pt x="2" y="47"/>
                      <a:pt x="0" y="55"/>
                    </a:cubicBezTo>
                    <a:lnTo>
                      <a:pt x="133" y="55"/>
                    </a:lnTo>
                    <a:cubicBezTo>
                      <a:pt x="132" y="47"/>
                      <a:pt x="129" y="40"/>
                      <a:pt x="125" y="33"/>
                    </a:cubicBezTo>
                    <a:close/>
                  </a:path>
                </a:pathLst>
              </a:custGeom>
              <a:solidFill>
                <a:srgbClr val="2F2F2F"/>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135" name="Freeform 128">
                <a:extLst>
                  <a:ext uri="{FF2B5EF4-FFF2-40B4-BE49-F238E27FC236}">
                    <a16:creationId xmlns:a16="http://schemas.microsoft.com/office/drawing/2014/main" id="{E8831253-4384-4273-8F95-ADC3DD6431F3}"/>
                  </a:ext>
                </a:extLst>
              </p:cNvPr>
              <p:cNvSpPr>
                <a:spLocks/>
              </p:cNvSpPr>
              <p:nvPr/>
            </p:nvSpPr>
            <p:spPr bwMode="auto">
              <a:xfrm>
                <a:off x="8882160" y="3036003"/>
                <a:ext cx="300717" cy="191666"/>
              </a:xfrm>
              <a:custGeom>
                <a:avLst/>
                <a:gdLst>
                  <a:gd name="T0" fmla="*/ 0 w 293"/>
                  <a:gd name="T1" fmla="*/ 0 h 186"/>
                  <a:gd name="T2" fmla="*/ 0 w 293"/>
                  <a:gd name="T3" fmla="*/ 0 h 186"/>
                  <a:gd name="T4" fmla="*/ 0 w 293"/>
                  <a:gd name="T5" fmla="*/ 26 h 186"/>
                  <a:gd name="T6" fmla="*/ 53 w 293"/>
                  <a:gd name="T7" fmla="*/ 26 h 186"/>
                  <a:gd name="T8" fmla="*/ 53 w 293"/>
                  <a:gd name="T9" fmla="*/ 186 h 186"/>
                  <a:gd name="T10" fmla="*/ 240 w 293"/>
                  <a:gd name="T11" fmla="*/ 186 h 186"/>
                  <a:gd name="T12" fmla="*/ 240 w 293"/>
                  <a:gd name="T13" fmla="*/ 26 h 186"/>
                  <a:gd name="T14" fmla="*/ 293 w 293"/>
                  <a:gd name="T15" fmla="*/ 26 h 186"/>
                  <a:gd name="T16" fmla="*/ 293 w 293"/>
                  <a:gd name="T17" fmla="*/ 0 h 186"/>
                  <a:gd name="T18" fmla="*/ 0 w 293"/>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186">
                    <a:moveTo>
                      <a:pt x="0" y="0"/>
                    </a:moveTo>
                    <a:lnTo>
                      <a:pt x="0" y="0"/>
                    </a:lnTo>
                    <a:lnTo>
                      <a:pt x="0" y="26"/>
                    </a:lnTo>
                    <a:lnTo>
                      <a:pt x="53" y="26"/>
                    </a:lnTo>
                    <a:lnTo>
                      <a:pt x="53" y="186"/>
                    </a:lnTo>
                    <a:lnTo>
                      <a:pt x="240" y="186"/>
                    </a:lnTo>
                    <a:lnTo>
                      <a:pt x="240" y="26"/>
                    </a:lnTo>
                    <a:lnTo>
                      <a:pt x="293" y="26"/>
                    </a:lnTo>
                    <a:lnTo>
                      <a:pt x="293" y="0"/>
                    </a:lnTo>
                    <a:lnTo>
                      <a:pt x="0" y="0"/>
                    </a:ln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136" name="Freeform 129">
                <a:extLst>
                  <a:ext uri="{FF2B5EF4-FFF2-40B4-BE49-F238E27FC236}">
                    <a16:creationId xmlns:a16="http://schemas.microsoft.com/office/drawing/2014/main" id="{767CF527-3B12-43BA-B244-E9C7206A24F1}"/>
                  </a:ext>
                </a:extLst>
              </p:cNvPr>
              <p:cNvSpPr>
                <a:spLocks/>
              </p:cNvSpPr>
              <p:nvPr/>
            </p:nvSpPr>
            <p:spPr bwMode="auto">
              <a:xfrm>
                <a:off x="8991211" y="2857555"/>
                <a:ext cx="82615" cy="82615"/>
              </a:xfrm>
              <a:custGeom>
                <a:avLst/>
                <a:gdLst>
                  <a:gd name="T0" fmla="*/ 40 w 80"/>
                  <a:gd name="T1" fmla="*/ 80 h 80"/>
                  <a:gd name="T2" fmla="*/ 40 w 80"/>
                  <a:gd name="T3" fmla="*/ 80 h 80"/>
                  <a:gd name="T4" fmla="*/ 80 w 80"/>
                  <a:gd name="T5" fmla="*/ 40 h 80"/>
                  <a:gd name="T6" fmla="*/ 40 w 80"/>
                  <a:gd name="T7" fmla="*/ 0 h 80"/>
                  <a:gd name="T8" fmla="*/ 0 w 80"/>
                  <a:gd name="T9" fmla="*/ 40 h 80"/>
                  <a:gd name="T10" fmla="*/ 40 w 80"/>
                  <a:gd name="T11" fmla="*/ 80 h 80"/>
                </a:gdLst>
                <a:ahLst/>
                <a:cxnLst>
                  <a:cxn ang="0">
                    <a:pos x="T0" y="T1"/>
                  </a:cxn>
                  <a:cxn ang="0">
                    <a:pos x="T2" y="T3"/>
                  </a:cxn>
                  <a:cxn ang="0">
                    <a:pos x="T4" y="T5"/>
                  </a:cxn>
                  <a:cxn ang="0">
                    <a:pos x="T6" y="T7"/>
                  </a:cxn>
                  <a:cxn ang="0">
                    <a:pos x="T8" y="T9"/>
                  </a:cxn>
                  <a:cxn ang="0">
                    <a:pos x="T10" y="T11"/>
                  </a:cxn>
                </a:cxnLst>
                <a:rect l="0" t="0" r="r" b="b"/>
                <a:pathLst>
                  <a:path w="80" h="80">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solidFill>
                <a:srgbClr val="2F2F2F"/>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grpSp>
      </p:grpSp>
      <p:grpSp>
        <p:nvGrpSpPr>
          <p:cNvPr id="137" name="Group 136">
            <a:extLst>
              <a:ext uri="{FF2B5EF4-FFF2-40B4-BE49-F238E27FC236}">
                <a16:creationId xmlns:a16="http://schemas.microsoft.com/office/drawing/2014/main" id="{30EAC35C-E66F-4DCC-BC5C-962722D0D941}"/>
              </a:ext>
              <a:ext uri="{C183D7F6-B498-43B3-948B-1728B52AA6E4}">
                <adec:decorative xmlns:adec="http://schemas.microsoft.com/office/drawing/2017/decorative" val="1"/>
              </a:ext>
            </a:extLst>
          </p:cNvPr>
          <p:cNvGrpSpPr/>
          <p:nvPr/>
        </p:nvGrpSpPr>
        <p:grpSpPr>
          <a:xfrm>
            <a:off x="8732372" y="3354005"/>
            <a:ext cx="2643208" cy="493776"/>
            <a:chOff x="8732372" y="3354005"/>
            <a:chExt cx="2643208" cy="493776"/>
          </a:xfrm>
        </p:grpSpPr>
        <p:sp>
          <p:nvSpPr>
            <p:cNvPr id="138" name="Rectangle 137">
              <a:extLst>
                <a:ext uri="{FF2B5EF4-FFF2-40B4-BE49-F238E27FC236}">
                  <a16:creationId xmlns:a16="http://schemas.microsoft.com/office/drawing/2014/main" id="{CE960C05-5D70-4E58-BDE5-0257B404AFA8}"/>
                </a:ext>
              </a:extLst>
            </p:cNvPr>
            <p:cNvSpPr/>
            <p:nvPr/>
          </p:nvSpPr>
          <p:spPr>
            <a:xfrm>
              <a:off x="8732372" y="3354005"/>
              <a:ext cx="2643208" cy="493776"/>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tIns="137160" rIns="182880" bIns="137160" rtlCol="0" anchor="ctr">
              <a:spAutoFit/>
            </a:bodyPr>
            <a:lstStyle/>
            <a:p>
              <a:r>
                <a:rPr lang="en-US" sz="1400" dirty="0">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rPr>
                <a:t>Books</a:t>
              </a:r>
            </a:p>
          </p:txBody>
        </p:sp>
        <p:grpSp>
          <p:nvGrpSpPr>
            <p:cNvPr id="139" name="Group 138">
              <a:extLst>
                <a:ext uri="{FF2B5EF4-FFF2-40B4-BE49-F238E27FC236}">
                  <a16:creationId xmlns:a16="http://schemas.microsoft.com/office/drawing/2014/main" id="{9EF243C0-E9A7-4C0E-B6C1-5E99EA888107}"/>
                </a:ext>
              </a:extLst>
            </p:cNvPr>
            <p:cNvGrpSpPr/>
            <p:nvPr/>
          </p:nvGrpSpPr>
          <p:grpSpPr>
            <a:xfrm>
              <a:off x="8885314" y="3446804"/>
              <a:ext cx="336402" cy="308179"/>
              <a:chOff x="8095565" y="3383618"/>
              <a:chExt cx="582249" cy="533400"/>
            </a:xfrm>
          </p:grpSpPr>
          <p:grpSp>
            <p:nvGrpSpPr>
              <p:cNvPr id="140" name="Graphic 3">
                <a:extLst>
                  <a:ext uri="{FF2B5EF4-FFF2-40B4-BE49-F238E27FC236}">
                    <a16:creationId xmlns:a16="http://schemas.microsoft.com/office/drawing/2014/main" id="{F5291EFC-1B67-4F14-8438-D48CA1492A20}"/>
                  </a:ext>
                </a:extLst>
              </p:cNvPr>
              <p:cNvGrpSpPr/>
              <p:nvPr/>
            </p:nvGrpSpPr>
            <p:grpSpPr>
              <a:xfrm>
                <a:off x="8095565" y="3383618"/>
                <a:ext cx="333375" cy="533400"/>
                <a:chOff x="8095565" y="3383618"/>
                <a:chExt cx="333375" cy="533400"/>
              </a:xfrm>
            </p:grpSpPr>
            <p:sp>
              <p:nvSpPr>
                <p:cNvPr id="142" name="Freeform: Shape 141">
                  <a:extLst>
                    <a:ext uri="{FF2B5EF4-FFF2-40B4-BE49-F238E27FC236}">
                      <a16:creationId xmlns:a16="http://schemas.microsoft.com/office/drawing/2014/main" id="{499BCC57-7659-4B12-A176-5E07491A6480}"/>
                    </a:ext>
                  </a:extLst>
                </p:cNvPr>
                <p:cNvSpPr/>
                <p:nvPr/>
              </p:nvSpPr>
              <p:spPr>
                <a:xfrm>
                  <a:off x="8098899" y="3376340"/>
                  <a:ext cx="333375" cy="457200"/>
                </a:xfrm>
                <a:custGeom>
                  <a:avLst/>
                  <a:gdLst>
                    <a:gd name="connsiteX0" fmla="*/ 306229 w 333375"/>
                    <a:gd name="connsiteY0" fmla="*/ 455905 h 457200"/>
                    <a:gd name="connsiteX1" fmla="*/ 306229 w 333375"/>
                    <a:gd name="connsiteY1" fmla="*/ 455905 h 457200"/>
                    <a:gd name="connsiteX2" fmla="*/ 327184 w 333375"/>
                    <a:gd name="connsiteY2" fmla="*/ 438760 h 457200"/>
                    <a:gd name="connsiteX3" fmla="*/ 327184 w 333375"/>
                    <a:gd name="connsiteY3" fmla="*/ 24423 h 457200"/>
                    <a:gd name="connsiteX4" fmla="*/ 306229 w 333375"/>
                    <a:gd name="connsiteY4" fmla="*/ 7278 h 457200"/>
                    <a:gd name="connsiteX5" fmla="*/ 7144 w 333375"/>
                    <a:gd name="connsiteY5" fmla="*/ 40615 h 457200"/>
                    <a:gd name="connsiteX6" fmla="*/ 277654 w 333375"/>
                    <a:gd name="connsiteY6" fmla="*/ 86335 h 457200"/>
                    <a:gd name="connsiteX7" fmla="*/ 295751 w 333375"/>
                    <a:gd name="connsiteY7" fmla="*/ 107290 h 457200"/>
                    <a:gd name="connsiteX8" fmla="*/ 295751 w 333375"/>
                    <a:gd name="connsiteY8" fmla="*/ 456858 h 457200"/>
                    <a:gd name="connsiteX9" fmla="*/ 306229 w 333375"/>
                    <a:gd name="connsiteY9" fmla="*/ 455905 h 457200"/>
                    <a:gd name="connsiteX10" fmla="*/ 306229 w 333375"/>
                    <a:gd name="connsiteY10" fmla="*/ 455905 h 457200"/>
                    <a:gd name="connsiteX11" fmla="*/ 306229 w 333375"/>
                    <a:gd name="connsiteY11" fmla="*/ 45590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457200">
                      <a:moveTo>
                        <a:pt x="306229" y="455905"/>
                      </a:moveTo>
                      <a:lnTo>
                        <a:pt x="306229" y="455905"/>
                      </a:lnTo>
                      <a:cubicBezTo>
                        <a:pt x="306229" y="455905"/>
                        <a:pt x="327184" y="456858"/>
                        <a:pt x="327184" y="438760"/>
                      </a:cubicBezTo>
                      <a:lnTo>
                        <a:pt x="327184" y="24423"/>
                      </a:lnTo>
                      <a:cubicBezTo>
                        <a:pt x="327184" y="24423"/>
                        <a:pt x="326231" y="5373"/>
                        <a:pt x="306229" y="7278"/>
                      </a:cubicBezTo>
                      <a:lnTo>
                        <a:pt x="7144" y="40615"/>
                      </a:lnTo>
                      <a:lnTo>
                        <a:pt x="277654" y="86335"/>
                      </a:lnTo>
                      <a:cubicBezTo>
                        <a:pt x="295751" y="89193"/>
                        <a:pt x="295751" y="107290"/>
                        <a:pt x="295751" y="107290"/>
                      </a:cubicBezTo>
                      <a:lnTo>
                        <a:pt x="295751" y="456858"/>
                      </a:lnTo>
                      <a:lnTo>
                        <a:pt x="306229" y="455905"/>
                      </a:lnTo>
                      <a:lnTo>
                        <a:pt x="306229" y="455905"/>
                      </a:lnTo>
                      <a:lnTo>
                        <a:pt x="306229" y="455905"/>
                      </a:lnTo>
                      <a:close/>
                    </a:path>
                  </a:pathLst>
                </a:custGeom>
                <a:solidFill>
                  <a:srgbClr val="2F2F2F"/>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C8FAAEA-7BC9-4005-8A0B-0AACFDA12EB8}"/>
                    </a:ext>
                  </a:extLst>
                </p:cNvPr>
                <p:cNvSpPr/>
                <p:nvPr/>
              </p:nvSpPr>
              <p:spPr>
                <a:xfrm>
                  <a:off x="8088421" y="3445054"/>
                  <a:ext cx="266700" cy="476250"/>
                </a:xfrm>
                <a:custGeom>
                  <a:avLst/>
                  <a:gdLst>
                    <a:gd name="connsiteX0" fmla="*/ 263366 w 266700"/>
                    <a:gd name="connsiteY0" fmla="*/ 51911 h 476250"/>
                    <a:gd name="connsiteX1" fmla="*/ 7144 w 266700"/>
                    <a:gd name="connsiteY1" fmla="*/ 7144 h 476250"/>
                    <a:gd name="connsiteX2" fmla="*/ 7144 w 266700"/>
                    <a:gd name="connsiteY2" fmla="*/ 418624 h 476250"/>
                    <a:gd name="connsiteX3" fmla="*/ 11906 w 266700"/>
                    <a:gd name="connsiteY3" fmla="*/ 424339 h 476250"/>
                    <a:gd name="connsiteX4" fmla="*/ 268129 w 266700"/>
                    <a:gd name="connsiteY4" fmla="*/ 469106 h 476250"/>
                    <a:gd name="connsiteX5" fmla="*/ 268129 w 266700"/>
                    <a:gd name="connsiteY5" fmla="*/ 55721 h 476250"/>
                    <a:gd name="connsiteX6" fmla="*/ 263366 w 266700"/>
                    <a:gd name="connsiteY6" fmla="*/ 5191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0">
                      <a:moveTo>
                        <a:pt x="263366" y="51911"/>
                      </a:moveTo>
                      <a:lnTo>
                        <a:pt x="7144" y="7144"/>
                      </a:lnTo>
                      <a:lnTo>
                        <a:pt x="7144" y="418624"/>
                      </a:lnTo>
                      <a:cubicBezTo>
                        <a:pt x="8096" y="424339"/>
                        <a:pt x="10954" y="424339"/>
                        <a:pt x="11906" y="424339"/>
                      </a:cubicBezTo>
                      <a:lnTo>
                        <a:pt x="268129" y="469106"/>
                      </a:lnTo>
                      <a:lnTo>
                        <a:pt x="268129" y="55721"/>
                      </a:lnTo>
                      <a:cubicBezTo>
                        <a:pt x="268129" y="54769"/>
                        <a:pt x="267176" y="51911"/>
                        <a:pt x="263366" y="51911"/>
                      </a:cubicBezTo>
                      <a:close/>
                    </a:path>
                  </a:pathLst>
                </a:custGeom>
                <a:solidFill>
                  <a:srgbClr val="C1C1C1"/>
                </a:solidFill>
                <a:ln w="9525" cap="flat">
                  <a:noFill/>
                  <a:prstDash val="solid"/>
                  <a:miter/>
                </a:ln>
              </p:spPr>
              <p:txBody>
                <a:bodyPr rtlCol="0" anchor="ctr"/>
                <a:lstStyle/>
                <a:p>
                  <a:endParaRPr lang="en-US"/>
                </a:p>
              </p:txBody>
            </p:sp>
          </p:grpSp>
          <p:sp>
            <p:nvSpPr>
              <p:cNvPr id="141" name="Freeform 19">
                <a:extLst>
                  <a:ext uri="{FF2B5EF4-FFF2-40B4-BE49-F238E27FC236}">
                    <a16:creationId xmlns:a16="http://schemas.microsoft.com/office/drawing/2014/main" id="{32E3ECAA-9598-415F-9EA9-C908285AA565}"/>
                  </a:ext>
                </a:extLst>
              </p:cNvPr>
              <p:cNvSpPr>
                <a:spLocks/>
              </p:cNvSpPr>
              <p:nvPr/>
            </p:nvSpPr>
            <p:spPr bwMode="auto">
              <a:xfrm rot="18902004">
                <a:off x="8390476" y="3504072"/>
                <a:ext cx="287338" cy="287338"/>
              </a:xfrm>
              <a:custGeom>
                <a:avLst/>
                <a:gdLst>
                  <a:gd name="T0" fmla="*/ 28 w 230"/>
                  <a:gd name="T1" fmla="*/ 223 h 230"/>
                  <a:gd name="T2" fmla="*/ 28 w 230"/>
                  <a:gd name="T3" fmla="*/ 223 h 230"/>
                  <a:gd name="T4" fmla="*/ 225 w 230"/>
                  <a:gd name="T5" fmla="*/ 26 h 230"/>
                  <a:gd name="T6" fmla="*/ 230 w 230"/>
                  <a:gd name="T7" fmla="*/ 15 h 230"/>
                  <a:gd name="T8" fmla="*/ 225 w 230"/>
                  <a:gd name="T9" fmla="*/ 5 h 230"/>
                  <a:gd name="T10" fmla="*/ 215 w 230"/>
                  <a:gd name="T11" fmla="*/ 0 h 230"/>
                  <a:gd name="T12" fmla="*/ 204 w 230"/>
                  <a:gd name="T13" fmla="*/ 5 h 230"/>
                  <a:gd name="T14" fmla="*/ 7 w 230"/>
                  <a:gd name="T15" fmla="*/ 202 h 230"/>
                  <a:gd name="T16" fmla="*/ 0 w 230"/>
                  <a:gd name="T17" fmla="*/ 230 h 230"/>
                  <a:gd name="T18" fmla="*/ 28 w 230"/>
                  <a:gd name="T19" fmla="*/ 2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28" y="223"/>
                    </a:moveTo>
                    <a:lnTo>
                      <a:pt x="28" y="223"/>
                    </a:lnTo>
                    <a:lnTo>
                      <a:pt x="225" y="26"/>
                    </a:lnTo>
                    <a:cubicBezTo>
                      <a:pt x="228" y="23"/>
                      <a:pt x="230" y="20"/>
                      <a:pt x="230" y="15"/>
                    </a:cubicBezTo>
                    <a:cubicBezTo>
                      <a:pt x="230" y="11"/>
                      <a:pt x="228" y="8"/>
                      <a:pt x="225" y="5"/>
                    </a:cubicBezTo>
                    <a:cubicBezTo>
                      <a:pt x="222" y="2"/>
                      <a:pt x="219" y="0"/>
                      <a:pt x="215" y="0"/>
                    </a:cubicBezTo>
                    <a:cubicBezTo>
                      <a:pt x="210" y="0"/>
                      <a:pt x="207" y="2"/>
                      <a:pt x="204" y="5"/>
                    </a:cubicBezTo>
                    <a:lnTo>
                      <a:pt x="7" y="202"/>
                    </a:lnTo>
                    <a:lnTo>
                      <a:pt x="0" y="230"/>
                    </a:lnTo>
                    <a:lnTo>
                      <a:pt x="28" y="223"/>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42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42" presetClass="path" presetSubtype="0" decel="100000" fill="hold" nodeType="withEffect">
                                  <p:stCondLst>
                                    <p:cond delay="0"/>
                                  </p:stCondLst>
                                  <p:childTnLst>
                                    <p:animMotion origin="layout" path="M 6.25E-7 -3.7037E-7 L -0.05091 -0.00069 " pathEditMode="relative" rAng="0" ptsTypes="AA">
                                      <p:cBhvr>
                                        <p:cTn id="35" dur="750" spd="-100000" fill="hold"/>
                                        <p:tgtEl>
                                          <p:spTgt spid="55"/>
                                        </p:tgtEl>
                                        <p:attrNameLst>
                                          <p:attrName>ppt_x</p:attrName>
                                          <p:attrName>ppt_y</p:attrName>
                                        </p:attrNameLst>
                                      </p:cBhvr>
                                      <p:rCtr x="-2552" y="-46"/>
                                    </p:animMotion>
                                  </p:childTnLst>
                                </p:cTn>
                              </p:par>
                              <p:par>
                                <p:cTn id="36" presetID="10" presetClass="entr" presetSubtype="0" fill="hold" nodeType="withEffect">
                                  <p:stCondLst>
                                    <p:cond delay="10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500"/>
                                        <p:tgtEl>
                                          <p:spTgt spid="89"/>
                                        </p:tgtEl>
                                      </p:cBhvr>
                                    </p:animEffect>
                                  </p:childTnLst>
                                </p:cTn>
                              </p:par>
                              <p:par>
                                <p:cTn id="39" presetID="42" presetClass="path" presetSubtype="0" decel="100000" fill="hold" nodeType="withEffect">
                                  <p:stCondLst>
                                    <p:cond delay="100"/>
                                  </p:stCondLst>
                                  <p:childTnLst>
                                    <p:animMotion origin="layout" path="M 6.25E-7 2.59259E-6 L -0.05091 -0.0007 " pathEditMode="relative" rAng="0" ptsTypes="AA">
                                      <p:cBhvr>
                                        <p:cTn id="40" dur="750" spd="-100000" fill="hold"/>
                                        <p:tgtEl>
                                          <p:spTgt spid="89"/>
                                        </p:tgtEl>
                                        <p:attrNameLst>
                                          <p:attrName>ppt_x</p:attrName>
                                          <p:attrName>ppt_y</p:attrName>
                                        </p:attrNameLst>
                                      </p:cBhvr>
                                      <p:rCtr x="-2552" y="-46"/>
                                    </p:animMotion>
                                  </p:childTnLst>
                                </p:cTn>
                              </p:par>
                              <p:par>
                                <p:cTn id="41" presetID="10" presetClass="entr" presetSubtype="0" fill="hold" nodeType="withEffect">
                                  <p:stCondLst>
                                    <p:cond delay="20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42" presetClass="path" presetSubtype="0" decel="100000" fill="hold" nodeType="withEffect">
                                  <p:stCondLst>
                                    <p:cond delay="200"/>
                                  </p:stCondLst>
                                  <p:childTnLst>
                                    <p:animMotion origin="layout" path="M 6.25E-7 -2.96296E-6 L -0.05091 -0.00069 " pathEditMode="relative" rAng="0" ptsTypes="AA">
                                      <p:cBhvr>
                                        <p:cTn id="45" dur="750" spd="-100000" fill="hold"/>
                                        <p:tgtEl>
                                          <p:spTgt spid="110"/>
                                        </p:tgtEl>
                                        <p:attrNameLst>
                                          <p:attrName>ppt_x</p:attrName>
                                          <p:attrName>ppt_y</p:attrName>
                                        </p:attrNameLst>
                                      </p:cBhvr>
                                      <p:rCtr x="-2552" y="-46"/>
                                    </p:animMotion>
                                  </p:childTnLst>
                                </p:cTn>
                              </p:par>
                              <p:par>
                                <p:cTn id="46" presetID="10" presetClass="entr" presetSubtype="0" fill="hold" nodeType="withEffect">
                                  <p:stCondLst>
                                    <p:cond delay="300"/>
                                  </p:stCondLst>
                                  <p:childTnLst>
                                    <p:set>
                                      <p:cBhvr>
                                        <p:cTn id="47" dur="1" fill="hold">
                                          <p:stCondLst>
                                            <p:cond delay="0"/>
                                          </p:stCondLst>
                                        </p:cTn>
                                        <p:tgtEl>
                                          <p:spTgt spid="137"/>
                                        </p:tgtEl>
                                        <p:attrNameLst>
                                          <p:attrName>style.visibility</p:attrName>
                                        </p:attrNameLst>
                                      </p:cBhvr>
                                      <p:to>
                                        <p:strVal val="visible"/>
                                      </p:to>
                                    </p:set>
                                    <p:animEffect transition="in" filter="fade">
                                      <p:cBhvr>
                                        <p:cTn id="48" dur="500"/>
                                        <p:tgtEl>
                                          <p:spTgt spid="137"/>
                                        </p:tgtEl>
                                      </p:cBhvr>
                                    </p:animEffect>
                                  </p:childTnLst>
                                </p:cTn>
                              </p:par>
                              <p:par>
                                <p:cTn id="49" presetID="42" presetClass="path" presetSubtype="0" decel="100000" fill="hold" nodeType="withEffect">
                                  <p:stCondLst>
                                    <p:cond delay="300"/>
                                  </p:stCondLst>
                                  <p:childTnLst>
                                    <p:animMotion origin="layout" path="M 6.25E-7 0 L -0.05091 -0.00069 " pathEditMode="relative" rAng="0" ptsTypes="AA">
                                      <p:cBhvr>
                                        <p:cTn id="50" dur="750" spd="-100000" fill="hold"/>
                                        <p:tgtEl>
                                          <p:spTgt spid="137"/>
                                        </p:tgtEl>
                                        <p:attrNameLst>
                                          <p:attrName>ppt_x</p:attrName>
                                          <p:attrName>ppt_y</p:attrName>
                                        </p:attrNameLst>
                                      </p:cBhvr>
                                      <p:rCtr x="-2552" y="-46"/>
                                    </p:animMotion>
                                  </p:childTnLst>
                                </p:cTn>
                              </p:par>
                              <p:par>
                                <p:cTn id="51" presetID="10"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42" presetClass="path" presetSubtype="0" decel="100000" fill="hold" nodeType="withEffect">
                                  <p:stCondLst>
                                    <p:cond delay="0"/>
                                  </p:stCondLst>
                                  <p:childTnLst>
                                    <p:animMotion origin="layout" path="M 6.25E-7 -3.7037E-6 L -0.05091 -0.00069 " pathEditMode="relative" rAng="0" ptsTypes="AA">
                                      <p:cBhvr>
                                        <p:cTn id="55" dur="750" spd="-100000" fill="hold"/>
                                        <p:tgtEl>
                                          <p:spTgt spid="82"/>
                                        </p:tgtEl>
                                        <p:attrNameLst>
                                          <p:attrName>ppt_x</p:attrName>
                                          <p:attrName>ppt_y</p:attrName>
                                        </p:attrNameLst>
                                      </p:cBhvr>
                                      <p:rCtr x="-2552" y="-46"/>
                                    </p:animMotion>
                                  </p:childTnLst>
                                </p:cTn>
                              </p:par>
                            </p:childTnLst>
                          </p:cTn>
                        </p:par>
                        <p:par>
                          <p:cTn id="56" fill="hold">
                            <p:stCondLst>
                              <p:cond delay="1550"/>
                            </p:stCondLst>
                            <p:childTnLst>
                              <p:par>
                                <p:cTn id="57" presetID="10" presetClass="entr" presetSubtype="0" fill="hold" nodeType="afterEffect">
                                  <p:stCondLst>
                                    <p:cond delay="25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64" presetClass="path" presetSubtype="0" decel="100000" fill="hold" nodeType="withEffect">
                                  <p:stCondLst>
                                    <p:cond delay="250"/>
                                  </p:stCondLst>
                                  <p:childTnLst>
                                    <p:animMotion origin="layout" path="M -0.00117 0.09328 L 2.29167E-6 4.81481E-6 " pathEditMode="relative" rAng="0" ptsTypes="AA">
                                      <p:cBhvr>
                                        <p:cTn id="61" dur="500" fill="hold"/>
                                        <p:tgtEl>
                                          <p:spTgt spid="52"/>
                                        </p:tgtEl>
                                        <p:attrNameLst>
                                          <p:attrName>ppt_x</p:attrName>
                                          <p:attrName>ppt_y</p:attrName>
                                        </p:attrNameLst>
                                      </p:cBhvr>
                                      <p:rCtr x="52" y="-4676"/>
                                    </p:animMotion>
                                  </p:childTnLst>
                                </p:cTn>
                              </p:par>
                              <p:par>
                                <p:cTn id="62" presetID="10" presetClass="entr" presetSubtype="0" fill="hold" nodeType="withEffect">
                                  <p:stCondLst>
                                    <p:cond delay="35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64" presetClass="path" presetSubtype="0" decel="100000" fill="hold" nodeType="withEffect">
                                  <p:stCondLst>
                                    <p:cond delay="350"/>
                                  </p:stCondLst>
                                  <p:childTnLst>
                                    <p:animMotion origin="layout" path="M -0.00117 0.09329 L 2.91667E-6 -3.33333E-6 " pathEditMode="relative" rAng="0" ptsTypes="AA">
                                      <p:cBhvr>
                                        <p:cTn id="66" dur="500" fill="hold"/>
                                        <p:tgtEl>
                                          <p:spTgt spid="49"/>
                                        </p:tgtEl>
                                        <p:attrNameLst>
                                          <p:attrName>ppt_x</p:attrName>
                                          <p:attrName>ppt_y</p:attrName>
                                        </p:attrNameLst>
                                      </p:cBhvr>
                                      <p:rCtr x="52" y="-4676"/>
                                    </p:animMotion>
                                  </p:childTnLst>
                                </p:cTn>
                              </p:par>
                              <p:par>
                                <p:cTn id="67" presetID="10" presetClass="entr" presetSubtype="0" fill="hold" nodeType="withEffect">
                                  <p:stCondLst>
                                    <p:cond delay="45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par>
                                <p:cTn id="70" presetID="64" presetClass="path" presetSubtype="0" decel="100000" fill="hold" nodeType="withEffect">
                                  <p:stCondLst>
                                    <p:cond delay="450"/>
                                  </p:stCondLst>
                                  <p:childTnLst>
                                    <p:animMotion origin="layout" path="M -0.00117 0.09328 L 2.29167E-6 4.81481E-6 " pathEditMode="relative" rAng="0" ptsTypes="AA">
                                      <p:cBhvr>
                                        <p:cTn id="71" dur="500" fill="hold"/>
                                        <p:tgtEl>
                                          <p:spTgt spid="68"/>
                                        </p:tgtEl>
                                        <p:attrNameLst>
                                          <p:attrName>ppt_x</p:attrName>
                                          <p:attrName>ppt_y</p:attrName>
                                        </p:attrNameLst>
                                      </p:cBhvr>
                                      <p:rCtr x="52" y="-4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4D0734-FB62-4556-A617-B80E21B83AE9}"/>
              </a:ext>
              <a:ext uri="{C183D7F6-B498-43B3-948B-1728B52AA6E4}">
                <adec:decorative xmlns:adec="http://schemas.microsoft.com/office/drawing/2017/decorative" val="1"/>
              </a:ext>
            </a:extLst>
          </p:cNvPr>
          <p:cNvSpPr>
            <a:spLocks noGrp="1"/>
          </p:cNvSpPr>
          <p:nvPr>
            <p:ph type="title"/>
          </p:nvPr>
        </p:nvSpPr>
        <p:spPr>
          <a:xfrm>
            <a:off x="408831" y="422155"/>
            <a:ext cx="10819784" cy="1143000"/>
          </a:xfrm>
        </p:spPr>
        <p:txBody>
          <a:bodyPr/>
          <a:lstStyle/>
          <a:p>
            <a:r>
              <a:rPr lang="en-US" dirty="0"/>
              <a:t>Transition plan - existing Azure exam holders</a:t>
            </a:r>
          </a:p>
        </p:txBody>
      </p:sp>
      <p:sp>
        <p:nvSpPr>
          <p:cNvPr id="45" name="TextBox 44">
            <a:extLst>
              <a:ext uri="{FF2B5EF4-FFF2-40B4-BE49-F238E27FC236}">
                <a16:creationId xmlns:a16="http://schemas.microsoft.com/office/drawing/2014/main" id="{01713942-68FE-4C43-BD66-D4D344FF7C49}"/>
              </a:ext>
              <a:ext uri="{C183D7F6-B498-43B3-948B-1728B52AA6E4}">
                <adec:decorative xmlns:adec="http://schemas.microsoft.com/office/drawing/2017/decorative" val="1"/>
              </a:ext>
            </a:extLst>
          </p:cNvPr>
          <p:cNvSpPr txBox="1"/>
          <p:nvPr/>
        </p:nvSpPr>
        <p:spPr>
          <a:xfrm>
            <a:off x="419717" y="6468449"/>
            <a:ext cx="8169381" cy="184666"/>
          </a:xfrm>
          <a:prstGeom prst="rect">
            <a:avLst/>
          </a:prstGeom>
          <a:noFill/>
        </p:spPr>
        <p:txBody>
          <a:bodyPr wrap="square" lIns="0" tIns="0" rIns="0" bIns="0" rtlCol="0">
            <a:spAutoFit/>
          </a:bodyPr>
          <a:lstStyle/>
          <a:p>
            <a:pPr lvl="0" defTabSz="914400">
              <a:defRPr/>
            </a:pPr>
            <a:r>
              <a:rPr lang="en-US" sz="1200" dirty="0">
                <a:gradFill>
                  <a:gsLst>
                    <a:gs pos="2917">
                      <a:schemeClr val="tx1"/>
                    </a:gs>
                    <a:gs pos="30000">
                      <a:schemeClr val="tx1"/>
                    </a:gs>
                  </a:gsLst>
                  <a:lin ang="5400000" scaled="0"/>
                </a:gradFill>
              </a:rPr>
              <a:t>*Note: No Transition available for 534, the previous Architect exam</a:t>
            </a:r>
          </a:p>
        </p:txBody>
      </p:sp>
      <p:grpSp>
        <p:nvGrpSpPr>
          <p:cNvPr id="9" name="Group 8">
            <a:extLst>
              <a:ext uri="{FF2B5EF4-FFF2-40B4-BE49-F238E27FC236}">
                <a16:creationId xmlns:a16="http://schemas.microsoft.com/office/drawing/2014/main" id="{0A22BC0D-9D0C-4CE0-B493-7BFFBFE424A7}"/>
              </a:ext>
              <a:ext uri="{C183D7F6-B498-43B3-948B-1728B52AA6E4}">
                <adec:decorative xmlns:adec="http://schemas.microsoft.com/office/drawing/2017/decorative" val="1"/>
              </a:ext>
            </a:extLst>
          </p:cNvPr>
          <p:cNvGrpSpPr/>
          <p:nvPr/>
        </p:nvGrpSpPr>
        <p:grpSpPr>
          <a:xfrm>
            <a:off x="419718" y="3739089"/>
            <a:ext cx="10578164" cy="1371600"/>
            <a:chOff x="387060" y="4675006"/>
            <a:chExt cx="10578164" cy="1371600"/>
          </a:xfrm>
        </p:grpSpPr>
        <p:sp>
          <p:nvSpPr>
            <p:cNvPr id="78" name="Title 1">
              <a:extLst>
                <a:ext uri="{FF2B5EF4-FFF2-40B4-BE49-F238E27FC236}">
                  <a16:creationId xmlns:a16="http://schemas.microsoft.com/office/drawing/2014/main" id="{229E0926-F6BA-4FF5-9283-C5701F7FC7FC}"/>
                </a:ext>
              </a:extLst>
            </p:cNvPr>
            <p:cNvSpPr txBox="1">
              <a:spLocks/>
            </p:cNvSpPr>
            <p:nvPr/>
          </p:nvSpPr>
          <p:spPr>
            <a:xfrm>
              <a:off x="387060" y="4675006"/>
              <a:ext cx="2918370" cy="137160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fr-FR" sz="1200" dirty="0"/>
                <a:t>70-535: </a:t>
              </a:r>
              <a:r>
                <a:rPr lang="fr-FR" sz="1200" dirty="0" err="1"/>
                <a:t>Architecting</a:t>
              </a:r>
              <a:r>
                <a:rPr lang="fr-FR" sz="1200" dirty="0"/>
                <a:t> </a:t>
              </a:r>
            </a:p>
            <a:p>
              <a:pPr lvl="0">
                <a:lnSpc>
                  <a:spcPct val="90000"/>
                </a:lnSpc>
                <a:defRPr/>
              </a:pPr>
              <a:r>
                <a:rPr lang="fr-FR" sz="1200" dirty="0"/>
                <a:t>Microsoft Azure Solutions*</a:t>
              </a:r>
            </a:p>
            <a:p>
              <a:pPr lvl="0">
                <a:lnSpc>
                  <a:spcPct val="90000"/>
                </a:lnSpc>
                <a:defRPr/>
              </a:pPr>
              <a:endParaRPr lang="fr-FR" sz="1200" dirty="0"/>
            </a:p>
            <a:p>
              <a:pPr lvl="0">
                <a:lnSpc>
                  <a:spcPct val="90000"/>
                </a:lnSpc>
                <a:defRPr/>
              </a:pPr>
              <a:r>
                <a:rPr lang="fr-FR" sz="1200" dirty="0">
                  <a:latin typeface="+mn-lt"/>
                </a:rPr>
                <a:t>(</a:t>
              </a:r>
              <a:r>
                <a:rPr lang="fr-FR" sz="1200" dirty="0" err="1">
                  <a:latin typeface="+mn-lt"/>
                </a:rPr>
                <a:t>retired</a:t>
              </a:r>
              <a:r>
                <a:rPr lang="fr-FR" sz="1200" dirty="0">
                  <a:latin typeface="+mn-lt"/>
                </a:rPr>
                <a:t> 12/31/18)</a:t>
              </a:r>
            </a:p>
          </p:txBody>
        </p:sp>
        <p:sp>
          <p:nvSpPr>
            <p:cNvPr id="79" name="Title 1">
              <a:extLst>
                <a:ext uri="{FF2B5EF4-FFF2-40B4-BE49-F238E27FC236}">
                  <a16:creationId xmlns:a16="http://schemas.microsoft.com/office/drawing/2014/main" id="{6B7F4FD8-FAD7-48F0-9E8C-A63A891AA0E2}"/>
                </a:ext>
              </a:extLst>
            </p:cNvPr>
            <p:cNvSpPr txBox="1">
              <a:spLocks/>
            </p:cNvSpPr>
            <p:nvPr/>
          </p:nvSpPr>
          <p:spPr>
            <a:xfrm>
              <a:off x="4139458" y="4843741"/>
              <a:ext cx="3007242" cy="1034129"/>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fr-FR" sz="1200" dirty="0"/>
                <a:t>AZ-302: Microsoft Azure Solutions Architect Certification Transition</a:t>
              </a:r>
            </a:p>
            <a:p>
              <a:pPr lvl="0">
                <a:lnSpc>
                  <a:spcPct val="90000"/>
                </a:lnSpc>
                <a:defRPr/>
              </a:pPr>
              <a:endParaRPr lang="fr-FR" sz="1200" dirty="0"/>
            </a:p>
            <a:p>
              <a:pPr lvl="0">
                <a:lnSpc>
                  <a:spcPct val="90000"/>
                </a:lnSpc>
                <a:defRPr/>
              </a:pPr>
              <a:r>
                <a:rPr lang="fr-FR" sz="1200" dirty="0">
                  <a:latin typeface="+mn-lt"/>
                </a:rPr>
                <a:t>(retires 6/30/19)</a:t>
              </a:r>
            </a:p>
          </p:txBody>
        </p:sp>
        <p:sp>
          <p:nvSpPr>
            <p:cNvPr id="80" name="TextBox 79">
              <a:extLst>
                <a:ext uri="{FF2B5EF4-FFF2-40B4-BE49-F238E27FC236}">
                  <a16:creationId xmlns:a16="http://schemas.microsoft.com/office/drawing/2014/main" id="{077B740E-920E-44A7-B1A1-4D2F3270CFB6}"/>
                </a:ext>
              </a:extLst>
            </p:cNvPr>
            <p:cNvSpPr txBox="1"/>
            <p:nvPr/>
          </p:nvSpPr>
          <p:spPr>
            <a:xfrm>
              <a:off x="3575503" y="4959277"/>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sp>
          <p:nvSpPr>
            <p:cNvPr id="81" name="TextBox 80">
              <a:extLst>
                <a:ext uri="{FF2B5EF4-FFF2-40B4-BE49-F238E27FC236}">
                  <a16:creationId xmlns:a16="http://schemas.microsoft.com/office/drawing/2014/main" id="{F1D3CB85-ED29-4BE8-A110-DD154BA78E12}"/>
                </a:ext>
              </a:extLst>
            </p:cNvPr>
            <p:cNvSpPr txBox="1"/>
            <p:nvPr/>
          </p:nvSpPr>
          <p:spPr>
            <a:xfrm>
              <a:off x="7430220" y="4959277"/>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grpSp>
          <p:nvGrpSpPr>
            <p:cNvPr id="38" name="Group 37">
              <a:extLst>
                <a:ext uri="{FF2B5EF4-FFF2-40B4-BE49-F238E27FC236}">
                  <a16:creationId xmlns:a16="http://schemas.microsoft.com/office/drawing/2014/main" id="{141DAED1-3766-40E8-9A7A-6E2E6657C7BB}"/>
                </a:ext>
              </a:extLst>
            </p:cNvPr>
            <p:cNvGrpSpPr/>
            <p:nvPr/>
          </p:nvGrpSpPr>
          <p:grpSpPr>
            <a:xfrm>
              <a:off x="7980727" y="4843428"/>
              <a:ext cx="2984497" cy="1097280"/>
              <a:chOff x="8296358" y="2059250"/>
              <a:chExt cx="2984497" cy="1097280"/>
            </a:xfrm>
          </p:grpSpPr>
          <p:sp>
            <p:nvSpPr>
              <p:cNvPr id="39" name="Title 1">
                <a:extLst>
                  <a:ext uri="{FF2B5EF4-FFF2-40B4-BE49-F238E27FC236}">
                    <a16:creationId xmlns:a16="http://schemas.microsoft.com/office/drawing/2014/main" id="{EBE0320F-5BBF-4AA8-8B6D-73E5382AD209}"/>
                  </a:ext>
                </a:extLst>
              </p:cNvPr>
              <p:cNvSpPr txBox="1">
                <a:spLocks/>
              </p:cNvSpPr>
              <p:nvPr/>
            </p:nvSpPr>
            <p:spPr>
              <a:xfrm>
                <a:off x="8296358" y="2059250"/>
                <a:ext cx="2984497" cy="109728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latin typeface="Segoe UI Semibold"/>
                  </a:rPr>
                  <a:t>Microsoft Certified:</a:t>
                </a:r>
                <a:br>
                  <a:rPr lang="en-US" sz="1200" dirty="0">
                    <a:latin typeface="Segoe UI Semibold"/>
                  </a:rPr>
                </a:br>
                <a:r>
                  <a:rPr lang="en-US" sz="1200" dirty="0">
                    <a:latin typeface="Segoe UI Semibold"/>
                  </a:rPr>
                  <a:t>Azure Solutions Architect Expert</a:t>
                </a:r>
              </a:p>
            </p:txBody>
          </p:sp>
          <p:grpSp>
            <p:nvGrpSpPr>
              <p:cNvPr id="41" name="Group 40">
                <a:extLst>
                  <a:ext uri="{FF2B5EF4-FFF2-40B4-BE49-F238E27FC236}">
                    <a16:creationId xmlns:a16="http://schemas.microsoft.com/office/drawing/2014/main" id="{CB0B4DFB-D27E-43C3-A987-3C61A34F5309}"/>
                  </a:ext>
                </a:extLst>
              </p:cNvPr>
              <p:cNvGrpSpPr/>
              <p:nvPr/>
            </p:nvGrpSpPr>
            <p:grpSpPr>
              <a:xfrm>
                <a:off x="8418551" y="2442586"/>
                <a:ext cx="333421" cy="305911"/>
                <a:chOff x="2474176" y="5470509"/>
                <a:chExt cx="288898" cy="265064"/>
              </a:xfrm>
            </p:grpSpPr>
            <p:sp>
              <p:nvSpPr>
                <p:cNvPr id="42" name="Star: 5 Points 41">
                  <a:extLst>
                    <a:ext uri="{FF2B5EF4-FFF2-40B4-BE49-F238E27FC236}">
                      <a16:creationId xmlns:a16="http://schemas.microsoft.com/office/drawing/2014/main" id="{11986C8A-0B5C-4271-942B-C8540008905F}"/>
                    </a:ext>
                  </a:extLst>
                </p:cNvPr>
                <p:cNvSpPr/>
                <p:nvPr/>
              </p:nvSpPr>
              <p:spPr>
                <a:xfrm>
                  <a:off x="2474176" y="5616701"/>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43" name="Star: 5 Points 42">
                  <a:extLst>
                    <a:ext uri="{FF2B5EF4-FFF2-40B4-BE49-F238E27FC236}">
                      <a16:creationId xmlns:a16="http://schemas.microsoft.com/office/drawing/2014/main" id="{D62AA24C-9BB8-4C18-8151-90438A308EA1}"/>
                    </a:ext>
                  </a:extLst>
                </p:cNvPr>
                <p:cNvSpPr/>
                <p:nvPr/>
              </p:nvSpPr>
              <p:spPr>
                <a:xfrm>
                  <a:off x="2644202" y="5616692"/>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44" name="Star: 5 Points 43">
                  <a:extLst>
                    <a:ext uri="{FF2B5EF4-FFF2-40B4-BE49-F238E27FC236}">
                      <a16:creationId xmlns:a16="http://schemas.microsoft.com/office/drawing/2014/main" id="{76C9DED9-9FA2-4EAE-AD4B-7E6430EA9C38}"/>
                    </a:ext>
                  </a:extLst>
                </p:cNvPr>
                <p:cNvSpPr/>
                <p:nvPr/>
              </p:nvSpPr>
              <p:spPr>
                <a:xfrm>
                  <a:off x="2559189" y="5470509"/>
                  <a:ext cx="118872" cy="118872"/>
                </a:xfrm>
                <a:prstGeom prst="star5">
                  <a:avLst>
                    <a:gd name="adj" fmla="val 24281"/>
                    <a:gd name="hf" fmla="val 105146"/>
                    <a:gd name="vf" fmla="val 11055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grpSp>
        <p:nvGrpSpPr>
          <p:cNvPr id="4" name="Group 3">
            <a:extLst>
              <a:ext uri="{FF2B5EF4-FFF2-40B4-BE49-F238E27FC236}">
                <a16:creationId xmlns:a16="http://schemas.microsoft.com/office/drawing/2014/main" id="{9E9A5002-1A22-4A26-ADB4-1A50B2A86912}"/>
              </a:ext>
              <a:ext uri="{C183D7F6-B498-43B3-948B-1728B52AA6E4}">
                <adec:decorative xmlns:adec="http://schemas.microsoft.com/office/drawing/2017/decorative" val="1"/>
              </a:ext>
            </a:extLst>
          </p:cNvPr>
          <p:cNvGrpSpPr/>
          <p:nvPr/>
        </p:nvGrpSpPr>
        <p:grpSpPr>
          <a:xfrm>
            <a:off x="419718" y="1677831"/>
            <a:ext cx="10574611" cy="1371600"/>
            <a:chOff x="387060" y="1483139"/>
            <a:chExt cx="10574611" cy="1371600"/>
          </a:xfrm>
        </p:grpSpPr>
        <p:sp>
          <p:nvSpPr>
            <p:cNvPr id="49" name="Title 1">
              <a:extLst>
                <a:ext uri="{FF2B5EF4-FFF2-40B4-BE49-F238E27FC236}">
                  <a16:creationId xmlns:a16="http://schemas.microsoft.com/office/drawing/2014/main" id="{D4AC10AC-20A7-4EA3-8F62-775285B978A0}"/>
                </a:ext>
              </a:extLst>
            </p:cNvPr>
            <p:cNvSpPr txBox="1">
              <a:spLocks/>
            </p:cNvSpPr>
            <p:nvPr/>
          </p:nvSpPr>
          <p:spPr>
            <a:xfrm>
              <a:off x="387060" y="1483139"/>
              <a:ext cx="2918370" cy="137160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fr-FR" sz="1200" dirty="0"/>
                <a:t>70-533: Implementing Microsoft Azure Infrastructure Solutions</a:t>
              </a:r>
            </a:p>
            <a:p>
              <a:pPr lvl="0">
                <a:lnSpc>
                  <a:spcPct val="90000"/>
                </a:lnSpc>
                <a:defRPr/>
              </a:pPr>
              <a:endParaRPr lang="fr-FR" sz="1200" dirty="0"/>
            </a:p>
            <a:p>
              <a:pPr lvl="0">
                <a:lnSpc>
                  <a:spcPct val="90000"/>
                </a:lnSpc>
                <a:defRPr/>
              </a:pPr>
              <a:r>
                <a:rPr lang="fr-FR" sz="1200" dirty="0">
                  <a:latin typeface="+mn-lt"/>
                </a:rPr>
                <a:t>(</a:t>
              </a:r>
              <a:r>
                <a:rPr lang="fr-FR" sz="1200" dirty="0" err="1">
                  <a:latin typeface="+mn-lt"/>
                </a:rPr>
                <a:t>retired</a:t>
              </a:r>
              <a:r>
                <a:rPr lang="fr-FR" sz="1200" dirty="0">
                  <a:latin typeface="+mn-lt"/>
                </a:rPr>
                <a:t> 12/31/18)</a:t>
              </a:r>
            </a:p>
          </p:txBody>
        </p:sp>
        <p:sp>
          <p:nvSpPr>
            <p:cNvPr id="51" name="Title 1">
              <a:extLst>
                <a:ext uri="{FF2B5EF4-FFF2-40B4-BE49-F238E27FC236}">
                  <a16:creationId xmlns:a16="http://schemas.microsoft.com/office/drawing/2014/main" id="{59E47004-587F-4052-97C7-CFFFE9AE6C34}"/>
                </a:ext>
              </a:extLst>
            </p:cNvPr>
            <p:cNvSpPr txBox="1">
              <a:spLocks/>
            </p:cNvSpPr>
            <p:nvPr/>
          </p:nvSpPr>
          <p:spPr>
            <a:xfrm>
              <a:off x="4139458" y="1483139"/>
              <a:ext cx="3007242" cy="137160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fr-FR" sz="1200" dirty="0"/>
                <a:t>AZ-102: Microsoft Azure Administrator Certification Transition</a:t>
              </a:r>
            </a:p>
            <a:p>
              <a:pPr lvl="0">
                <a:lnSpc>
                  <a:spcPct val="90000"/>
                </a:lnSpc>
                <a:defRPr/>
              </a:pPr>
              <a:endParaRPr lang="fr-FR" sz="1200" dirty="0"/>
            </a:p>
            <a:p>
              <a:pPr lvl="0">
                <a:lnSpc>
                  <a:spcPct val="90000"/>
                </a:lnSpc>
                <a:defRPr/>
              </a:pPr>
              <a:r>
                <a:rPr lang="fr-FR" sz="1200" dirty="0">
                  <a:latin typeface="+mn-lt"/>
                </a:rPr>
                <a:t>(retires 6/30/19)</a:t>
              </a:r>
            </a:p>
          </p:txBody>
        </p:sp>
        <p:sp>
          <p:nvSpPr>
            <p:cNvPr id="52" name="TextBox 51">
              <a:extLst>
                <a:ext uri="{FF2B5EF4-FFF2-40B4-BE49-F238E27FC236}">
                  <a16:creationId xmlns:a16="http://schemas.microsoft.com/office/drawing/2014/main" id="{B6DCA617-BCC1-403C-B43F-2C20C4549908}"/>
                </a:ext>
              </a:extLst>
            </p:cNvPr>
            <p:cNvSpPr txBox="1"/>
            <p:nvPr/>
          </p:nvSpPr>
          <p:spPr>
            <a:xfrm>
              <a:off x="3575503" y="1816988"/>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sp>
          <p:nvSpPr>
            <p:cNvPr id="54" name="TextBox 53">
              <a:extLst>
                <a:ext uri="{FF2B5EF4-FFF2-40B4-BE49-F238E27FC236}">
                  <a16:creationId xmlns:a16="http://schemas.microsoft.com/office/drawing/2014/main" id="{8178C6AA-A2E1-44DE-8EA1-732276EEA40C}"/>
                </a:ext>
              </a:extLst>
            </p:cNvPr>
            <p:cNvSpPr txBox="1"/>
            <p:nvPr/>
          </p:nvSpPr>
          <p:spPr>
            <a:xfrm>
              <a:off x="7430220" y="1816988"/>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grpSp>
          <p:nvGrpSpPr>
            <p:cNvPr id="46" name="Group 45">
              <a:extLst>
                <a:ext uri="{FF2B5EF4-FFF2-40B4-BE49-F238E27FC236}">
                  <a16:creationId xmlns:a16="http://schemas.microsoft.com/office/drawing/2014/main" id="{1139F0FB-7DAC-4B61-B350-A8672D63A44F}"/>
                </a:ext>
              </a:extLst>
            </p:cNvPr>
            <p:cNvGrpSpPr/>
            <p:nvPr/>
          </p:nvGrpSpPr>
          <p:grpSpPr>
            <a:xfrm>
              <a:off x="7980727" y="1629638"/>
              <a:ext cx="2980944" cy="1097280"/>
              <a:chOff x="3984047" y="3050142"/>
              <a:chExt cx="2980944" cy="1097280"/>
            </a:xfrm>
          </p:grpSpPr>
          <p:sp>
            <p:nvSpPr>
              <p:cNvPr id="47" name="Title 1">
                <a:extLst>
                  <a:ext uri="{FF2B5EF4-FFF2-40B4-BE49-F238E27FC236}">
                    <a16:creationId xmlns:a16="http://schemas.microsoft.com/office/drawing/2014/main" id="{9B90CC48-1C7C-4E28-B041-E75D5F759DB1}"/>
                  </a:ext>
                </a:extLst>
              </p:cNvPr>
              <p:cNvSpPr txBox="1">
                <a:spLocks/>
              </p:cNvSpPr>
              <p:nvPr/>
            </p:nvSpPr>
            <p:spPr>
              <a:xfrm>
                <a:off x="3984047" y="3050142"/>
                <a:ext cx="2980944" cy="109728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Certified:</a:t>
                </a:r>
                <a:br>
                  <a:rPr lang="en-US" sz="1200" dirty="0"/>
                </a:br>
                <a:r>
                  <a:rPr lang="en-US" sz="1200" dirty="0"/>
                  <a:t>Azure Administrator Associate</a:t>
                </a:r>
              </a:p>
            </p:txBody>
          </p:sp>
          <p:grpSp>
            <p:nvGrpSpPr>
              <p:cNvPr id="48" name="Group 47">
                <a:extLst>
                  <a:ext uri="{FF2B5EF4-FFF2-40B4-BE49-F238E27FC236}">
                    <a16:creationId xmlns:a16="http://schemas.microsoft.com/office/drawing/2014/main" id="{56A207BF-3BA7-4886-AD6F-2EBCF4D510C4}"/>
                  </a:ext>
                </a:extLst>
              </p:cNvPr>
              <p:cNvGrpSpPr/>
              <p:nvPr/>
            </p:nvGrpSpPr>
            <p:grpSpPr>
              <a:xfrm>
                <a:off x="4106237" y="3443571"/>
                <a:ext cx="333424" cy="137198"/>
                <a:chOff x="2474176" y="5552373"/>
                <a:chExt cx="288898" cy="118876"/>
              </a:xfrm>
            </p:grpSpPr>
            <p:sp>
              <p:nvSpPr>
                <p:cNvPr id="50" name="Star: 5 Points 49">
                  <a:extLst>
                    <a:ext uri="{FF2B5EF4-FFF2-40B4-BE49-F238E27FC236}">
                      <a16:creationId xmlns:a16="http://schemas.microsoft.com/office/drawing/2014/main" id="{660C96BC-433C-4595-AE80-3F57489B8415}"/>
                    </a:ext>
                  </a:extLst>
                </p:cNvPr>
                <p:cNvSpPr/>
                <p:nvPr/>
              </p:nvSpPr>
              <p:spPr>
                <a:xfrm>
                  <a:off x="2474176" y="5552373"/>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53" name="Star: 5 Points 52">
                  <a:extLst>
                    <a:ext uri="{FF2B5EF4-FFF2-40B4-BE49-F238E27FC236}">
                      <a16:creationId xmlns:a16="http://schemas.microsoft.com/office/drawing/2014/main" id="{1005C430-6CB2-41EB-95A7-B7DF4D9EBEEE}"/>
                    </a:ext>
                  </a:extLst>
                </p:cNvPr>
                <p:cNvSpPr/>
                <p:nvPr/>
              </p:nvSpPr>
              <p:spPr>
                <a:xfrm>
                  <a:off x="2644202" y="5552377"/>
                  <a:ext cx="118872" cy="118872"/>
                </a:xfrm>
                <a:prstGeom prst="star5">
                  <a:avLst>
                    <a:gd name="adj" fmla="val 24281"/>
                    <a:gd name="hf" fmla="val 105146"/>
                    <a:gd name="vf" fmla="val 110557"/>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spTree>
    <p:extLst>
      <p:ext uri="{BB962C8B-B14F-4D97-AF65-F5344CB8AC3E}">
        <p14:creationId xmlns:p14="http://schemas.microsoft.com/office/powerpoint/2010/main" val="296032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nodeType="withEffect">
                                  <p:stCondLst>
                                    <p:cond delay="0"/>
                                  </p:stCondLst>
                                  <p:childTnLst>
                                    <p:animMotion origin="layout" path="M 1.04167E-6 4.07407E-6 L -0.05091 -0.0007 " pathEditMode="relative" rAng="0" ptsTypes="AA">
                                      <p:cBhvr>
                                        <p:cTn id="9" dur="750" spd="-100000" fill="hold"/>
                                        <p:tgtEl>
                                          <p:spTgt spid="4"/>
                                        </p:tgtEl>
                                        <p:attrNameLst>
                                          <p:attrName>ppt_x</p:attrName>
                                          <p:attrName>ppt_y</p:attrName>
                                        </p:attrNameLst>
                                      </p:cBhvr>
                                      <p:rCtr x="-2552" y="-46"/>
                                    </p:animMotion>
                                  </p:childTnLst>
                                </p:cTn>
                              </p:par>
                              <p:par>
                                <p:cTn id="10" presetID="10" presetClass="entr" presetSubtype="0" fill="hold"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path" presetSubtype="0" decel="100000" fill="hold" nodeType="withEffect">
                                  <p:stCondLst>
                                    <p:cond delay="400"/>
                                  </p:stCondLst>
                                  <p:childTnLst>
                                    <p:animMotion origin="layout" path="M 8.33333E-7 1.11111E-6 L -0.05091 -0.0007 " pathEditMode="relative" rAng="0" ptsTypes="AA">
                                      <p:cBhvr>
                                        <p:cTn id="14" dur="750" spd="-100000" fill="hold"/>
                                        <p:tgtEl>
                                          <p:spTgt spid="9"/>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776E9-3D48-40DC-862C-895086D6C5D7}"/>
              </a:ext>
            </a:extLst>
          </p:cNvPr>
          <p:cNvSpPr>
            <a:spLocks noGrp="1"/>
          </p:cNvSpPr>
          <p:nvPr>
            <p:ph type="title"/>
          </p:nvPr>
        </p:nvSpPr>
        <p:spPr>
          <a:xfrm>
            <a:off x="416325" y="2852529"/>
            <a:ext cx="7974144" cy="771035"/>
          </a:xfrm>
        </p:spPr>
        <p:txBody>
          <a:bodyPr/>
          <a:lstStyle/>
          <a:p>
            <a:r>
              <a:rPr lang="en-US" dirty="0"/>
              <a:t>Microsoft 365 certifications</a:t>
            </a:r>
          </a:p>
        </p:txBody>
      </p:sp>
      <p:sp>
        <p:nvSpPr>
          <p:cNvPr id="2" name="Slide Number Placeholder 1">
            <a:extLst>
              <a:ext uri="{FF2B5EF4-FFF2-40B4-BE49-F238E27FC236}">
                <a16:creationId xmlns:a16="http://schemas.microsoft.com/office/drawing/2014/main" id="{0A576ABD-8787-4C66-93B1-F08634759000}"/>
              </a:ext>
            </a:extLst>
          </p:cNvPr>
          <p:cNvSpPr>
            <a:spLocks noGrp="1"/>
          </p:cNvSpPr>
          <p:nvPr>
            <p:ph type="sldNum" sz="quarter" idx="4294967295"/>
          </p:nvPr>
        </p:nvSpPr>
        <p:spPr>
          <a:xfrm>
            <a:off x="11510963" y="6356350"/>
            <a:ext cx="681037" cy="365125"/>
          </a:xfrm>
        </p:spPr>
        <p:txBody>
          <a:bodyPr/>
          <a:lstStyle/>
          <a:p>
            <a:fld id="{6917C22C-C5D7-4539-A137-217872CE6377}" type="slidenum">
              <a:rPr lang="en-US" smtClean="0"/>
              <a:pPr/>
              <a:t>31</a:t>
            </a:fld>
            <a:endParaRPr lang="en-US"/>
          </a:p>
        </p:txBody>
      </p:sp>
    </p:spTree>
    <p:extLst>
      <p:ext uri="{BB962C8B-B14F-4D97-AF65-F5344CB8AC3E}">
        <p14:creationId xmlns:p14="http://schemas.microsoft.com/office/powerpoint/2010/main" val="354713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4BD182ED-4C2B-40BA-8524-0EF3FF7472B6}"/>
              </a:ext>
              <a:ext uri="{C183D7F6-B498-43B3-948B-1728B52AA6E4}">
                <adec:decorative xmlns:adec="http://schemas.microsoft.com/office/drawing/2017/decorative" val="1"/>
              </a:ext>
            </a:extLst>
          </p:cNvPr>
          <p:cNvSpPr/>
          <p:nvPr/>
        </p:nvSpPr>
        <p:spPr bwMode="auto">
          <a:xfrm flipH="1">
            <a:off x="6129710" y="2250216"/>
            <a:ext cx="2623871" cy="134273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25400">
            <a:solidFill>
              <a:srgbClr val="002050"/>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948"/>
            <a:endParaRPr lang="en-US" sz="2172">
              <a:solidFill>
                <a:srgbClr val="FFFFFF"/>
              </a:solidFill>
              <a:latin typeface="Segoe UI"/>
            </a:endParaRPr>
          </a:p>
        </p:txBody>
      </p:sp>
      <p:sp>
        <p:nvSpPr>
          <p:cNvPr id="66" name="Freeform: Shape 65">
            <a:extLst>
              <a:ext uri="{FF2B5EF4-FFF2-40B4-BE49-F238E27FC236}">
                <a16:creationId xmlns:a16="http://schemas.microsoft.com/office/drawing/2014/main" id="{D6496879-7D34-4443-8C0B-CB210993F13A}"/>
              </a:ext>
              <a:ext uri="{C183D7F6-B498-43B3-948B-1728B52AA6E4}">
                <adec:decorative xmlns:adec="http://schemas.microsoft.com/office/drawing/2017/decorative" val="1"/>
              </a:ext>
            </a:extLst>
          </p:cNvPr>
          <p:cNvSpPr/>
          <p:nvPr/>
        </p:nvSpPr>
        <p:spPr bwMode="auto">
          <a:xfrm flipH="1" flipV="1">
            <a:off x="6129710" y="4043962"/>
            <a:ext cx="2623871" cy="134273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948"/>
            <a:endParaRPr lang="en-US" sz="2172">
              <a:solidFill>
                <a:srgbClr val="FFFFFF"/>
              </a:solidFill>
              <a:latin typeface="Segoe UI"/>
            </a:endParaRPr>
          </a:p>
        </p:txBody>
      </p:sp>
      <p:sp>
        <p:nvSpPr>
          <p:cNvPr id="59" name="Freeform: Shape 58">
            <a:extLst>
              <a:ext uri="{FF2B5EF4-FFF2-40B4-BE49-F238E27FC236}">
                <a16:creationId xmlns:a16="http://schemas.microsoft.com/office/drawing/2014/main" id="{D9FA2A27-ED57-4EC5-9C57-514C971D35C6}"/>
              </a:ext>
              <a:ext uri="{C183D7F6-B498-43B3-948B-1728B52AA6E4}">
                <adec:decorative xmlns:adec="http://schemas.microsoft.com/office/drawing/2017/decorative" val="1"/>
              </a:ext>
            </a:extLst>
          </p:cNvPr>
          <p:cNvSpPr/>
          <p:nvPr/>
        </p:nvSpPr>
        <p:spPr bwMode="auto">
          <a:xfrm>
            <a:off x="2542101" y="2250216"/>
            <a:ext cx="2899694" cy="134273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B16EF-3A7C-44F9-BF4A-824B2C762124}"/>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dirty="0"/>
              <a:t>Microsoft 365 certifications</a:t>
            </a:r>
            <a:endParaRPr lang="en-IN" dirty="0"/>
          </a:p>
        </p:txBody>
      </p:sp>
      <p:sp>
        <p:nvSpPr>
          <p:cNvPr id="43" name="Title 1">
            <a:extLst>
              <a:ext uri="{FF2B5EF4-FFF2-40B4-BE49-F238E27FC236}">
                <a16:creationId xmlns:a16="http://schemas.microsoft.com/office/drawing/2014/main" id="{EC6A6737-BFAB-4CBF-96D7-7F6F0AF94377}"/>
              </a:ext>
              <a:ext uri="{C183D7F6-B498-43B3-948B-1728B52AA6E4}">
                <adec:decorative xmlns:adec="http://schemas.microsoft.com/office/drawing/2017/decorative" val="1"/>
              </a:ext>
            </a:extLst>
          </p:cNvPr>
          <p:cNvSpPr txBox="1">
            <a:spLocks/>
          </p:cNvSpPr>
          <p:nvPr/>
        </p:nvSpPr>
        <p:spPr>
          <a:xfrm>
            <a:off x="4614568" y="1324395"/>
            <a:ext cx="2228892" cy="347097"/>
          </a:xfrm>
          <a:prstGeom prst="rect">
            <a:avLst/>
          </a:prstGeom>
        </p:spPr>
        <p:txBody>
          <a:bodyPr vert="horz" wrap="square" lIns="0" tIns="63999"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effectLst/>
                <a:uLnTx/>
                <a:uFillTx/>
                <a:latin typeface="Segoe UI Semibold"/>
                <a:ea typeface="+mn-ea"/>
                <a:cs typeface="Segoe UI" panose="020B0502040204020203" pitchFamily="34" charset="0"/>
              </a:rPr>
              <a:t>Associate</a:t>
            </a:r>
          </a:p>
        </p:txBody>
      </p:sp>
      <p:sp>
        <p:nvSpPr>
          <p:cNvPr id="46" name="Title 1">
            <a:extLst>
              <a:ext uri="{FF2B5EF4-FFF2-40B4-BE49-F238E27FC236}">
                <a16:creationId xmlns:a16="http://schemas.microsoft.com/office/drawing/2014/main" id="{53D4F216-C8CF-4103-9DE6-3FBAE32DF36B}"/>
              </a:ext>
              <a:ext uri="{C183D7F6-B498-43B3-948B-1728B52AA6E4}">
                <adec:decorative xmlns:adec="http://schemas.microsoft.com/office/drawing/2017/decorative" val="1"/>
              </a:ext>
            </a:extLst>
          </p:cNvPr>
          <p:cNvSpPr txBox="1">
            <a:spLocks/>
          </p:cNvSpPr>
          <p:nvPr/>
        </p:nvSpPr>
        <p:spPr>
          <a:xfrm>
            <a:off x="8753581" y="1336576"/>
            <a:ext cx="2228892" cy="347097"/>
          </a:xfrm>
          <a:prstGeom prst="rect">
            <a:avLst/>
          </a:prstGeom>
        </p:spPr>
        <p:txBody>
          <a:bodyPr vert="horz" wrap="square" lIns="0" tIns="63999"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effectLst/>
                <a:uLnTx/>
                <a:uFillTx/>
                <a:latin typeface="Segoe UI Semibold"/>
                <a:ea typeface="+mn-ea"/>
                <a:cs typeface="Segoe UI" panose="020B0502040204020203" pitchFamily="34" charset="0"/>
              </a:rPr>
              <a:t>Expert</a:t>
            </a:r>
          </a:p>
        </p:txBody>
      </p:sp>
      <p:sp>
        <p:nvSpPr>
          <p:cNvPr id="27" name="Title 1">
            <a:extLst>
              <a:ext uri="{FF2B5EF4-FFF2-40B4-BE49-F238E27FC236}">
                <a16:creationId xmlns:a16="http://schemas.microsoft.com/office/drawing/2014/main" id="{E6A2CAA7-775B-4A83-B34D-756B1535A270}"/>
              </a:ext>
              <a:ext uri="{C183D7F6-B498-43B3-948B-1728B52AA6E4}">
                <adec:decorative xmlns:adec="http://schemas.microsoft.com/office/drawing/2017/decorative" val="1"/>
              </a:ext>
            </a:extLst>
          </p:cNvPr>
          <p:cNvSpPr txBox="1">
            <a:spLocks/>
          </p:cNvSpPr>
          <p:nvPr/>
        </p:nvSpPr>
        <p:spPr>
          <a:xfrm>
            <a:off x="564644" y="1336576"/>
            <a:ext cx="1926409" cy="340362"/>
          </a:xfrm>
          <a:prstGeom prst="rect">
            <a:avLst/>
          </a:prstGeom>
        </p:spPr>
        <p:txBody>
          <a:bodyPr vert="horz" wrap="square" lIns="0" tIns="6275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effectLst/>
                <a:uLnTx/>
                <a:uFillTx/>
                <a:latin typeface="Segoe UI Semibold"/>
                <a:ea typeface="+mn-ea"/>
                <a:cs typeface="Segoe UI" panose="020B0502040204020203" pitchFamily="34" charset="0"/>
              </a:rPr>
              <a:t>Fundamentals </a:t>
            </a:r>
          </a:p>
        </p:txBody>
      </p:sp>
      <p:sp>
        <p:nvSpPr>
          <p:cNvPr id="45" name="TextBox 44">
            <a:extLst>
              <a:ext uri="{FF2B5EF4-FFF2-40B4-BE49-F238E27FC236}">
                <a16:creationId xmlns:a16="http://schemas.microsoft.com/office/drawing/2014/main" id="{94C87286-AB04-42E7-9D73-5B7172C60AB0}"/>
              </a:ext>
              <a:ext uri="{C183D7F6-B498-43B3-948B-1728B52AA6E4}">
                <adec:decorative xmlns:adec="http://schemas.microsoft.com/office/drawing/2017/decorative" val="1"/>
              </a:ext>
            </a:extLst>
          </p:cNvPr>
          <p:cNvSpPr txBox="1"/>
          <p:nvPr/>
        </p:nvSpPr>
        <p:spPr>
          <a:xfrm>
            <a:off x="418589" y="6283783"/>
            <a:ext cx="8169381"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nn-NO" dirty="0"/>
              <a:t>Microsoft 365 training: aka.ms/Microsoft365Learn</a:t>
            </a:r>
            <a:endParaRPr lang="en-US" dirty="0"/>
          </a:p>
        </p:txBody>
      </p:sp>
      <p:sp>
        <p:nvSpPr>
          <p:cNvPr id="36" name="Freeform: Shape 35">
            <a:extLst>
              <a:ext uri="{FF2B5EF4-FFF2-40B4-BE49-F238E27FC236}">
                <a16:creationId xmlns:a16="http://schemas.microsoft.com/office/drawing/2014/main" id="{707820B4-A6B2-4C5A-938E-0D7899B3492C}"/>
              </a:ext>
              <a:ext uri="{C183D7F6-B498-43B3-948B-1728B52AA6E4}">
                <adec:decorative xmlns:adec="http://schemas.microsoft.com/office/drawing/2017/decorative" val="1"/>
              </a:ext>
            </a:extLst>
          </p:cNvPr>
          <p:cNvSpPr/>
          <p:nvPr/>
        </p:nvSpPr>
        <p:spPr bwMode="auto">
          <a:xfrm flipV="1">
            <a:off x="2542101" y="4043963"/>
            <a:ext cx="2899694" cy="134273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DEAA9A0-1A83-4BD3-B17B-AA36A3F203B7}"/>
              </a:ext>
              <a:ext uri="{C183D7F6-B498-43B3-948B-1728B52AA6E4}">
                <adec:decorative xmlns:adec="http://schemas.microsoft.com/office/drawing/2017/decorative" val="1"/>
              </a:ext>
            </a:extLst>
          </p:cNvPr>
          <p:cNvGrpSpPr/>
          <p:nvPr/>
        </p:nvGrpSpPr>
        <p:grpSpPr>
          <a:xfrm flipH="1">
            <a:off x="7298311" y="3332961"/>
            <a:ext cx="1042174" cy="1005708"/>
            <a:chOff x="3032568" y="3403916"/>
            <a:chExt cx="1083275" cy="1005708"/>
          </a:xfrm>
        </p:grpSpPr>
        <p:sp>
          <p:nvSpPr>
            <p:cNvPr id="42" name="Freeform: Shape 41">
              <a:extLst>
                <a:ext uri="{FF2B5EF4-FFF2-40B4-BE49-F238E27FC236}">
                  <a16:creationId xmlns:a16="http://schemas.microsoft.com/office/drawing/2014/main" id="{AD718982-BA0C-4F26-B415-58CE6E5A08DF}"/>
                </a:ext>
              </a:extLst>
            </p:cNvPr>
            <p:cNvSpPr/>
            <p:nvPr/>
          </p:nvSpPr>
          <p:spPr bwMode="auto">
            <a:xfrm flipV="1">
              <a:off x="3032568" y="3893101"/>
              <a:ext cx="1061280" cy="516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948"/>
              <a:endParaRPr lang="en-US" sz="2172">
                <a:solidFill>
                  <a:srgbClr val="FFFFFF"/>
                </a:solidFill>
                <a:latin typeface="Segoe UI"/>
              </a:endParaRPr>
            </a:p>
          </p:txBody>
        </p:sp>
        <p:sp>
          <p:nvSpPr>
            <p:cNvPr id="44" name="Freeform: Shape 43">
              <a:extLst>
                <a:ext uri="{FF2B5EF4-FFF2-40B4-BE49-F238E27FC236}">
                  <a16:creationId xmlns:a16="http://schemas.microsoft.com/office/drawing/2014/main" id="{044E052C-74DB-4D1F-8953-7F26F5629B52}"/>
                </a:ext>
              </a:extLst>
            </p:cNvPr>
            <p:cNvSpPr/>
            <p:nvPr/>
          </p:nvSpPr>
          <p:spPr bwMode="auto">
            <a:xfrm>
              <a:off x="3032568" y="3403916"/>
              <a:ext cx="1083275" cy="48918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6948"/>
              <a:endParaRPr lang="en-US" sz="2172">
                <a:solidFill>
                  <a:srgbClr val="FFFFFF"/>
                </a:solidFill>
                <a:latin typeface="Segoe UI"/>
              </a:endParaRPr>
            </a:p>
          </p:txBody>
        </p:sp>
      </p:grpSp>
      <p:grpSp>
        <p:nvGrpSpPr>
          <p:cNvPr id="61" name="Group 60">
            <a:extLst>
              <a:ext uri="{FF2B5EF4-FFF2-40B4-BE49-F238E27FC236}">
                <a16:creationId xmlns:a16="http://schemas.microsoft.com/office/drawing/2014/main" id="{6229DF8D-F8C6-43AF-B60E-7EEEA1A78B6C}"/>
              </a:ext>
              <a:ext uri="{C183D7F6-B498-43B3-948B-1728B52AA6E4}">
                <adec:decorative xmlns:adec="http://schemas.microsoft.com/office/drawing/2017/decorative" val="1"/>
              </a:ext>
            </a:extLst>
          </p:cNvPr>
          <p:cNvGrpSpPr/>
          <p:nvPr/>
        </p:nvGrpSpPr>
        <p:grpSpPr>
          <a:xfrm>
            <a:off x="2190935" y="3321238"/>
            <a:ext cx="1972186" cy="1005708"/>
            <a:chOff x="2452285" y="3403916"/>
            <a:chExt cx="1663558" cy="1005708"/>
          </a:xfrm>
        </p:grpSpPr>
        <p:cxnSp>
          <p:nvCxnSpPr>
            <p:cNvPr id="62" name="Straight Connector 61">
              <a:extLst>
                <a:ext uri="{FF2B5EF4-FFF2-40B4-BE49-F238E27FC236}">
                  <a16:creationId xmlns:a16="http://schemas.microsoft.com/office/drawing/2014/main" id="{4411C03F-2C24-408C-9CB0-C0126FD033D9}"/>
                </a:ext>
              </a:extLst>
            </p:cNvPr>
            <p:cNvCxnSpPr>
              <a:cxnSpLocks/>
              <a:endCxn id="63" idx="0"/>
            </p:cNvCxnSpPr>
            <p:nvPr/>
          </p:nvCxnSpPr>
          <p:spPr>
            <a:xfrm>
              <a:off x="2452285" y="3892666"/>
              <a:ext cx="580283" cy="435"/>
            </a:xfrm>
            <a:prstGeom prst="line">
              <a:avLst/>
            </a:pr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63" name="Freeform: Shape 62">
              <a:extLst>
                <a:ext uri="{FF2B5EF4-FFF2-40B4-BE49-F238E27FC236}">
                  <a16:creationId xmlns:a16="http://schemas.microsoft.com/office/drawing/2014/main" id="{9A4FD68B-9177-42F6-B291-E3A1DF4D8332}"/>
                </a:ext>
              </a:extLst>
            </p:cNvPr>
            <p:cNvSpPr/>
            <p:nvPr/>
          </p:nvSpPr>
          <p:spPr bwMode="auto">
            <a:xfrm flipV="1">
              <a:off x="3032568" y="3893101"/>
              <a:ext cx="1061280" cy="516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39A32B3-846B-4D7A-B3AC-C15B112012CB}"/>
                </a:ext>
              </a:extLst>
            </p:cNvPr>
            <p:cNvSpPr/>
            <p:nvPr/>
          </p:nvSpPr>
          <p:spPr bwMode="auto">
            <a:xfrm>
              <a:off x="3032568" y="3403916"/>
              <a:ext cx="1083275" cy="48918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60F0A017-A857-4487-BD40-5F20C6B7B2B8}"/>
              </a:ext>
              <a:ext uri="{C183D7F6-B498-43B3-948B-1728B52AA6E4}">
                <adec:decorative xmlns:adec="http://schemas.microsoft.com/office/drawing/2017/decorative" val="1"/>
              </a:ext>
            </a:extLst>
          </p:cNvPr>
          <p:cNvGrpSpPr/>
          <p:nvPr/>
        </p:nvGrpSpPr>
        <p:grpSpPr>
          <a:xfrm>
            <a:off x="4159717" y="1949984"/>
            <a:ext cx="3138594" cy="701731"/>
            <a:chOff x="3984046" y="3050082"/>
            <a:chExt cx="3138594" cy="701731"/>
          </a:xfrm>
        </p:grpSpPr>
        <p:sp>
          <p:nvSpPr>
            <p:cNvPr id="101" name="Title 1">
              <a:extLst>
                <a:ext uri="{FF2B5EF4-FFF2-40B4-BE49-F238E27FC236}">
                  <a16:creationId xmlns:a16="http://schemas.microsoft.com/office/drawing/2014/main" id="{F35AC1FA-0726-40E6-B080-92970EA8BF99}"/>
                </a:ext>
              </a:extLst>
            </p:cNvPr>
            <p:cNvSpPr txBox="1">
              <a:spLocks/>
            </p:cNvSpPr>
            <p:nvPr/>
          </p:nvSpPr>
          <p:spPr>
            <a:xfrm>
              <a:off x="3984046" y="3050082"/>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Modern Desktop Administrator Associate</a:t>
              </a:r>
            </a:p>
          </p:txBody>
        </p:sp>
        <p:grpSp>
          <p:nvGrpSpPr>
            <p:cNvPr id="102" name="Group 101">
              <a:extLst>
                <a:ext uri="{FF2B5EF4-FFF2-40B4-BE49-F238E27FC236}">
                  <a16:creationId xmlns:a16="http://schemas.microsoft.com/office/drawing/2014/main" id="{9C462268-C92B-4997-AE5F-07CC583F078D}"/>
                </a:ext>
              </a:extLst>
            </p:cNvPr>
            <p:cNvGrpSpPr/>
            <p:nvPr/>
          </p:nvGrpSpPr>
          <p:grpSpPr>
            <a:xfrm>
              <a:off x="4106237" y="3332351"/>
              <a:ext cx="333424" cy="137193"/>
              <a:chOff x="2474176" y="5456022"/>
              <a:chExt cx="288898" cy="118872"/>
            </a:xfrm>
          </p:grpSpPr>
          <p:sp>
            <p:nvSpPr>
              <p:cNvPr id="103" name="Star: 5 Points 102">
                <a:extLst>
                  <a:ext uri="{FF2B5EF4-FFF2-40B4-BE49-F238E27FC236}">
                    <a16:creationId xmlns:a16="http://schemas.microsoft.com/office/drawing/2014/main" id="{46A5F379-04A3-4C6B-AF80-D6CBA51FB739}"/>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04" name="Star: 5 Points 103">
                <a:extLst>
                  <a:ext uri="{FF2B5EF4-FFF2-40B4-BE49-F238E27FC236}">
                    <a16:creationId xmlns:a16="http://schemas.microsoft.com/office/drawing/2014/main" id="{97C18C4A-743C-40E0-9F14-2193A07F0690}"/>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11" name="Group 110">
            <a:extLst>
              <a:ext uri="{FF2B5EF4-FFF2-40B4-BE49-F238E27FC236}">
                <a16:creationId xmlns:a16="http://schemas.microsoft.com/office/drawing/2014/main" id="{FC5BCC40-7973-4208-BC17-4D270FEBE187}"/>
              </a:ext>
              <a:ext uri="{C183D7F6-B498-43B3-948B-1728B52AA6E4}">
                <adec:decorative xmlns:adec="http://schemas.microsoft.com/office/drawing/2017/decorative" val="1"/>
              </a:ext>
            </a:extLst>
          </p:cNvPr>
          <p:cNvGrpSpPr/>
          <p:nvPr/>
        </p:nvGrpSpPr>
        <p:grpSpPr>
          <a:xfrm>
            <a:off x="4159717" y="2991254"/>
            <a:ext cx="3138594" cy="701731"/>
            <a:chOff x="3984046" y="4049341"/>
            <a:chExt cx="3138594" cy="701731"/>
          </a:xfrm>
        </p:grpSpPr>
        <p:sp>
          <p:nvSpPr>
            <p:cNvPr id="112" name="Title 1">
              <a:extLst>
                <a:ext uri="{FF2B5EF4-FFF2-40B4-BE49-F238E27FC236}">
                  <a16:creationId xmlns:a16="http://schemas.microsoft.com/office/drawing/2014/main" id="{A82FE689-ABB1-4E87-BA55-F76DBCF60D66}"/>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Teamwork Administrator Associate</a:t>
              </a:r>
            </a:p>
          </p:txBody>
        </p:sp>
        <p:grpSp>
          <p:nvGrpSpPr>
            <p:cNvPr id="113" name="Group 112">
              <a:extLst>
                <a:ext uri="{FF2B5EF4-FFF2-40B4-BE49-F238E27FC236}">
                  <a16:creationId xmlns:a16="http://schemas.microsoft.com/office/drawing/2014/main" id="{3BD5EB51-9056-416D-8A92-8A66FB750C4A}"/>
                </a:ext>
              </a:extLst>
            </p:cNvPr>
            <p:cNvGrpSpPr/>
            <p:nvPr/>
          </p:nvGrpSpPr>
          <p:grpSpPr>
            <a:xfrm>
              <a:off x="4104122" y="4331610"/>
              <a:ext cx="333424" cy="137193"/>
              <a:chOff x="2474176" y="5456022"/>
              <a:chExt cx="288898" cy="118872"/>
            </a:xfrm>
          </p:grpSpPr>
          <p:sp>
            <p:nvSpPr>
              <p:cNvPr id="114" name="Star: 5 Points 113">
                <a:extLst>
                  <a:ext uri="{FF2B5EF4-FFF2-40B4-BE49-F238E27FC236}">
                    <a16:creationId xmlns:a16="http://schemas.microsoft.com/office/drawing/2014/main" id="{265B650C-E6B1-4C33-BCD0-C28D7A17DEFB}"/>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15" name="Star: 5 Points 114">
                <a:extLst>
                  <a:ext uri="{FF2B5EF4-FFF2-40B4-BE49-F238E27FC236}">
                    <a16:creationId xmlns:a16="http://schemas.microsoft.com/office/drawing/2014/main" id="{653E28EC-D113-44A8-BF45-2174A4DBEA14}"/>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19" name="Group 118">
            <a:extLst>
              <a:ext uri="{FF2B5EF4-FFF2-40B4-BE49-F238E27FC236}">
                <a16:creationId xmlns:a16="http://schemas.microsoft.com/office/drawing/2014/main" id="{02C02132-453B-4CBA-A67A-210BE846F4CD}"/>
              </a:ext>
              <a:ext uri="{C183D7F6-B498-43B3-948B-1728B52AA6E4}">
                <adec:decorative xmlns:adec="http://schemas.microsoft.com/office/drawing/2017/decorative" val="1"/>
              </a:ext>
            </a:extLst>
          </p:cNvPr>
          <p:cNvGrpSpPr/>
          <p:nvPr/>
        </p:nvGrpSpPr>
        <p:grpSpPr>
          <a:xfrm>
            <a:off x="4159717" y="4996175"/>
            <a:ext cx="3138594" cy="701731"/>
            <a:chOff x="3984046" y="4049341"/>
            <a:chExt cx="3138594" cy="701731"/>
          </a:xfrm>
        </p:grpSpPr>
        <p:sp>
          <p:nvSpPr>
            <p:cNvPr id="120" name="Title 1">
              <a:extLst>
                <a:ext uri="{FF2B5EF4-FFF2-40B4-BE49-F238E27FC236}">
                  <a16:creationId xmlns:a16="http://schemas.microsoft.com/office/drawing/2014/main" id="{C091AEB7-DB7A-49F9-809E-73C7BF312370}"/>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Security Administrator Associate</a:t>
              </a:r>
            </a:p>
          </p:txBody>
        </p:sp>
        <p:grpSp>
          <p:nvGrpSpPr>
            <p:cNvPr id="121" name="Group 120">
              <a:extLst>
                <a:ext uri="{FF2B5EF4-FFF2-40B4-BE49-F238E27FC236}">
                  <a16:creationId xmlns:a16="http://schemas.microsoft.com/office/drawing/2014/main" id="{B4F32A44-9A01-4A03-A84D-2B862A36FB45}"/>
                </a:ext>
              </a:extLst>
            </p:cNvPr>
            <p:cNvGrpSpPr/>
            <p:nvPr/>
          </p:nvGrpSpPr>
          <p:grpSpPr>
            <a:xfrm>
              <a:off x="4104122" y="4331610"/>
              <a:ext cx="333424" cy="137193"/>
              <a:chOff x="2474176" y="5456022"/>
              <a:chExt cx="288898" cy="118872"/>
            </a:xfrm>
          </p:grpSpPr>
          <p:sp>
            <p:nvSpPr>
              <p:cNvPr id="122" name="Star: 5 Points 121">
                <a:extLst>
                  <a:ext uri="{FF2B5EF4-FFF2-40B4-BE49-F238E27FC236}">
                    <a16:creationId xmlns:a16="http://schemas.microsoft.com/office/drawing/2014/main" id="{B7EC574C-992C-4047-ACDC-A8C2C5E0EB83}"/>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23" name="Star: 5 Points 122">
                <a:extLst>
                  <a:ext uri="{FF2B5EF4-FFF2-40B4-BE49-F238E27FC236}">
                    <a16:creationId xmlns:a16="http://schemas.microsoft.com/office/drawing/2014/main" id="{304EA2CD-2704-4A76-A29B-95153447A7CF}"/>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24" name="Group 123">
            <a:extLst>
              <a:ext uri="{FF2B5EF4-FFF2-40B4-BE49-F238E27FC236}">
                <a16:creationId xmlns:a16="http://schemas.microsoft.com/office/drawing/2014/main" id="{C2329558-48BC-48A3-9CB9-5F62EDE81E6D}"/>
              </a:ext>
              <a:ext uri="{C183D7F6-B498-43B3-948B-1728B52AA6E4}">
                <adec:decorative xmlns:adec="http://schemas.microsoft.com/office/drawing/2017/decorative" val="1"/>
              </a:ext>
            </a:extLst>
          </p:cNvPr>
          <p:cNvGrpSpPr/>
          <p:nvPr/>
        </p:nvGrpSpPr>
        <p:grpSpPr>
          <a:xfrm>
            <a:off x="4159717" y="3990648"/>
            <a:ext cx="3138594" cy="701731"/>
            <a:chOff x="3984046" y="4049341"/>
            <a:chExt cx="3138594" cy="701731"/>
          </a:xfrm>
        </p:grpSpPr>
        <p:sp>
          <p:nvSpPr>
            <p:cNvPr id="125" name="Title 1">
              <a:extLst>
                <a:ext uri="{FF2B5EF4-FFF2-40B4-BE49-F238E27FC236}">
                  <a16:creationId xmlns:a16="http://schemas.microsoft.com/office/drawing/2014/main" id="{DDBC2F75-933F-4722-8374-7880F9A3E084}"/>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Messaging Administrator Associate</a:t>
              </a:r>
            </a:p>
          </p:txBody>
        </p:sp>
        <p:grpSp>
          <p:nvGrpSpPr>
            <p:cNvPr id="126" name="Group 125">
              <a:extLst>
                <a:ext uri="{FF2B5EF4-FFF2-40B4-BE49-F238E27FC236}">
                  <a16:creationId xmlns:a16="http://schemas.microsoft.com/office/drawing/2014/main" id="{E74E16CA-7D38-498A-A553-D2036CF415F8}"/>
                </a:ext>
              </a:extLst>
            </p:cNvPr>
            <p:cNvGrpSpPr/>
            <p:nvPr/>
          </p:nvGrpSpPr>
          <p:grpSpPr>
            <a:xfrm>
              <a:off x="4104122" y="4331610"/>
              <a:ext cx="333424" cy="137193"/>
              <a:chOff x="2474176" y="5456022"/>
              <a:chExt cx="288898" cy="118872"/>
            </a:xfrm>
          </p:grpSpPr>
          <p:sp>
            <p:nvSpPr>
              <p:cNvPr id="127" name="Star: 5 Points 126">
                <a:extLst>
                  <a:ext uri="{FF2B5EF4-FFF2-40B4-BE49-F238E27FC236}">
                    <a16:creationId xmlns:a16="http://schemas.microsoft.com/office/drawing/2014/main" id="{7F95403D-E21F-47B5-9240-3B5412F81CAD}"/>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28" name="Star: 5 Points 127">
                <a:extLst>
                  <a:ext uri="{FF2B5EF4-FFF2-40B4-BE49-F238E27FC236}">
                    <a16:creationId xmlns:a16="http://schemas.microsoft.com/office/drawing/2014/main" id="{D1446857-F7C5-4FF1-B0D2-83A3027317E9}"/>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16" name="Group 115">
            <a:extLst>
              <a:ext uri="{FF2B5EF4-FFF2-40B4-BE49-F238E27FC236}">
                <a16:creationId xmlns:a16="http://schemas.microsoft.com/office/drawing/2014/main" id="{95B5D2DE-5649-4CE1-B651-1BAE05E8F7D7}"/>
              </a:ext>
              <a:ext uri="{C183D7F6-B498-43B3-948B-1728B52AA6E4}">
                <adec:decorative xmlns:adec="http://schemas.microsoft.com/office/drawing/2017/decorative" val="1"/>
              </a:ext>
            </a:extLst>
          </p:cNvPr>
          <p:cNvGrpSpPr/>
          <p:nvPr/>
        </p:nvGrpSpPr>
        <p:grpSpPr>
          <a:xfrm>
            <a:off x="387058" y="3405984"/>
            <a:ext cx="2645508" cy="867930"/>
            <a:chOff x="387058" y="3405984"/>
            <a:chExt cx="2645508" cy="867930"/>
          </a:xfrm>
        </p:grpSpPr>
        <p:sp>
          <p:nvSpPr>
            <p:cNvPr id="117" name="Title 1">
              <a:extLst>
                <a:ext uri="{FF2B5EF4-FFF2-40B4-BE49-F238E27FC236}">
                  <a16:creationId xmlns:a16="http://schemas.microsoft.com/office/drawing/2014/main" id="{A6325FAE-9401-4866-B7F8-5B2CE8647616}"/>
                </a:ext>
              </a:extLst>
            </p:cNvPr>
            <p:cNvSpPr txBox="1">
              <a:spLocks/>
            </p:cNvSpPr>
            <p:nvPr/>
          </p:nvSpPr>
          <p:spPr>
            <a:xfrm>
              <a:off x="387058" y="3405984"/>
              <a:ext cx="2645508"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dirty="0">
                  <a:latin typeface="Segoe UI Semibold"/>
                </a:rPr>
                <a:t>Microsoft Certified:</a:t>
              </a:r>
              <a:br>
                <a:rPr lang="en-US" dirty="0">
                  <a:latin typeface="Segoe UI Semibold"/>
                </a:rPr>
              </a:br>
              <a:r>
                <a:rPr lang="en-US" dirty="0"/>
                <a:t>Microsoft 365 </a:t>
              </a:r>
              <a:r>
                <a:rPr lang="en-US" dirty="0">
                  <a:latin typeface="Segoe UI Semibold"/>
                </a:rPr>
                <a:t>Fundamentals</a:t>
              </a:r>
              <a:br>
                <a:rPr lang="en-US" dirty="0">
                  <a:gradFill>
                    <a:gsLst>
                      <a:gs pos="1250">
                        <a:srgbClr val="1A1A1A"/>
                      </a:gs>
                      <a:gs pos="100000">
                        <a:srgbClr val="1A1A1A"/>
                      </a:gs>
                    </a:gsLst>
                    <a:lin ang="5400000" scaled="0"/>
                  </a:gradFill>
                  <a:latin typeface="Segoe UI Semibold"/>
                </a:rPr>
              </a:br>
              <a:r>
                <a:rPr lang="en-US" dirty="0">
                  <a:gradFill>
                    <a:gsLst>
                      <a:gs pos="1250">
                        <a:schemeClr val="accent4"/>
                      </a:gs>
                      <a:gs pos="100000">
                        <a:schemeClr val="accent4"/>
                      </a:gs>
                    </a:gsLst>
                    <a:lin ang="5400000" scaled="0"/>
                  </a:gradFill>
                  <a:latin typeface="+mn-lt"/>
                </a:rPr>
                <a:t>(Optional)</a:t>
              </a:r>
            </a:p>
          </p:txBody>
        </p:sp>
        <p:sp>
          <p:nvSpPr>
            <p:cNvPr id="118" name="Star: 5 Points 117">
              <a:extLst>
                <a:ext uri="{FF2B5EF4-FFF2-40B4-BE49-F238E27FC236}">
                  <a16:creationId xmlns:a16="http://schemas.microsoft.com/office/drawing/2014/main" id="{AD3AB54D-04F7-4C9B-892B-3770C0D194F0}"/>
                </a:ext>
              </a:extLst>
            </p:cNvPr>
            <p:cNvSpPr/>
            <p:nvPr/>
          </p:nvSpPr>
          <p:spPr>
            <a:xfrm>
              <a:off x="595855" y="3771353"/>
              <a:ext cx="137193" cy="137193"/>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nvGrpSpPr>
          <p:cNvPr id="105" name="Group 104">
            <a:extLst>
              <a:ext uri="{FF2B5EF4-FFF2-40B4-BE49-F238E27FC236}">
                <a16:creationId xmlns:a16="http://schemas.microsoft.com/office/drawing/2014/main" id="{5DF61268-20DF-4E36-8F90-30ED86D46DB3}"/>
              </a:ext>
              <a:ext uri="{C183D7F6-B498-43B3-948B-1728B52AA6E4}">
                <adec:decorative xmlns:adec="http://schemas.microsoft.com/office/drawing/2017/decorative" val="1"/>
              </a:ext>
            </a:extLst>
          </p:cNvPr>
          <p:cNvGrpSpPr/>
          <p:nvPr/>
        </p:nvGrpSpPr>
        <p:grpSpPr>
          <a:xfrm>
            <a:off x="8210723" y="3475660"/>
            <a:ext cx="2984496" cy="701731"/>
            <a:chOff x="8296358" y="3536153"/>
            <a:chExt cx="2984496" cy="701731"/>
          </a:xfrm>
        </p:grpSpPr>
        <p:sp>
          <p:nvSpPr>
            <p:cNvPr id="106" name="Title 1">
              <a:extLst>
                <a:ext uri="{FF2B5EF4-FFF2-40B4-BE49-F238E27FC236}">
                  <a16:creationId xmlns:a16="http://schemas.microsoft.com/office/drawing/2014/main" id="{292ED48D-B507-4A6D-BFF9-53D46A5C8332}"/>
                </a:ext>
              </a:extLst>
            </p:cNvPr>
            <p:cNvSpPr txBox="1">
              <a:spLocks/>
            </p:cNvSpPr>
            <p:nvPr/>
          </p:nvSpPr>
          <p:spPr>
            <a:xfrm>
              <a:off x="8296358" y="3536153"/>
              <a:ext cx="2984496"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a:t>
              </a:r>
              <a:br>
                <a:rPr lang="en-US" sz="1200" dirty="0"/>
              </a:br>
              <a:r>
                <a:rPr lang="en-US" sz="1200" dirty="0"/>
                <a:t>Enterprise Administrator Expert</a:t>
              </a:r>
            </a:p>
          </p:txBody>
        </p:sp>
        <p:grpSp>
          <p:nvGrpSpPr>
            <p:cNvPr id="107" name="Group 106">
              <a:extLst>
                <a:ext uri="{FF2B5EF4-FFF2-40B4-BE49-F238E27FC236}">
                  <a16:creationId xmlns:a16="http://schemas.microsoft.com/office/drawing/2014/main" id="{866371B8-7FE0-4C73-86BF-566383DA6B4D}"/>
                </a:ext>
              </a:extLst>
            </p:cNvPr>
            <p:cNvGrpSpPr/>
            <p:nvPr/>
          </p:nvGrpSpPr>
          <p:grpSpPr>
            <a:xfrm>
              <a:off x="8411364" y="3734026"/>
              <a:ext cx="333421" cy="305985"/>
              <a:chOff x="2474176" y="5309768"/>
              <a:chExt cx="288898" cy="265126"/>
            </a:xfrm>
          </p:grpSpPr>
          <p:sp>
            <p:nvSpPr>
              <p:cNvPr id="108" name="Star: 5 Points 107">
                <a:extLst>
                  <a:ext uri="{FF2B5EF4-FFF2-40B4-BE49-F238E27FC236}">
                    <a16:creationId xmlns:a16="http://schemas.microsoft.com/office/drawing/2014/main" id="{D53D5041-88BE-44BF-99C6-9BC08512A2A7}"/>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09" name="Star: 5 Points 108">
                <a:extLst>
                  <a:ext uri="{FF2B5EF4-FFF2-40B4-BE49-F238E27FC236}">
                    <a16:creationId xmlns:a16="http://schemas.microsoft.com/office/drawing/2014/main" id="{BFD00D89-7310-465C-B07E-8765D1B28FF7}"/>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10" name="Star: 5 Points 109">
                <a:extLst>
                  <a:ext uri="{FF2B5EF4-FFF2-40B4-BE49-F238E27FC236}">
                    <a16:creationId xmlns:a16="http://schemas.microsoft.com/office/drawing/2014/main" id="{3135FC6D-35EF-4732-9036-FC10B78CA287}"/>
                  </a:ext>
                </a:extLst>
              </p:cNvPr>
              <p:cNvSpPr/>
              <p:nvPr/>
            </p:nvSpPr>
            <p:spPr>
              <a:xfrm>
                <a:off x="2559189" y="5309768"/>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50" name="Group 49">
            <a:extLst>
              <a:ext uri="{FF2B5EF4-FFF2-40B4-BE49-F238E27FC236}">
                <a16:creationId xmlns:a16="http://schemas.microsoft.com/office/drawing/2014/main" id="{ACB4D939-488B-4BBD-A592-39153408F0DA}"/>
              </a:ext>
              <a:ext uri="{C183D7F6-B498-43B3-948B-1728B52AA6E4}">
                <adec:decorative xmlns:adec="http://schemas.microsoft.com/office/drawing/2017/decorative" val="1"/>
              </a:ext>
            </a:extLst>
          </p:cNvPr>
          <p:cNvGrpSpPr/>
          <p:nvPr/>
        </p:nvGrpSpPr>
        <p:grpSpPr>
          <a:xfrm>
            <a:off x="9409565" y="5524015"/>
            <a:ext cx="2355558" cy="865032"/>
            <a:chOff x="387059" y="5179540"/>
            <a:chExt cx="2355558" cy="865032"/>
          </a:xfrm>
        </p:grpSpPr>
        <p:sp>
          <p:nvSpPr>
            <p:cNvPr id="51" name="Rectangle 50">
              <a:extLst>
                <a:ext uri="{FF2B5EF4-FFF2-40B4-BE49-F238E27FC236}">
                  <a16:creationId xmlns:a16="http://schemas.microsoft.com/office/drawing/2014/main" id="{6B4F59A2-1C16-4345-ADB2-79BE69AFF005}"/>
                </a:ext>
              </a:extLst>
            </p:cNvPr>
            <p:cNvSpPr/>
            <p:nvPr/>
          </p:nvSpPr>
          <p:spPr>
            <a:xfrm>
              <a:off x="387059" y="5179540"/>
              <a:ext cx="2355558" cy="865032"/>
            </a:xfrm>
            <a:prstGeom prst="rect">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52" name="Title 1">
              <a:extLst>
                <a:ext uri="{FF2B5EF4-FFF2-40B4-BE49-F238E27FC236}">
                  <a16:creationId xmlns:a16="http://schemas.microsoft.com/office/drawing/2014/main" id="{F680CBAE-0B03-4434-9385-99AFCFCBDEA7}"/>
                </a:ext>
              </a:extLst>
            </p:cNvPr>
            <p:cNvSpPr txBox="1">
              <a:spLocks/>
            </p:cNvSpPr>
            <p:nvPr/>
          </p:nvSpPr>
          <p:spPr>
            <a:xfrm>
              <a:off x="534625" y="5217616"/>
              <a:ext cx="1965038" cy="2308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defTabSz="932742" rtl="0" eaLnBrk="1" fontAlgn="auto" latinLnBrk="0" hangingPunct="1">
                <a:lnSpc>
                  <a:spcPct val="90000"/>
                </a:lnSpc>
                <a:spcBef>
                  <a:spcPct val="0"/>
                </a:spcBef>
                <a:spcAft>
                  <a:spcPts val="0"/>
                </a:spcAft>
                <a:buClrTx/>
                <a:buSzTx/>
                <a:buFontTx/>
                <a:buNone/>
                <a:tabLst/>
                <a:defRPr/>
              </a:pPr>
              <a:r>
                <a:rPr lang="en-US" sz="1200" dirty="0">
                  <a:gradFill>
                    <a:gsLst>
                      <a:gs pos="1250">
                        <a:srgbClr val="505050"/>
                      </a:gs>
                      <a:gs pos="100000">
                        <a:srgbClr val="505050"/>
                      </a:gs>
                    </a:gsLst>
                    <a:lin ang="5400000" scaled="0"/>
                  </a:gradFill>
                  <a:latin typeface="Segoe UI" panose="020B0502040204020203" pitchFamily="34" charset="0"/>
                </a:rPr>
                <a:t>Keys</a:t>
              </a:r>
              <a:endParaRPr kumimoji="0" lang="en-US" sz="1200"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panose="020B0502040204020203" pitchFamily="34" charset="0"/>
              </a:endParaRPr>
            </a:p>
          </p:txBody>
        </p:sp>
        <p:cxnSp>
          <p:nvCxnSpPr>
            <p:cNvPr id="53" name="Straight Connector 52">
              <a:extLst>
                <a:ext uri="{FF2B5EF4-FFF2-40B4-BE49-F238E27FC236}">
                  <a16:creationId xmlns:a16="http://schemas.microsoft.com/office/drawing/2014/main" id="{1D36712A-9F9C-48E5-8D41-2699A3A86C8B}"/>
                </a:ext>
              </a:extLst>
            </p:cNvPr>
            <p:cNvCxnSpPr>
              <a:cxnSpLocks/>
            </p:cNvCxnSpPr>
            <p:nvPr/>
          </p:nvCxnSpPr>
          <p:spPr>
            <a:xfrm>
              <a:off x="544150" y="5619696"/>
              <a:ext cx="1008425" cy="0"/>
            </a:xfrm>
            <a:prstGeom prst="line">
              <a:avLst/>
            </a:prstGeom>
            <a:ln w="38100" cap="rnd">
              <a:solidFill>
                <a:srgbClr val="00205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586702A-004E-4937-B076-1C2F95C2204A}"/>
                </a:ext>
              </a:extLst>
            </p:cNvPr>
            <p:cNvCxnSpPr>
              <a:cxnSpLocks/>
            </p:cNvCxnSpPr>
            <p:nvPr/>
          </p:nvCxnSpPr>
          <p:spPr>
            <a:xfrm>
              <a:off x="538705" y="5823171"/>
              <a:ext cx="991645" cy="0"/>
            </a:xfrm>
            <a:prstGeom prst="line">
              <a:avLst/>
            </a:prstGeom>
            <a:ln w="31750" cap="rnd">
              <a:solidFill>
                <a:srgbClr val="002050"/>
              </a:solidFill>
              <a:prstDash val="soli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7065593-73C8-4AF0-8528-B98006BEFE4E}"/>
                </a:ext>
              </a:extLst>
            </p:cNvPr>
            <p:cNvSpPr/>
            <p:nvPr/>
          </p:nvSpPr>
          <p:spPr>
            <a:xfrm>
              <a:off x="1529333" y="5425126"/>
              <a:ext cx="1186928" cy="276999"/>
            </a:xfrm>
            <a:prstGeom prst="rect">
              <a:avLst/>
            </a:prstGeom>
          </p:spPr>
          <p:txBody>
            <a:bodyPr wrap="none">
              <a:spAutoFit/>
            </a:bodyPr>
            <a:lstStyle/>
            <a:p>
              <a:r>
                <a:rPr lang="en-US" sz="1200" dirty="0">
                  <a:latin typeface="+mj-lt"/>
                </a:rPr>
                <a:t>Optional Path </a:t>
              </a:r>
            </a:p>
          </p:txBody>
        </p:sp>
        <p:sp>
          <p:nvSpPr>
            <p:cNvPr id="56" name="Rectangle 55">
              <a:extLst>
                <a:ext uri="{FF2B5EF4-FFF2-40B4-BE49-F238E27FC236}">
                  <a16:creationId xmlns:a16="http://schemas.microsoft.com/office/drawing/2014/main" id="{87B15E5C-2F8B-4686-ABFF-38D15D390F71}"/>
                </a:ext>
              </a:extLst>
            </p:cNvPr>
            <p:cNvSpPr/>
            <p:nvPr/>
          </p:nvSpPr>
          <p:spPr>
            <a:xfrm>
              <a:off x="1519808" y="5676084"/>
              <a:ext cx="1207190" cy="276999"/>
            </a:xfrm>
            <a:prstGeom prst="rect">
              <a:avLst/>
            </a:prstGeom>
          </p:spPr>
          <p:txBody>
            <a:bodyPr wrap="none">
              <a:spAutoFit/>
            </a:bodyPr>
            <a:lstStyle/>
            <a:p>
              <a:r>
                <a:rPr lang="en-US" sz="1200" dirty="0">
                  <a:latin typeface="+mj-lt"/>
                </a:rPr>
                <a:t>Required Path </a:t>
              </a:r>
            </a:p>
          </p:txBody>
        </p:sp>
      </p:grpSp>
    </p:spTree>
    <p:extLst>
      <p:ext uri="{BB962C8B-B14F-4D97-AF65-F5344CB8AC3E}">
        <p14:creationId xmlns:p14="http://schemas.microsoft.com/office/powerpoint/2010/main" val="1283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750"/>
                                        <p:tgtEl>
                                          <p:spTgt spid="36"/>
                                        </p:tgtEl>
                                      </p:cBhvr>
                                    </p:animEffect>
                                  </p:childTnLst>
                                </p:cTn>
                              </p:par>
                              <p:par>
                                <p:cTn id="19" presetID="22" presetClass="entr" presetSubtype="8"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500"/>
                                        <p:tgtEl>
                                          <p:spTgt spid="6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750"/>
                                        <p:tgtEl>
                                          <p:spTgt spid="59"/>
                                        </p:tgtEl>
                                      </p:cBhvr>
                                    </p:animEffect>
                                  </p:childTnLst>
                                </p:cTn>
                              </p:par>
                              <p:par>
                                <p:cTn id="25" presetID="10" presetClass="entr" presetSubtype="0" fill="hold" nodeType="withEffect">
                                  <p:stCondLst>
                                    <p:cond delay="30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nodeType="withEffect">
                                  <p:stCondLst>
                                    <p:cond delay="30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par>
                                <p:cTn id="31" presetID="10" presetClass="entr" presetSubtype="0" fill="hold" nodeType="withEffect">
                                  <p:stCondLst>
                                    <p:cond delay="30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nodeType="withEffect">
                                  <p:stCondLst>
                                    <p:cond delay="3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2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750"/>
                                        <p:tgtEl>
                                          <p:spTgt spid="3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750"/>
                                        <p:tgtEl>
                                          <p:spTgt spid="6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left)">
                                      <p:cBhvr>
                                        <p:cTn id="50" dur="750"/>
                                        <p:tgtEl>
                                          <p:spTgt spid="66"/>
                                        </p:tgtEl>
                                      </p:cBhvr>
                                    </p:animEffect>
                                  </p:childTnLst>
                                </p:cTn>
                              </p:par>
                              <p:par>
                                <p:cTn id="51" presetID="10" presetClass="entr" presetSubtype="0" fill="hold" nodeType="withEffect">
                                  <p:stCondLst>
                                    <p:cond delay="30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9" grpId="0" animBg="1"/>
      <p:bldP spid="43" grpId="0"/>
      <p:bldP spid="46" grpId="0"/>
      <p:bldP spid="27" grpId="0"/>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16EF-3A7C-44F9-BF4A-824B2C762124}"/>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dirty="0"/>
              <a:t>Learning path for Microsoft 365 Fundamentals</a:t>
            </a:r>
            <a:endParaRPr lang="en-IN" dirty="0"/>
          </a:p>
        </p:txBody>
      </p:sp>
      <p:grpSp>
        <p:nvGrpSpPr>
          <p:cNvPr id="57" name="Group 56">
            <a:extLst>
              <a:ext uri="{FF2B5EF4-FFF2-40B4-BE49-F238E27FC236}">
                <a16:creationId xmlns:a16="http://schemas.microsoft.com/office/drawing/2014/main" id="{DEB6CAE5-8A85-4AFE-AEDF-DBEB27224F50}"/>
              </a:ext>
              <a:ext uri="{C183D7F6-B498-43B3-948B-1728B52AA6E4}">
                <adec:decorative xmlns:adec="http://schemas.microsoft.com/office/drawing/2017/decorative" val="1"/>
              </a:ext>
            </a:extLst>
          </p:cNvPr>
          <p:cNvGrpSpPr/>
          <p:nvPr/>
        </p:nvGrpSpPr>
        <p:grpSpPr>
          <a:xfrm>
            <a:off x="906564" y="3441657"/>
            <a:ext cx="7259827" cy="1007072"/>
            <a:chOff x="2164355" y="3616996"/>
            <a:chExt cx="8449265" cy="562129"/>
          </a:xfrm>
        </p:grpSpPr>
        <p:cxnSp>
          <p:nvCxnSpPr>
            <p:cNvPr id="58" name="Straight Connector 57">
              <a:extLst>
                <a:ext uri="{FF2B5EF4-FFF2-40B4-BE49-F238E27FC236}">
                  <a16:creationId xmlns:a16="http://schemas.microsoft.com/office/drawing/2014/main" id="{AA9DD9D5-AE89-4FAC-9683-4135BB7D2B67}"/>
                </a:ext>
              </a:extLst>
            </p:cNvPr>
            <p:cNvCxnSpPr>
              <a:cxnSpLocks/>
              <a:endCxn id="68" idx="0"/>
            </p:cNvCxnSpPr>
            <p:nvPr/>
          </p:nvCxnSpPr>
          <p:spPr>
            <a:xfrm>
              <a:off x="2164355" y="3890783"/>
              <a:ext cx="910609" cy="246"/>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a:extLst>
                <a:ext uri="{FF2B5EF4-FFF2-40B4-BE49-F238E27FC236}">
                  <a16:creationId xmlns:a16="http://schemas.microsoft.com/office/drawing/2014/main" id="{82A8090A-A832-4C72-ADE1-0D991C3C3156}"/>
                </a:ext>
              </a:extLst>
            </p:cNvPr>
            <p:cNvGrpSpPr/>
            <p:nvPr/>
          </p:nvGrpSpPr>
          <p:grpSpPr>
            <a:xfrm>
              <a:off x="3074953" y="3616996"/>
              <a:ext cx="6270882" cy="562129"/>
              <a:chOff x="3196333" y="3200840"/>
              <a:chExt cx="6270882" cy="1526905"/>
            </a:xfrm>
          </p:grpSpPr>
          <p:sp>
            <p:nvSpPr>
              <p:cNvPr id="68" name="Freeform: Shape 67">
                <a:extLst>
                  <a:ext uri="{FF2B5EF4-FFF2-40B4-BE49-F238E27FC236}">
                    <a16:creationId xmlns:a16="http://schemas.microsoft.com/office/drawing/2014/main" id="{EF8F45F3-6A86-4FE5-BBAF-05D91E51B718}"/>
                  </a:ext>
                </a:extLst>
              </p:cNvPr>
              <p:cNvSpPr/>
              <p:nvPr/>
            </p:nvSpPr>
            <p:spPr bwMode="auto">
              <a:xfrm flipV="1">
                <a:off x="3196345" y="3937433"/>
                <a:ext cx="6270870" cy="790312"/>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2090069"/>
                  <a:gd name="connsiteY0" fmla="*/ 1035755 h 1035755"/>
                  <a:gd name="connsiteX1" fmla="*/ 1235531 w 12090069"/>
                  <a:gd name="connsiteY1" fmla="*/ 3110 h 1035755"/>
                  <a:gd name="connsiteX2" fmla="*/ 12090069 w 12090069"/>
                  <a:gd name="connsiteY2" fmla="*/ 3679 h 1035755"/>
                  <a:gd name="connsiteX0" fmla="*/ 0 w 12020204"/>
                  <a:gd name="connsiteY0" fmla="*/ 1035127 h 1035127"/>
                  <a:gd name="connsiteX1" fmla="*/ 1235531 w 12020204"/>
                  <a:gd name="connsiteY1" fmla="*/ 2482 h 1035127"/>
                  <a:gd name="connsiteX2" fmla="*/ 12020204 w 12020204"/>
                  <a:gd name="connsiteY2" fmla="*/ 9418 h 1035127"/>
                  <a:gd name="connsiteX0" fmla="*/ 0 w 12818191"/>
                  <a:gd name="connsiteY0" fmla="*/ 1035127 h 1035127"/>
                  <a:gd name="connsiteX1" fmla="*/ 1235531 w 12818191"/>
                  <a:gd name="connsiteY1" fmla="*/ 2482 h 1035127"/>
                  <a:gd name="connsiteX2" fmla="*/ 12020204 w 12818191"/>
                  <a:gd name="connsiteY2" fmla="*/ 9418 h 1035127"/>
                  <a:gd name="connsiteX3" fmla="*/ 12017145 w 12818191"/>
                  <a:gd name="connsiteY3" fmla="*/ 7471 h 1035127"/>
                  <a:gd name="connsiteX0" fmla="*/ 0 w 13286085"/>
                  <a:gd name="connsiteY0" fmla="*/ 1035127 h 1045391"/>
                  <a:gd name="connsiteX1" fmla="*/ 1235531 w 13286085"/>
                  <a:gd name="connsiteY1" fmla="*/ 2482 h 1045391"/>
                  <a:gd name="connsiteX2" fmla="*/ 12020204 w 13286085"/>
                  <a:gd name="connsiteY2" fmla="*/ 9418 h 1045391"/>
                  <a:gd name="connsiteX3" fmla="*/ 13173807 w 13286085"/>
                  <a:gd name="connsiteY3" fmla="*/ 1045391 h 1045391"/>
                  <a:gd name="connsiteX0" fmla="*/ 0 w 13173809"/>
                  <a:gd name="connsiteY0" fmla="*/ 1035127 h 1045391"/>
                  <a:gd name="connsiteX1" fmla="*/ 1235531 w 13173809"/>
                  <a:gd name="connsiteY1" fmla="*/ 2482 h 1045391"/>
                  <a:gd name="connsiteX2" fmla="*/ 12020204 w 13173809"/>
                  <a:gd name="connsiteY2" fmla="*/ 9418 h 1045391"/>
                  <a:gd name="connsiteX3" fmla="*/ 13173807 w 13173809"/>
                  <a:gd name="connsiteY3" fmla="*/ 1045391 h 1045391"/>
                </a:gdLst>
                <a:ahLst/>
                <a:cxnLst>
                  <a:cxn ang="0">
                    <a:pos x="connsiteX0" y="connsiteY0"/>
                  </a:cxn>
                  <a:cxn ang="0">
                    <a:pos x="connsiteX1" y="connsiteY1"/>
                  </a:cxn>
                  <a:cxn ang="0">
                    <a:pos x="connsiteX2" y="connsiteY2"/>
                  </a:cxn>
                  <a:cxn ang="0">
                    <a:pos x="connsiteX3" y="connsiteY3"/>
                  </a:cxn>
                </a:cxnLst>
                <a:rect l="l" t="t" r="r" b="b"/>
                <a:pathLst>
                  <a:path w="13173809" h="1045391">
                    <a:moveTo>
                      <a:pt x="0" y="1035127"/>
                    </a:moveTo>
                    <a:cubicBezTo>
                      <a:pt x="150086" y="948257"/>
                      <a:pt x="1051186" y="120195"/>
                      <a:pt x="1235531" y="2482"/>
                    </a:cubicBezTo>
                    <a:cubicBezTo>
                      <a:pt x="1292009" y="-7853"/>
                      <a:pt x="11934240" y="17984"/>
                      <a:pt x="12020204" y="9418"/>
                    </a:cubicBezTo>
                    <a:cubicBezTo>
                      <a:pt x="13095198" y="952653"/>
                      <a:pt x="13174444" y="1045797"/>
                      <a:pt x="13173807" y="1045391"/>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69" name="Freeform: Shape 68">
                <a:extLst>
                  <a:ext uri="{FF2B5EF4-FFF2-40B4-BE49-F238E27FC236}">
                    <a16:creationId xmlns:a16="http://schemas.microsoft.com/office/drawing/2014/main" id="{1B44EA04-79AF-436A-BE54-F007C085772B}"/>
                  </a:ext>
                </a:extLst>
              </p:cNvPr>
              <p:cNvSpPr/>
              <p:nvPr/>
            </p:nvSpPr>
            <p:spPr bwMode="auto">
              <a:xfrm>
                <a:off x="3196333" y="3200840"/>
                <a:ext cx="6257022" cy="74435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2124394"/>
                  <a:gd name="connsiteY0" fmla="*/ 1039702 h 1039702"/>
                  <a:gd name="connsiteX1" fmla="*/ 1235531 w 12124394"/>
                  <a:gd name="connsiteY1" fmla="*/ 7057 h 1039702"/>
                  <a:gd name="connsiteX2" fmla="*/ 12124394 w 12124394"/>
                  <a:gd name="connsiteY2" fmla="*/ 6579 h 1039702"/>
                  <a:gd name="connsiteX0" fmla="*/ 0 w 12019744"/>
                  <a:gd name="connsiteY0" fmla="*/ 1042588 h 1042588"/>
                  <a:gd name="connsiteX1" fmla="*/ 1235531 w 12019744"/>
                  <a:gd name="connsiteY1" fmla="*/ 9943 h 1042588"/>
                  <a:gd name="connsiteX2" fmla="*/ 12019744 w 12019744"/>
                  <a:gd name="connsiteY2" fmla="*/ 4409 h 1042588"/>
                  <a:gd name="connsiteX0" fmla="*/ 0 w 12819034"/>
                  <a:gd name="connsiteY0" fmla="*/ 1044185 h 1044185"/>
                  <a:gd name="connsiteX1" fmla="*/ 1235531 w 12819034"/>
                  <a:gd name="connsiteY1" fmla="*/ 11540 h 1044185"/>
                  <a:gd name="connsiteX2" fmla="*/ 12019744 w 12819034"/>
                  <a:gd name="connsiteY2" fmla="*/ 6006 h 1044185"/>
                  <a:gd name="connsiteX3" fmla="*/ 12021341 w 12819034"/>
                  <a:gd name="connsiteY3" fmla="*/ 0 h 1044185"/>
                  <a:gd name="connsiteX0" fmla="*/ 0 w 13256531"/>
                  <a:gd name="connsiteY0" fmla="*/ 1042590 h 1042590"/>
                  <a:gd name="connsiteX1" fmla="*/ 1235531 w 13256531"/>
                  <a:gd name="connsiteY1" fmla="*/ 9945 h 1042590"/>
                  <a:gd name="connsiteX2" fmla="*/ 12019744 w 13256531"/>
                  <a:gd name="connsiteY2" fmla="*/ 4411 h 1042590"/>
                  <a:gd name="connsiteX3" fmla="*/ 13125964 w 13256531"/>
                  <a:gd name="connsiteY3" fmla="*/ 1004744 h 1042590"/>
                  <a:gd name="connsiteX0" fmla="*/ 0 w 13125965"/>
                  <a:gd name="connsiteY0" fmla="*/ 1042590 h 1042590"/>
                  <a:gd name="connsiteX1" fmla="*/ 1235531 w 13125965"/>
                  <a:gd name="connsiteY1" fmla="*/ 9945 h 1042590"/>
                  <a:gd name="connsiteX2" fmla="*/ 12019744 w 13125965"/>
                  <a:gd name="connsiteY2" fmla="*/ 4411 h 1042590"/>
                  <a:gd name="connsiteX3" fmla="*/ 13125964 w 13125965"/>
                  <a:gd name="connsiteY3" fmla="*/ 1004744 h 1042590"/>
                </a:gdLst>
                <a:ahLst/>
                <a:cxnLst>
                  <a:cxn ang="0">
                    <a:pos x="connsiteX0" y="connsiteY0"/>
                  </a:cxn>
                  <a:cxn ang="0">
                    <a:pos x="connsiteX1" y="connsiteY1"/>
                  </a:cxn>
                  <a:cxn ang="0">
                    <a:pos x="connsiteX2" y="connsiteY2"/>
                  </a:cxn>
                  <a:cxn ang="0">
                    <a:pos x="connsiteX3" y="connsiteY3"/>
                  </a:cxn>
                </a:cxnLst>
                <a:rect l="l" t="t" r="r" b="b"/>
                <a:pathLst>
                  <a:path w="13125965" h="1042590">
                    <a:moveTo>
                      <a:pt x="0" y="1042590"/>
                    </a:moveTo>
                    <a:cubicBezTo>
                      <a:pt x="150086" y="955720"/>
                      <a:pt x="1051186" y="127658"/>
                      <a:pt x="1235531" y="9945"/>
                    </a:cubicBezTo>
                    <a:cubicBezTo>
                      <a:pt x="1292009" y="-390"/>
                      <a:pt x="11900010" y="-3403"/>
                      <a:pt x="12019744" y="4411"/>
                    </a:cubicBezTo>
                    <a:cubicBezTo>
                      <a:pt x="12736011" y="644726"/>
                      <a:pt x="13125631" y="1005995"/>
                      <a:pt x="13125964" y="1004744"/>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67" name="Straight Connector 66">
              <a:extLst>
                <a:ext uri="{FF2B5EF4-FFF2-40B4-BE49-F238E27FC236}">
                  <a16:creationId xmlns:a16="http://schemas.microsoft.com/office/drawing/2014/main" id="{CC3BAB5F-C86F-4D6F-8806-227B354EC680}"/>
                </a:ext>
              </a:extLst>
            </p:cNvPr>
            <p:cNvCxnSpPr>
              <a:cxnSpLocks/>
            </p:cNvCxnSpPr>
            <p:nvPr/>
          </p:nvCxnSpPr>
          <p:spPr>
            <a:xfrm flipV="1">
              <a:off x="9378675" y="3883321"/>
              <a:ext cx="1234945" cy="7706"/>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sp>
        <p:nvSpPr>
          <p:cNvPr id="70" name="Rectangle 69">
            <a:extLst>
              <a:ext uri="{FF2B5EF4-FFF2-40B4-BE49-F238E27FC236}">
                <a16:creationId xmlns:a16="http://schemas.microsoft.com/office/drawing/2014/main" id="{D364EFAE-9D7D-4D63-9E0D-0F16D2548601}"/>
              </a:ext>
              <a:ext uri="{C183D7F6-B498-43B3-948B-1728B52AA6E4}">
                <adec:decorative xmlns:adec="http://schemas.microsoft.com/office/drawing/2017/decorative" val="1"/>
              </a:ext>
            </a:extLst>
          </p:cNvPr>
          <p:cNvSpPr/>
          <p:nvPr/>
        </p:nvSpPr>
        <p:spPr>
          <a:xfrm>
            <a:off x="3013982" y="3645975"/>
            <a:ext cx="2669123" cy="561357"/>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sp>
        <p:nvSpPr>
          <p:cNvPr id="74" name="TextBox 73">
            <a:extLst>
              <a:ext uri="{FF2B5EF4-FFF2-40B4-BE49-F238E27FC236}">
                <a16:creationId xmlns:a16="http://schemas.microsoft.com/office/drawing/2014/main" id="{A94BFC6B-6E24-4A57-89FC-DB2D37B3A85E}"/>
              </a:ext>
              <a:ext uri="{C183D7F6-B498-43B3-948B-1728B52AA6E4}">
                <adec:decorative xmlns:adec="http://schemas.microsoft.com/office/drawing/2017/decorative" val="1"/>
              </a:ext>
            </a:extLst>
          </p:cNvPr>
          <p:cNvSpPr txBox="1"/>
          <p:nvPr/>
        </p:nvSpPr>
        <p:spPr>
          <a:xfrm>
            <a:off x="418589" y="6283378"/>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MSCert</a:t>
            </a: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365 training: aka.ms/Microsoft365Learn</a:t>
            </a:r>
          </a:p>
        </p:txBody>
      </p:sp>
      <p:grpSp>
        <p:nvGrpSpPr>
          <p:cNvPr id="75" name="Group 74">
            <a:extLst>
              <a:ext uri="{FF2B5EF4-FFF2-40B4-BE49-F238E27FC236}">
                <a16:creationId xmlns:a16="http://schemas.microsoft.com/office/drawing/2014/main" id="{630A8896-3EC4-4224-B48F-C20AE3A41DD6}"/>
              </a:ext>
              <a:ext uri="{C183D7F6-B498-43B3-948B-1728B52AA6E4}">
                <adec:decorative xmlns:adec="http://schemas.microsoft.com/office/drawing/2017/decorative" val="1"/>
              </a:ext>
            </a:extLst>
          </p:cNvPr>
          <p:cNvGrpSpPr/>
          <p:nvPr/>
        </p:nvGrpSpPr>
        <p:grpSpPr>
          <a:xfrm>
            <a:off x="2083295" y="2452300"/>
            <a:ext cx="1258652" cy="1076791"/>
            <a:chOff x="1756054" y="2452300"/>
            <a:chExt cx="1258652" cy="1076791"/>
          </a:xfrm>
        </p:grpSpPr>
        <p:sp>
          <p:nvSpPr>
            <p:cNvPr id="76" name="TextBox 75">
              <a:extLst>
                <a:ext uri="{FF2B5EF4-FFF2-40B4-BE49-F238E27FC236}">
                  <a16:creationId xmlns:a16="http://schemas.microsoft.com/office/drawing/2014/main" id="{CEC1E7EA-616A-4F3E-860D-73A0F18E7E28}"/>
                </a:ext>
              </a:extLst>
            </p:cNvPr>
            <p:cNvSpPr txBox="1"/>
            <p:nvPr/>
          </p:nvSpPr>
          <p:spPr>
            <a:xfrm>
              <a:off x="1756054" y="2452300"/>
              <a:ext cx="1258652" cy="369306"/>
            </a:xfrm>
            <a:prstGeom prst="rect">
              <a:avLst/>
            </a:prstGeom>
            <a:noFill/>
          </p:spPr>
          <p:txBody>
            <a:bodyPr wrap="none" lIns="91427" tIns="91427" rIns="91427" bIns="91427" rtlCol="0">
              <a:spAutoFit/>
            </a:bodyPr>
            <a:lstStyle/>
            <a:p>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Cloud concepts</a:t>
              </a:r>
            </a:p>
          </p:txBody>
        </p:sp>
        <p:cxnSp>
          <p:nvCxnSpPr>
            <p:cNvPr id="77" name="Straight Connector 76">
              <a:extLst>
                <a:ext uri="{FF2B5EF4-FFF2-40B4-BE49-F238E27FC236}">
                  <a16:creationId xmlns:a16="http://schemas.microsoft.com/office/drawing/2014/main" id="{E51DEDC6-14FC-43C7-89BC-A13CC289B085}"/>
                </a:ext>
              </a:extLst>
            </p:cNvPr>
            <p:cNvCxnSpPr>
              <a:cxnSpLocks/>
            </p:cNvCxnSpPr>
            <p:nvPr/>
          </p:nvCxnSpPr>
          <p:spPr>
            <a:xfrm flipH="1">
              <a:off x="2531255" y="2860508"/>
              <a:ext cx="0" cy="481717"/>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96758361-E589-4D93-9951-5D96FABA8307}"/>
                </a:ext>
              </a:extLst>
            </p:cNvPr>
            <p:cNvSpPr/>
            <p:nvPr/>
          </p:nvSpPr>
          <p:spPr bwMode="auto">
            <a:xfrm>
              <a:off x="2439815" y="334621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79" name="Group 78">
            <a:extLst>
              <a:ext uri="{FF2B5EF4-FFF2-40B4-BE49-F238E27FC236}">
                <a16:creationId xmlns:a16="http://schemas.microsoft.com/office/drawing/2014/main" id="{11AFBA19-C02D-4DA3-B772-8AE9D53C383B}"/>
              </a:ext>
              <a:ext uri="{C183D7F6-B498-43B3-948B-1728B52AA6E4}">
                <adec:decorative xmlns:adec="http://schemas.microsoft.com/office/drawing/2017/decorative" val="1"/>
              </a:ext>
            </a:extLst>
          </p:cNvPr>
          <p:cNvGrpSpPr/>
          <p:nvPr/>
        </p:nvGrpSpPr>
        <p:grpSpPr>
          <a:xfrm>
            <a:off x="1948163" y="4359050"/>
            <a:ext cx="1745417" cy="1414131"/>
            <a:chOff x="1603189" y="4359050"/>
            <a:chExt cx="1745417" cy="1414131"/>
          </a:xfrm>
        </p:grpSpPr>
        <p:cxnSp>
          <p:nvCxnSpPr>
            <p:cNvPr id="80" name="Straight Connector 79">
              <a:extLst>
                <a:ext uri="{FF2B5EF4-FFF2-40B4-BE49-F238E27FC236}">
                  <a16:creationId xmlns:a16="http://schemas.microsoft.com/office/drawing/2014/main" id="{4E71C029-394A-4738-9B48-A097C0C659DC}"/>
                </a:ext>
              </a:extLst>
            </p:cNvPr>
            <p:cNvCxnSpPr>
              <a:cxnSpLocks/>
            </p:cNvCxnSpPr>
            <p:nvPr/>
          </p:nvCxnSpPr>
          <p:spPr>
            <a:xfrm flipH="1" flipV="1">
              <a:off x="2513522" y="4540041"/>
              <a:ext cx="0" cy="49130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1F04D08-3D36-43AA-B2F4-E6D97731E598}"/>
                </a:ext>
              </a:extLst>
            </p:cNvPr>
            <p:cNvSpPr txBox="1"/>
            <p:nvPr/>
          </p:nvSpPr>
          <p:spPr>
            <a:xfrm>
              <a:off x="1603189" y="5034544"/>
              <a:ext cx="1745417" cy="738637"/>
            </a:xfrm>
            <a:prstGeom prst="rect">
              <a:avLst/>
            </a:prstGeom>
            <a:noFill/>
          </p:spPr>
          <p:txBody>
            <a:bodyPr wrap="square" lIns="91427" tIns="91427" rIns="91427" bIns="91427" rtlCol="0">
              <a:spAutoFit/>
            </a:bodyPr>
            <a:lstStyle/>
            <a:p>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Security, compliance, privacy, and trust in Microsoft 365</a:t>
              </a:r>
            </a:p>
          </p:txBody>
        </p:sp>
        <p:sp>
          <p:nvSpPr>
            <p:cNvPr id="82" name="Oval 81">
              <a:extLst>
                <a:ext uri="{FF2B5EF4-FFF2-40B4-BE49-F238E27FC236}">
                  <a16:creationId xmlns:a16="http://schemas.microsoft.com/office/drawing/2014/main" id="{D5CEDE3E-60EF-43A7-88BB-354DA09676FE}"/>
                </a:ext>
              </a:extLst>
            </p:cNvPr>
            <p:cNvSpPr/>
            <p:nvPr/>
          </p:nvSpPr>
          <p:spPr bwMode="auto">
            <a:xfrm>
              <a:off x="2422082" y="4359050"/>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83" name="Group 82">
            <a:extLst>
              <a:ext uri="{FF2B5EF4-FFF2-40B4-BE49-F238E27FC236}">
                <a16:creationId xmlns:a16="http://schemas.microsoft.com/office/drawing/2014/main" id="{BCF13F44-2F74-42AB-BB32-6565C1B4C7F6}"/>
              </a:ext>
              <a:ext uri="{C183D7F6-B498-43B3-948B-1728B52AA6E4}">
                <adec:decorative xmlns:adec="http://schemas.microsoft.com/office/drawing/2017/decorative" val="1"/>
              </a:ext>
            </a:extLst>
          </p:cNvPr>
          <p:cNvGrpSpPr/>
          <p:nvPr/>
        </p:nvGrpSpPr>
        <p:grpSpPr>
          <a:xfrm>
            <a:off x="4098641" y="2287944"/>
            <a:ext cx="1729231" cy="1232682"/>
            <a:chOff x="4234662" y="2296409"/>
            <a:chExt cx="1729231" cy="1232682"/>
          </a:xfrm>
        </p:grpSpPr>
        <p:sp>
          <p:nvSpPr>
            <p:cNvPr id="84" name="TextBox 83">
              <a:extLst>
                <a:ext uri="{FF2B5EF4-FFF2-40B4-BE49-F238E27FC236}">
                  <a16:creationId xmlns:a16="http://schemas.microsoft.com/office/drawing/2014/main" id="{444E8649-4F44-4E85-AF25-37095F99341D}"/>
                </a:ext>
              </a:extLst>
            </p:cNvPr>
            <p:cNvSpPr txBox="1"/>
            <p:nvPr/>
          </p:nvSpPr>
          <p:spPr>
            <a:xfrm>
              <a:off x="4234662" y="2296409"/>
              <a:ext cx="1729231" cy="553972"/>
            </a:xfrm>
            <a:prstGeom prst="rect">
              <a:avLst/>
            </a:prstGeom>
            <a:noFill/>
          </p:spPr>
          <p:txBody>
            <a:bodyPr wrap="square" lIns="91427" tIns="91427" rIns="91427" bIns="91427" rtlCol="0">
              <a:spAutoFit/>
            </a:bodyPr>
            <a:lstStyle/>
            <a:p>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Core Microsoft 365 services and concepts</a:t>
              </a:r>
            </a:p>
          </p:txBody>
        </p:sp>
        <p:cxnSp>
          <p:nvCxnSpPr>
            <p:cNvPr id="85" name="Straight Connector 84">
              <a:extLst>
                <a:ext uri="{FF2B5EF4-FFF2-40B4-BE49-F238E27FC236}">
                  <a16:creationId xmlns:a16="http://schemas.microsoft.com/office/drawing/2014/main" id="{90BF52AC-38A2-45B5-BE1F-33FA9BE9113B}"/>
                </a:ext>
              </a:extLst>
            </p:cNvPr>
            <p:cNvCxnSpPr>
              <a:cxnSpLocks/>
            </p:cNvCxnSpPr>
            <p:nvPr/>
          </p:nvCxnSpPr>
          <p:spPr>
            <a:xfrm flipH="1">
              <a:off x="5020239" y="2861073"/>
              <a:ext cx="0" cy="481717"/>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3F59F51C-F26C-4EEB-8A90-19E535DA8CAB}"/>
                </a:ext>
              </a:extLst>
            </p:cNvPr>
            <p:cNvSpPr/>
            <p:nvPr/>
          </p:nvSpPr>
          <p:spPr bwMode="auto">
            <a:xfrm>
              <a:off x="4928799" y="334621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87" name="Group 86">
            <a:extLst>
              <a:ext uri="{FF2B5EF4-FFF2-40B4-BE49-F238E27FC236}">
                <a16:creationId xmlns:a16="http://schemas.microsoft.com/office/drawing/2014/main" id="{A4B16811-C4EA-4ECA-8208-A19DF3188285}"/>
              </a:ext>
              <a:ext uri="{C183D7F6-B498-43B3-948B-1728B52AA6E4}">
                <adec:decorative xmlns:adec="http://schemas.microsoft.com/office/drawing/2017/decorative" val="1"/>
              </a:ext>
            </a:extLst>
          </p:cNvPr>
          <p:cNvGrpSpPr/>
          <p:nvPr/>
        </p:nvGrpSpPr>
        <p:grpSpPr>
          <a:xfrm>
            <a:off x="6134742" y="2293270"/>
            <a:ext cx="1866548" cy="1712984"/>
            <a:chOff x="6342470" y="2293270"/>
            <a:chExt cx="1866548" cy="1712984"/>
          </a:xfrm>
        </p:grpSpPr>
        <p:sp>
          <p:nvSpPr>
            <p:cNvPr id="88" name="TextBox 87">
              <a:extLst>
                <a:ext uri="{FF2B5EF4-FFF2-40B4-BE49-F238E27FC236}">
                  <a16:creationId xmlns:a16="http://schemas.microsoft.com/office/drawing/2014/main" id="{D08D8AB5-5A57-41F8-9A9F-5B7E259CA1CD}"/>
                </a:ext>
              </a:extLst>
            </p:cNvPr>
            <p:cNvSpPr txBox="1"/>
            <p:nvPr/>
          </p:nvSpPr>
          <p:spPr>
            <a:xfrm>
              <a:off x="6342470" y="2293270"/>
              <a:ext cx="1866548" cy="60538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41" tIns="137141" rIns="137141" bIns="137141"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lvl="0" defTabSz="932563">
                <a:lnSpc>
                  <a:spcPct val="97000"/>
                </a:lnSpc>
                <a:defRPr/>
              </a:pPr>
              <a:r>
                <a:rPr lang="en-US" sz="1100" dirty="0">
                  <a:gradFill>
                    <a:gsLst>
                      <a:gs pos="1250">
                        <a:srgbClr val="FFFFFF"/>
                      </a:gs>
                      <a:gs pos="100000">
                        <a:srgbClr val="FFFFFF"/>
                      </a:gs>
                    </a:gsLst>
                    <a:lin ang="5400000" scaled="0"/>
                  </a:gradFill>
                </a:rPr>
                <a:t>MS-900: Microsoft 365 Fundamentals</a:t>
              </a:r>
            </a:p>
          </p:txBody>
        </p:sp>
        <p:cxnSp>
          <p:nvCxnSpPr>
            <p:cNvPr id="90" name="Straight Connector 89">
              <a:extLst>
                <a:ext uri="{FF2B5EF4-FFF2-40B4-BE49-F238E27FC236}">
                  <a16:creationId xmlns:a16="http://schemas.microsoft.com/office/drawing/2014/main" id="{B237C134-E4DC-4DE8-B149-9E869C2AA759}"/>
                </a:ext>
              </a:extLst>
            </p:cNvPr>
            <p:cNvCxnSpPr>
              <a:cxnSpLocks/>
              <a:endCxn id="91" idx="0"/>
            </p:cNvCxnSpPr>
            <p:nvPr/>
          </p:nvCxnSpPr>
          <p:spPr>
            <a:xfrm>
              <a:off x="7275744" y="2861073"/>
              <a:ext cx="0" cy="962301"/>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9BD3E457-4BBE-41F3-8337-ACF5A9D2CBD8}"/>
                </a:ext>
              </a:extLst>
            </p:cNvPr>
            <p:cNvSpPr/>
            <p:nvPr/>
          </p:nvSpPr>
          <p:spPr bwMode="auto">
            <a:xfrm>
              <a:off x="7184304" y="3823374"/>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92" name="Group 91">
            <a:extLst>
              <a:ext uri="{FF2B5EF4-FFF2-40B4-BE49-F238E27FC236}">
                <a16:creationId xmlns:a16="http://schemas.microsoft.com/office/drawing/2014/main" id="{61081EE0-A6FE-42F8-A5C5-1AFDBF672824}"/>
              </a:ext>
              <a:ext uri="{C183D7F6-B498-43B3-948B-1728B52AA6E4}">
                <adec:decorative xmlns:adec="http://schemas.microsoft.com/office/drawing/2017/decorative" val="1"/>
              </a:ext>
            </a:extLst>
          </p:cNvPr>
          <p:cNvGrpSpPr/>
          <p:nvPr/>
        </p:nvGrpSpPr>
        <p:grpSpPr>
          <a:xfrm>
            <a:off x="4156861" y="4359050"/>
            <a:ext cx="1584194" cy="1229466"/>
            <a:chOff x="4376493" y="4359050"/>
            <a:chExt cx="1584194" cy="1229466"/>
          </a:xfrm>
        </p:grpSpPr>
        <p:cxnSp>
          <p:nvCxnSpPr>
            <p:cNvPr id="93" name="Straight Connector 92">
              <a:extLst>
                <a:ext uri="{FF2B5EF4-FFF2-40B4-BE49-F238E27FC236}">
                  <a16:creationId xmlns:a16="http://schemas.microsoft.com/office/drawing/2014/main" id="{CC44B747-B2A8-4344-9686-9E496E82AB37}"/>
                </a:ext>
              </a:extLst>
            </p:cNvPr>
            <p:cNvCxnSpPr>
              <a:cxnSpLocks/>
            </p:cNvCxnSpPr>
            <p:nvPr/>
          </p:nvCxnSpPr>
          <p:spPr>
            <a:xfrm flipH="1" flipV="1">
              <a:off x="5012410" y="4537571"/>
              <a:ext cx="0" cy="4937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541EC97-642F-4599-8FCA-01166B2959EB}"/>
                </a:ext>
              </a:extLst>
            </p:cNvPr>
            <p:cNvSpPr txBox="1"/>
            <p:nvPr/>
          </p:nvSpPr>
          <p:spPr>
            <a:xfrm>
              <a:off x="4376493" y="5034544"/>
              <a:ext cx="1584194" cy="553972"/>
            </a:xfrm>
            <a:prstGeom prst="rect">
              <a:avLst/>
            </a:prstGeom>
            <a:noFill/>
          </p:spPr>
          <p:txBody>
            <a:bodyPr wrap="square" lIns="91427" tIns="91427" rIns="91427" bIns="91427" rtlCol="0">
              <a:spAutoFit/>
            </a:bodyPr>
            <a:lstStyle/>
            <a:p>
              <a:r>
                <a:rPr lang="en-US" sz="1200" b="1" dirty="0">
                  <a:ln w="3175">
                    <a:noFill/>
                  </a:ln>
                  <a:gradFill>
                    <a:gsLst>
                      <a:gs pos="1250">
                        <a:srgbClr val="505050"/>
                      </a:gs>
                      <a:gs pos="100000">
                        <a:srgbClr val="505050"/>
                      </a:gs>
                    </a:gsLst>
                    <a:lin ang="5400000" scaled="0"/>
                  </a:gradFill>
                  <a:latin typeface="Segoe UI Semibold"/>
                  <a:cs typeface="Segoe UI" panose="020B0502040204020203" pitchFamily="34" charset="0"/>
                </a:rPr>
                <a:t>Microsoft 365 pricing and support</a:t>
              </a:r>
            </a:p>
          </p:txBody>
        </p:sp>
        <p:sp>
          <p:nvSpPr>
            <p:cNvPr id="95" name="Oval 94">
              <a:extLst>
                <a:ext uri="{FF2B5EF4-FFF2-40B4-BE49-F238E27FC236}">
                  <a16:creationId xmlns:a16="http://schemas.microsoft.com/office/drawing/2014/main" id="{2870FF37-4E61-4C49-B29A-EF1311C5C191}"/>
                </a:ext>
              </a:extLst>
            </p:cNvPr>
            <p:cNvSpPr/>
            <p:nvPr/>
          </p:nvSpPr>
          <p:spPr bwMode="auto">
            <a:xfrm>
              <a:off x="4920970" y="4359050"/>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96" name="Group 95">
            <a:extLst>
              <a:ext uri="{FF2B5EF4-FFF2-40B4-BE49-F238E27FC236}">
                <a16:creationId xmlns:a16="http://schemas.microsoft.com/office/drawing/2014/main" id="{9DD29978-04A9-446C-8672-E5167690DB8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97" name="Rectangle: Rounded Corners 96">
              <a:extLst>
                <a:ext uri="{FF2B5EF4-FFF2-40B4-BE49-F238E27FC236}">
                  <a16:creationId xmlns:a16="http://schemas.microsoft.com/office/drawing/2014/main" id="{AD780697-9044-4DB4-B10C-956949268BDA}"/>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8" name="Group 97">
              <a:extLst>
                <a:ext uri="{FF2B5EF4-FFF2-40B4-BE49-F238E27FC236}">
                  <a16:creationId xmlns:a16="http://schemas.microsoft.com/office/drawing/2014/main" id="{3AD1952C-DCAC-4017-BC49-248F95BE8410}"/>
                </a:ext>
              </a:extLst>
            </p:cNvPr>
            <p:cNvGrpSpPr/>
            <p:nvPr/>
          </p:nvGrpSpPr>
          <p:grpSpPr>
            <a:xfrm>
              <a:off x="910573" y="4997101"/>
              <a:ext cx="681574" cy="410456"/>
              <a:chOff x="2201868" y="5451471"/>
              <a:chExt cx="549073" cy="325437"/>
            </a:xfrm>
          </p:grpSpPr>
          <p:grpSp>
            <p:nvGrpSpPr>
              <p:cNvPr id="99" name="Group 11">
                <a:extLst>
                  <a:ext uri="{FF2B5EF4-FFF2-40B4-BE49-F238E27FC236}">
                    <a16:creationId xmlns:a16="http://schemas.microsoft.com/office/drawing/2014/main" id="{E20775B7-3021-4559-A15C-E6C5C66632D9}"/>
                  </a:ext>
                </a:extLst>
              </p:cNvPr>
              <p:cNvGrpSpPr>
                <a:grpSpLocks noChangeAspect="1"/>
              </p:cNvGrpSpPr>
              <p:nvPr/>
            </p:nvGrpSpPr>
            <p:grpSpPr bwMode="auto">
              <a:xfrm>
                <a:off x="2201868" y="5451471"/>
                <a:ext cx="401638" cy="325437"/>
                <a:chOff x="1387" y="3434"/>
                <a:chExt cx="253" cy="205"/>
              </a:xfrm>
              <a:solidFill>
                <a:schemeClr val="tx1"/>
              </a:solidFill>
            </p:grpSpPr>
            <p:sp>
              <p:nvSpPr>
                <p:cNvPr id="129" name="Freeform 12">
                  <a:extLst>
                    <a:ext uri="{FF2B5EF4-FFF2-40B4-BE49-F238E27FC236}">
                      <a16:creationId xmlns:a16="http://schemas.microsoft.com/office/drawing/2014/main" id="{42E51D11-0293-48B4-8B80-F6D1934193DA}"/>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0" name="Freeform 13">
                  <a:extLst>
                    <a:ext uri="{FF2B5EF4-FFF2-40B4-BE49-F238E27FC236}">
                      <a16:creationId xmlns:a16="http://schemas.microsoft.com/office/drawing/2014/main" id="{12CF4E7A-8F5E-493A-BD4B-7A2C4AF87765}"/>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1" name="Freeform 14">
                  <a:extLst>
                    <a:ext uri="{FF2B5EF4-FFF2-40B4-BE49-F238E27FC236}">
                      <a16:creationId xmlns:a16="http://schemas.microsoft.com/office/drawing/2014/main" id="{0F432D6E-A7CD-4ADB-8C1D-FE2173166929}"/>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32" name="Freeform 15">
                  <a:extLst>
                    <a:ext uri="{FF2B5EF4-FFF2-40B4-BE49-F238E27FC236}">
                      <a16:creationId xmlns:a16="http://schemas.microsoft.com/office/drawing/2014/main" id="{62B1A522-758A-430B-87A2-9C444C9B3BB4}"/>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00" name="Freeform 21">
                <a:extLst>
                  <a:ext uri="{FF2B5EF4-FFF2-40B4-BE49-F238E27FC236}">
                    <a16:creationId xmlns:a16="http://schemas.microsoft.com/office/drawing/2014/main" id="{5727F6A6-F9C8-4062-803D-8C87784964AA}"/>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133" name="Group 132">
            <a:extLst>
              <a:ext uri="{FF2B5EF4-FFF2-40B4-BE49-F238E27FC236}">
                <a16:creationId xmlns:a16="http://schemas.microsoft.com/office/drawing/2014/main" id="{64AB1D24-1F96-4ADF-A19B-88ECBD60A340}"/>
              </a:ext>
              <a:ext uri="{C183D7F6-B498-43B3-948B-1728B52AA6E4}">
                <adec:decorative xmlns:adec="http://schemas.microsoft.com/office/drawing/2017/decorative" val="1"/>
              </a:ext>
            </a:extLst>
          </p:cNvPr>
          <p:cNvGrpSpPr/>
          <p:nvPr/>
        </p:nvGrpSpPr>
        <p:grpSpPr>
          <a:xfrm>
            <a:off x="7926432" y="3525808"/>
            <a:ext cx="3138594" cy="701731"/>
            <a:chOff x="3984046" y="4049341"/>
            <a:chExt cx="3138594" cy="701731"/>
          </a:xfrm>
        </p:grpSpPr>
        <p:sp>
          <p:nvSpPr>
            <p:cNvPr id="134" name="Title 1">
              <a:extLst>
                <a:ext uri="{FF2B5EF4-FFF2-40B4-BE49-F238E27FC236}">
                  <a16:creationId xmlns:a16="http://schemas.microsoft.com/office/drawing/2014/main" id="{9CF23FE2-3AD7-43A4-B811-0F963B7BA531}"/>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en-US" sz="1200" dirty="0">
                  <a:gradFill>
                    <a:gsLst>
                      <a:gs pos="1250">
                        <a:srgbClr val="505050"/>
                      </a:gs>
                      <a:gs pos="100000">
                        <a:srgbClr val="505050"/>
                      </a:gs>
                    </a:gsLst>
                    <a:lin ang="5400000" scaled="0"/>
                  </a:gradFill>
                </a:rPr>
                <a:t>Microsoft Certified: </a:t>
              </a:r>
              <a:br>
                <a:rPr lang="en-US" sz="1200" dirty="0">
                  <a:gradFill>
                    <a:gsLst>
                      <a:gs pos="1250">
                        <a:srgbClr val="505050"/>
                      </a:gs>
                      <a:gs pos="100000">
                        <a:srgbClr val="505050"/>
                      </a:gs>
                    </a:gsLst>
                    <a:lin ang="5400000" scaled="0"/>
                  </a:gradFill>
                </a:rPr>
              </a:br>
              <a:r>
                <a:rPr lang="en-US" sz="1200" dirty="0">
                  <a:gradFill>
                    <a:gsLst>
                      <a:gs pos="1250">
                        <a:srgbClr val="505050"/>
                      </a:gs>
                      <a:gs pos="100000">
                        <a:srgbClr val="505050"/>
                      </a:gs>
                    </a:gsLst>
                    <a:lin ang="5400000" scaled="0"/>
                  </a:gradFill>
                </a:rPr>
                <a:t>Microsoft 365 Fundamentals</a:t>
              </a:r>
            </a:p>
          </p:txBody>
        </p:sp>
        <p:sp>
          <p:nvSpPr>
            <p:cNvPr id="135" name="Star: 5 Points 134">
              <a:extLst>
                <a:ext uri="{FF2B5EF4-FFF2-40B4-BE49-F238E27FC236}">
                  <a16:creationId xmlns:a16="http://schemas.microsoft.com/office/drawing/2014/main" id="{7BC9A99D-6328-4ABA-87C8-C3851EEC107E}"/>
                </a:ext>
              </a:extLst>
            </p:cNvPr>
            <p:cNvSpPr/>
            <p:nvPr/>
          </p:nvSpPr>
          <p:spPr>
            <a:xfrm>
              <a:off x="4208897" y="4331610"/>
              <a:ext cx="137193" cy="137193"/>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sp>
        <p:nvSpPr>
          <p:cNvPr id="136" name="TextBox 135">
            <a:extLst>
              <a:ext uri="{FF2B5EF4-FFF2-40B4-BE49-F238E27FC236}">
                <a16:creationId xmlns:a16="http://schemas.microsoft.com/office/drawing/2014/main" id="{4D7E0B9D-932F-4AB3-9570-D42F2F98DBA7}"/>
              </a:ext>
              <a:ext uri="{C183D7F6-B498-43B3-948B-1728B52AA6E4}">
                <adec:decorative xmlns:adec="http://schemas.microsoft.com/office/drawing/2017/decorative" val="1"/>
              </a:ext>
            </a:extLst>
          </p:cNvPr>
          <p:cNvSpPr txBox="1"/>
          <p:nvPr/>
        </p:nvSpPr>
        <p:spPr>
          <a:xfrm>
            <a:off x="693815" y="4450631"/>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40" name="Group 139">
            <a:extLst>
              <a:ext uri="{FF2B5EF4-FFF2-40B4-BE49-F238E27FC236}">
                <a16:creationId xmlns:a16="http://schemas.microsoft.com/office/drawing/2014/main" id="{3F2B9259-CDBA-445A-A912-AEF795778755}"/>
              </a:ext>
            </a:extLst>
          </p:cNvPr>
          <p:cNvGrpSpPr/>
          <p:nvPr/>
        </p:nvGrpSpPr>
        <p:grpSpPr>
          <a:xfrm>
            <a:off x="1173058" y="1346907"/>
            <a:ext cx="9696366" cy="409448"/>
            <a:chOff x="1795346" y="1520932"/>
            <a:chExt cx="9696366" cy="409448"/>
          </a:xfrm>
        </p:grpSpPr>
        <p:sp>
          <p:nvSpPr>
            <p:cNvPr id="141" name="Rectangle 140">
              <a:extLst>
                <a:ext uri="{FF2B5EF4-FFF2-40B4-BE49-F238E27FC236}">
                  <a16:creationId xmlns:a16="http://schemas.microsoft.com/office/drawing/2014/main" id="{3A35EC9A-E3AA-462A-B44E-A2D4E68DD98E}"/>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42" name="Rectangle 141">
              <a:extLst>
                <a:ext uri="{FF2B5EF4-FFF2-40B4-BE49-F238E27FC236}">
                  <a16:creationId xmlns:a16="http://schemas.microsoft.com/office/drawing/2014/main" id="{32E648A4-2BE8-409F-A4AC-27FEE54B4EDD}"/>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43" name="Rectangle 142">
              <a:extLst>
                <a:ext uri="{FF2B5EF4-FFF2-40B4-BE49-F238E27FC236}">
                  <a16:creationId xmlns:a16="http://schemas.microsoft.com/office/drawing/2014/main" id="{B07C7D61-A432-4F63-8750-6869AC4F673E}"/>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44" name="Title 1">
              <a:extLst>
                <a:ext uri="{FF2B5EF4-FFF2-40B4-BE49-F238E27FC236}">
                  <a16:creationId xmlns:a16="http://schemas.microsoft.com/office/drawing/2014/main" id="{037CF234-8B91-48E1-A149-431B40DAA11D}"/>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45" name="Title 1">
              <a:extLst>
                <a:ext uri="{FF2B5EF4-FFF2-40B4-BE49-F238E27FC236}">
                  <a16:creationId xmlns:a16="http://schemas.microsoft.com/office/drawing/2014/main" id="{269B05A7-AEEE-4C5C-A70F-9B23F7FE4F72}"/>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46" name="Title 1">
              <a:extLst>
                <a:ext uri="{FF2B5EF4-FFF2-40B4-BE49-F238E27FC236}">
                  <a16:creationId xmlns:a16="http://schemas.microsoft.com/office/drawing/2014/main" id="{60467496-7712-4D42-B8E2-C2D615DE91FC}"/>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98636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22" presetClass="entr" presetSubtype="4"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par>
                                <p:cTn id="14" presetID="22" presetClass="entr" presetSubtype="1"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500"/>
                                        <p:tgtEl>
                                          <p:spTgt spid="79"/>
                                        </p:tgtEl>
                                      </p:cBhvr>
                                    </p:animEffect>
                                  </p:childTnLst>
                                </p:cTn>
                              </p:par>
                              <p:par>
                                <p:cTn id="17" presetID="22" presetClass="entr" presetSubtype="4" fill="hold" nodeType="withEffect">
                                  <p:stCondLst>
                                    <p:cond delay="10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par>
                                <p:cTn id="20" presetID="22" presetClass="entr" presetSubtype="1" fill="hold" nodeType="withEffect">
                                  <p:stCondLst>
                                    <p:cond delay="100"/>
                                  </p:stCondLst>
                                  <p:childTnLst>
                                    <p:set>
                                      <p:cBhvr>
                                        <p:cTn id="21" dur="1" fill="hold">
                                          <p:stCondLst>
                                            <p:cond delay="0"/>
                                          </p:stCondLst>
                                        </p:cTn>
                                        <p:tgtEl>
                                          <p:spTgt spid="92"/>
                                        </p:tgtEl>
                                        <p:attrNameLst>
                                          <p:attrName>style.visibility</p:attrName>
                                        </p:attrNameLst>
                                      </p:cBhvr>
                                      <p:to>
                                        <p:strVal val="visible"/>
                                      </p:to>
                                    </p:set>
                                    <p:animEffect transition="in" filter="wipe(up)">
                                      <p:cBhvr>
                                        <p:cTn id="22" dur="500"/>
                                        <p:tgtEl>
                                          <p:spTgt spid="92"/>
                                        </p:tgtEl>
                                      </p:cBhvr>
                                    </p:animEffect>
                                  </p:childTnLst>
                                </p:cTn>
                              </p:par>
                              <p:par>
                                <p:cTn id="23" presetID="22" presetClass="entr" presetSubtype="4" fill="hold" nodeType="withEffect">
                                  <p:stCondLst>
                                    <p:cond delay="400"/>
                                  </p:stCondLst>
                                  <p:childTnLst>
                                    <p:set>
                                      <p:cBhvr>
                                        <p:cTn id="24" dur="1" fill="hold">
                                          <p:stCondLst>
                                            <p:cond delay="0"/>
                                          </p:stCondLst>
                                        </p:cTn>
                                        <p:tgtEl>
                                          <p:spTgt spid="87"/>
                                        </p:tgtEl>
                                        <p:attrNameLst>
                                          <p:attrName>style.visibility</p:attrName>
                                        </p:attrNameLst>
                                      </p:cBhvr>
                                      <p:to>
                                        <p:strVal val="visible"/>
                                      </p:to>
                                    </p:set>
                                    <p:animEffect transition="in" filter="wipe(down)">
                                      <p:cBhvr>
                                        <p:cTn id="25" dur="500"/>
                                        <p:tgtEl>
                                          <p:spTgt spid="87"/>
                                        </p:tgtEl>
                                      </p:cBhvr>
                                    </p:animEffect>
                                  </p:childTnLst>
                                </p:cTn>
                              </p:par>
                              <p:par>
                                <p:cTn id="26" presetID="10" presetClass="entr" presetSubtype="0" fill="hold" nodeType="withEffect">
                                  <p:stCondLst>
                                    <p:cond delay="40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16EF-3A7C-44F9-BF4A-824B2C762124}"/>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dirty="0"/>
              <a:t>Course details for Microsoft 365 Fundamentals</a:t>
            </a:r>
            <a:endParaRPr lang="en-IN" dirty="0"/>
          </a:p>
        </p:txBody>
      </p:sp>
      <p:sp>
        <p:nvSpPr>
          <p:cNvPr id="47" name="TextBox 46">
            <a:extLst>
              <a:ext uri="{FF2B5EF4-FFF2-40B4-BE49-F238E27FC236}">
                <a16:creationId xmlns:a16="http://schemas.microsoft.com/office/drawing/2014/main" id="{E31B0163-E95B-4AFB-8FF6-EBC7E17E0CE1}"/>
              </a:ext>
            </a:extLst>
          </p:cNvPr>
          <p:cNvSpPr txBox="1"/>
          <p:nvPr/>
        </p:nvSpPr>
        <p:spPr>
          <a:xfrm>
            <a:off x="408079" y="6283378"/>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MSCert</a:t>
            </a: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365 training: aka.ms/Microsoft365Learn</a:t>
            </a:r>
          </a:p>
        </p:txBody>
      </p:sp>
      <p:graphicFrame>
        <p:nvGraphicFramePr>
          <p:cNvPr id="48" name="Table 47">
            <a:extLst>
              <a:ext uri="{FF2B5EF4-FFF2-40B4-BE49-F238E27FC236}">
                <a16:creationId xmlns:a16="http://schemas.microsoft.com/office/drawing/2014/main" id="{D2243596-38A7-424C-8234-D4ABDFA13CCF}"/>
              </a:ext>
            </a:extLst>
          </p:cNvPr>
          <p:cNvGraphicFramePr>
            <a:graphicFrameLocks noGrp="1"/>
          </p:cNvGraphicFramePr>
          <p:nvPr>
            <p:extLst>
              <p:ext uri="{D42A27DB-BD31-4B8C-83A1-F6EECF244321}">
                <p14:modId xmlns:p14="http://schemas.microsoft.com/office/powerpoint/2010/main" val="3881047681"/>
              </p:ext>
            </p:extLst>
          </p:nvPr>
        </p:nvGraphicFramePr>
        <p:xfrm>
          <a:off x="387059" y="1857965"/>
          <a:ext cx="11283231" cy="1676400"/>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1188720">
                <a:tc>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365 Fundamentals</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MS-900</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365 Fundamentals</a:t>
                      </a:r>
                    </a:p>
                  </a:txBody>
                  <a:tcPr marL="100013" marR="4763" marT="4763" marB="0"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MS-900T01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0" marR="0" marT="0" marB="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bl>
          </a:graphicData>
        </a:graphic>
      </p:graphicFrame>
      <p:sp>
        <p:nvSpPr>
          <p:cNvPr id="49" name="Rectangle 1">
            <a:extLst>
              <a:ext uri="{FF2B5EF4-FFF2-40B4-BE49-F238E27FC236}">
                <a16:creationId xmlns:a16="http://schemas.microsoft.com/office/drawing/2014/main" id="{0509A973-8BB6-46A1-91E5-57B944ED7E30}"/>
              </a:ext>
            </a:extLst>
          </p:cNvPr>
          <p:cNvSpPr>
            <a:spLocks noChangeArrowheads="1"/>
          </p:cNvSpPr>
          <p:nvPr/>
        </p:nvSpPr>
        <p:spPr bwMode="auto">
          <a:xfrm>
            <a:off x="408079" y="11170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gradFill>
                  <a:gsLst>
                    <a:gs pos="1250">
                      <a:srgbClr val="505050"/>
                    </a:gs>
                    <a:gs pos="100000">
                      <a:srgbClr val="505050"/>
                    </a:gs>
                  </a:gsLst>
                  <a:lin ang="5400000" scaled="0"/>
                </a:gradFill>
                <a:latin typeface="Segoe UI"/>
                <a:cs typeface="Segoe UI" panose="020B0502040204020203" pitchFamily="34" charset="0"/>
              </a:rPr>
              <a:t>1</a:t>
            </a: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 Instructor-led training course</a:t>
            </a:r>
          </a:p>
        </p:txBody>
      </p:sp>
    </p:spTree>
    <p:extLst>
      <p:ext uri="{BB962C8B-B14F-4D97-AF65-F5344CB8AC3E}">
        <p14:creationId xmlns:p14="http://schemas.microsoft.com/office/powerpoint/2010/main" val="26251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path" presetSubtype="0" decel="100000" fill="hold" nodeType="withEffect">
                                  <p:stCondLst>
                                    <p:cond delay="0"/>
                                  </p:stCondLst>
                                  <p:childTnLst>
                                    <p:animMotion origin="layout" path="M -3.95833E-6 -3.33333E-6 L -0.05091 -0.00069 " pathEditMode="relative" rAng="0" ptsTypes="AA">
                                      <p:cBhvr>
                                        <p:cTn id="9" dur="750" spd="-100000" fill="hold"/>
                                        <p:tgtEl>
                                          <p:spTgt spid="48"/>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892D-5130-4474-BDB0-3F33105F141F}"/>
              </a:ext>
              <a:ext uri="{C183D7F6-B498-43B3-948B-1728B52AA6E4}">
                <adec:decorative xmlns:adec="http://schemas.microsoft.com/office/drawing/2017/decorative" val="1"/>
              </a:ext>
            </a:extLst>
          </p:cNvPr>
          <p:cNvSpPr>
            <a:spLocks noGrp="1"/>
          </p:cNvSpPr>
          <p:nvPr>
            <p:ph type="title"/>
          </p:nvPr>
        </p:nvSpPr>
        <p:spPr>
          <a:xfrm>
            <a:off x="408078" y="419147"/>
            <a:ext cx="11690641" cy="470391"/>
          </a:xfrm>
        </p:spPr>
        <p:txBody>
          <a:bodyPr/>
          <a:lstStyle/>
          <a:p>
            <a:r>
              <a:rPr lang="en-US" spc="-80" dirty="0"/>
              <a:t>Learning path </a:t>
            </a:r>
            <a:r>
              <a:rPr lang="en-US" sz="3530" spc="-80" dirty="0"/>
              <a:t>for </a:t>
            </a:r>
            <a:r>
              <a:rPr lang="en-US" sz="3530" dirty="0"/>
              <a:t>Modern Desktop Administrator Associate</a:t>
            </a:r>
          </a:p>
        </p:txBody>
      </p:sp>
      <p:grpSp>
        <p:nvGrpSpPr>
          <p:cNvPr id="3" name="Group 2">
            <a:extLst>
              <a:ext uri="{FF2B5EF4-FFF2-40B4-BE49-F238E27FC236}">
                <a16:creationId xmlns:a16="http://schemas.microsoft.com/office/drawing/2014/main" id="{F98469E4-363F-486D-84A4-48422E44E64C}"/>
              </a:ext>
              <a:ext uri="{C183D7F6-B498-43B3-948B-1728B52AA6E4}">
                <adec:decorative xmlns:adec="http://schemas.microsoft.com/office/drawing/2017/decorative" val="1"/>
              </a:ext>
            </a:extLst>
          </p:cNvPr>
          <p:cNvGrpSpPr/>
          <p:nvPr/>
        </p:nvGrpSpPr>
        <p:grpSpPr>
          <a:xfrm>
            <a:off x="906566" y="3439871"/>
            <a:ext cx="8272243" cy="1012883"/>
            <a:chOff x="2164355" y="3616001"/>
            <a:chExt cx="8296564" cy="565373"/>
          </a:xfrm>
        </p:grpSpPr>
        <p:cxnSp>
          <p:nvCxnSpPr>
            <p:cNvPr id="4" name="Straight Connector 3">
              <a:extLst>
                <a:ext uri="{FF2B5EF4-FFF2-40B4-BE49-F238E27FC236}">
                  <a16:creationId xmlns:a16="http://schemas.microsoft.com/office/drawing/2014/main" id="{1116E89E-B017-496A-BF87-B2CE6E4A10C2}"/>
                </a:ext>
              </a:extLst>
            </p:cNvPr>
            <p:cNvCxnSpPr>
              <a:cxnSpLocks/>
              <a:endCxn id="7" idx="0"/>
            </p:cNvCxnSpPr>
            <p:nvPr/>
          </p:nvCxnSpPr>
          <p:spPr>
            <a:xfrm>
              <a:off x="2164355" y="3890783"/>
              <a:ext cx="910609" cy="244"/>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a:extLst>
                <a:ext uri="{FF2B5EF4-FFF2-40B4-BE49-F238E27FC236}">
                  <a16:creationId xmlns:a16="http://schemas.microsoft.com/office/drawing/2014/main" id="{B39A5030-EDF0-423F-8587-736307413D12}"/>
                </a:ext>
              </a:extLst>
            </p:cNvPr>
            <p:cNvGrpSpPr/>
            <p:nvPr/>
          </p:nvGrpSpPr>
          <p:grpSpPr>
            <a:xfrm>
              <a:off x="3074954" y="3616001"/>
              <a:ext cx="6302612" cy="565373"/>
              <a:chOff x="3196334" y="3198145"/>
              <a:chExt cx="6302612" cy="1535719"/>
            </a:xfrm>
          </p:grpSpPr>
          <p:sp>
            <p:nvSpPr>
              <p:cNvPr id="7" name="Freeform: Shape 6">
                <a:extLst>
                  <a:ext uri="{FF2B5EF4-FFF2-40B4-BE49-F238E27FC236}">
                    <a16:creationId xmlns:a16="http://schemas.microsoft.com/office/drawing/2014/main" id="{78DC3942-23DF-4177-B8C1-ADCE3AA770C2}"/>
                  </a:ext>
                </a:extLst>
              </p:cNvPr>
              <p:cNvSpPr/>
              <p:nvPr/>
            </p:nvSpPr>
            <p:spPr bwMode="auto">
              <a:xfrm flipV="1">
                <a:off x="3196344" y="3943452"/>
                <a:ext cx="6295434" cy="790412"/>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0445613"/>
                  <a:gd name="connsiteY0" fmla="*/ 1043219 h 1043219"/>
                  <a:gd name="connsiteX1" fmla="*/ 1235531 w 10445613"/>
                  <a:gd name="connsiteY1" fmla="*/ 10574 h 1043219"/>
                  <a:gd name="connsiteX2" fmla="*/ 10445613 w 10445613"/>
                  <a:gd name="connsiteY2" fmla="*/ 0 h 1043219"/>
                  <a:gd name="connsiteX0" fmla="*/ 0 w 12021020"/>
                  <a:gd name="connsiteY0" fmla="*/ 1043219 h 1043219"/>
                  <a:gd name="connsiteX1" fmla="*/ 1235531 w 12021020"/>
                  <a:gd name="connsiteY1" fmla="*/ 10574 h 1043219"/>
                  <a:gd name="connsiteX2" fmla="*/ 12021020 w 12021020"/>
                  <a:gd name="connsiteY2" fmla="*/ 0 h 1043219"/>
                  <a:gd name="connsiteX0" fmla="*/ 0 w 11970849"/>
                  <a:gd name="connsiteY0" fmla="*/ 1043219 h 1043219"/>
                  <a:gd name="connsiteX1" fmla="*/ 1235531 w 11970849"/>
                  <a:gd name="connsiteY1" fmla="*/ 10574 h 1043219"/>
                  <a:gd name="connsiteX2" fmla="*/ 11970849 w 11970849"/>
                  <a:gd name="connsiteY2" fmla="*/ 0 h 1043219"/>
                  <a:gd name="connsiteX0" fmla="*/ 0 w 11940745"/>
                  <a:gd name="connsiteY0" fmla="*/ 1043219 h 1043219"/>
                  <a:gd name="connsiteX1" fmla="*/ 1235531 w 11940745"/>
                  <a:gd name="connsiteY1" fmla="*/ 10574 h 1043219"/>
                  <a:gd name="connsiteX2" fmla="*/ 11940745 w 11940745"/>
                  <a:gd name="connsiteY2" fmla="*/ 0 h 1043219"/>
                  <a:gd name="connsiteX0" fmla="*/ 0 w 12738132"/>
                  <a:gd name="connsiteY0" fmla="*/ 1044111 h 1044111"/>
                  <a:gd name="connsiteX1" fmla="*/ 1235531 w 12738132"/>
                  <a:gd name="connsiteY1" fmla="*/ 11466 h 1044111"/>
                  <a:gd name="connsiteX2" fmla="*/ 11940745 w 12738132"/>
                  <a:gd name="connsiteY2" fmla="*/ 892 h 1044111"/>
                  <a:gd name="connsiteX3" fmla="*/ 11956056 w 12738132"/>
                  <a:gd name="connsiteY3" fmla="*/ 537 h 1044111"/>
                  <a:gd name="connsiteX0" fmla="*/ 0 w 13289000"/>
                  <a:gd name="connsiteY0" fmla="*/ 1043223 h 1045529"/>
                  <a:gd name="connsiteX1" fmla="*/ 1235531 w 13289000"/>
                  <a:gd name="connsiteY1" fmla="*/ 10578 h 1045529"/>
                  <a:gd name="connsiteX2" fmla="*/ 11940745 w 13289000"/>
                  <a:gd name="connsiteY2" fmla="*/ 4 h 1045529"/>
                  <a:gd name="connsiteX3" fmla="*/ 13225413 w 13289000"/>
                  <a:gd name="connsiteY3" fmla="*/ 1045529 h 1045529"/>
                  <a:gd name="connsiteX0" fmla="*/ 0 w 13225414"/>
                  <a:gd name="connsiteY0" fmla="*/ 1043219 h 1045525"/>
                  <a:gd name="connsiteX1" fmla="*/ 1235531 w 13225414"/>
                  <a:gd name="connsiteY1" fmla="*/ 10574 h 1045525"/>
                  <a:gd name="connsiteX2" fmla="*/ 11940745 w 13225414"/>
                  <a:gd name="connsiteY2" fmla="*/ 0 h 1045525"/>
                  <a:gd name="connsiteX3" fmla="*/ 13225413 w 13225414"/>
                  <a:gd name="connsiteY3" fmla="*/ 1045525 h 1045525"/>
                </a:gdLst>
                <a:ahLst/>
                <a:cxnLst>
                  <a:cxn ang="0">
                    <a:pos x="connsiteX0" y="connsiteY0"/>
                  </a:cxn>
                  <a:cxn ang="0">
                    <a:pos x="connsiteX1" y="connsiteY1"/>
                  </a:cxn>
                  <a:cxn ang="0">
                    <a:pos x="connsiteX2" y="connsiteY2"/>
                  </a:cxn>
                  <a:cxn ang="0">
                    <a:pos x="connsiteX3" y="connsiteY3"/>
                  </a:cxn>
                </a:cxnLst>
                <a:rect l="l" t="t" r="r" b="b"/>
                <a:pathLst>
                  <a:path w="13225414" h="1045525">
                    <a:moveTo>
                      <a:pt x="0" y="1043219"/>
                    </a:moveTo>
                    <a:cubicBezTo>
                      <a:pt x="150086" y="956349"/>
                      <a:pt x="1051186" y="128287"/>
                      <a:pt x="1235531" y="10574"/>
                    </a:cubicBezTo>
                    <a:cubicBezTo>
                      <a:pt x="1292009" y="239"/>
                      <a:pt x="11854781" y="8566"/>
                      <a:pt x="11940745" y="0"/>
                    </a:cubicBezTo>
                    <a:cubicBezTo>
                      <a:pt x="12724054" y="590368"/>
                      <a:pt x="13222223" y="1045599"/>
                      <a:pt x="13225413" y="1045525"/>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Freeform: Shape 7">
                <a:extLst>
                  <a:ext uri="{FF2B5EF4-FFF2-40B4-BE49-F238E27FC236}">
                    <a16:creationId xmlns:a16="http://schemas.microsoft.com/office/drawing/2014/main" id="{02D8EA20-208F-485B-8CD8-6314FEAEB203}"/>
                  </a:ext>
                </a:extLst>
              </p:cNvPr>
              <p:cNvSpPr/>
              <p:nvPr/>
            </p:nvSpPr>
            <p:spPr bwMode="auto">
              <a:xfrm>
                <a:off x="3196334" y="3198145"/>
                <a:ext cx="6302612" cy="74891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2050812"/>
                  <a:gd name="connsiteY0" fmla="*/ 1046364 h 1046364"/>
                  <a:gd name="connsiteX1" fmla="*/ 1235531 w 12050812"/>
                  <a:gd name="connsiteY1" fmla="*/ 13719 h 1046364"/>
                  <a:gd name="connsiteX2" fmla="*/ 12050812 w 12050812"/>
                  <a:gd name="connsiteY2" fmla="*/ 3126 h 1046364"/>
                  <a:gd name="connsiteX0" fmla="*/ 0 w 12855821"/>
                  <a:gd name="connsiteY0" fmla="*/ 1069472 h 1069472"/>
                  <a:gd name="connsiteX1" fmla="*/ 1235531 w 12855821"/>
                  <a:gd name="connsiteY1" fmla="*/ 36827 h 1069472"/>
                  <a:gd name="connsiteX2" fmla="*/ 12050812 w 12855821"/>
                  <a:gd name="connsiteY2" fmla="*/ 26234 h 1069472"/>
                  <a:gd name="connsiteX3" fmla="*/ 12064279 w 12855821"/>
                  <a:gd name="connsiteY3" fmla="*/ 0 h 1069472"/>
                  <a:gd name="connsiteX0" fmla="*/ 0 w 13344305"/>
                  <a:gd name="connsiteY0" fmla="*/ 1046364 h 1048993"/>
                  <a:gd name="connsiteX1" fmla="*/ 1235531 w 13344305"/>
                  <a:gd name="connsiteY1" fmla="*/ 13719 h 1048993"/>
                  <a:gd name="connsiteX2" fmla="*/ 12050812 w 13344305"/>
                  <a:gd name="connsiteY2" fmla="*/ 3126 h 1048993"/>
                  <a:gd name="connsiteX3" fmla="*/ 13246656 w 13344305"/>
                  <a:gd name="connsiteY3" fmla="*/ 1048972 h 1048993"/>
                  <a:gd name="connsiteX0" fmla="*/ 0 w 13334698"/>
                  <a:gd name="connsiteY0" fmla="*/ 1046364 h 1048993"/>
                  <a:gd name="connsiteX1" fmla="*/ 1235531 w 13334698"/>
                  <a:gd name="connsiteY1" fmla="*/ 13719 h 1048993"/>
                  <a:gd name="connsiteX2" fmla="*/ 12050812 w 13334698"/>
                  <a:gd name="connsiteY2" fmla="*/ 3126 h 1048993"/>
                  <a:gd name="connsiteX3" fmla="*/ 13231625 w 13334698"/>
                  <a:gd name="connsiteY3" fmla="*/ 1048972 h 1048993"/>
                  <a:gd name="connsiteX0" fmla="*/ 0 w 13328365"/>
                  <a:gd name="connsiteY0" fmla="*/ 1046364 h 1048993"/>
                  <a:gd name="connsiteX1" fmla="*/ 1235531 w 13328365"/>
                  <a:gd name="connsiteY1" fmla="*/ 13719 h 1048993"/>
                  <a:gd name="connsiteX2" fmla="*/ 12050812 w 13328365"/>
                  <a:gd name="connsiteY2" fmla="*/ 3126 h 1048993"/>
                  <a:gd name="connsiteX3" fmla="*/ 13221604 w 13328365"/>
                  <a:gd name="connsiteY3" fmla="*/ 1048972 h 1048993"/>
                  <a:gd name="connsiteX0" fmla="*/ 0 w 13221603"/>
                  <a:gd name="connsiteY0" fmla="*/ 1046364 h 1048972"/>
                  <a:gd name="connsiteX1" fmla="*/ 1235531 w 13221603"/>
                  <a:gd name="connsiteY1" fmla="*/ 13719 h 1048972"/>
                  <a:gd name="connsiteX2" fmla="*/ 12050812 w 13221603"/>
                  <a:gd name="connsiteY2" fmla="*/ 3126 h 1048972"/>
                  <a:gd name="connsiteX3" fmla="*/ 13221604 w 13221603"/>
                  <a:gd name="connsiteY3" fmla="*/ 1048972 h 1048972"/>
                </a:gdLst>
                <a:ahLst/>
                <a:cxnLst>
                  <a:cxn ang="0">
                    <a:pos x="connsiteX0" y="connsiteY0"/>
                  </a:cxn>
                  <a:cxn ang="0">
                    <a:pos x="connsiteX1" y="connsiteY1"/>
                  </a:cxn>
                  <a:cxn ang="0">
                    <a:pos x="connsiteX2" y="connsiteY2"/>
                  </a:cxn>
                  <a:cxn ang="0">
                    <a:pos x="connsiteX3" y="connsiteY3"/>
                  </a:cxn>
                </a:cxnLst>
                <a:rect l="l" t="t" r="r" b="b"/>
                <a:pathLst>
                  <a:path w="13221603" h="1048972">
                    <a:moveTo>
                      <a:pt x="0" y="1046364"/>
                    </a:moveTo>
                    <a:cubicBezTo>
                      <a:pt x="150086" y="959494"/>
                      <a:pt x="1051186" y="131432"/>
                      <a:pt x="1235531" y="13719"/>
                    </a:cubicBezTo>
                    <a:cubicBezTo>
                      <a:pt x="1292009" y="3384"/>
                      <a:pt x="11931078" y="-4688"/>
                      <a:pt x="12050812" y="3126"/>
                    </a:cubicBezTo>
                    <a:lnTo>
                      <a:pt x="13221604" y="1048972"/>
                    </a:ln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6" name="Straight Connector 5">
              <a:extLst>
                <a:ext uri="{FF2B5EF4-FFF2-40B4-BE49-F238E27FC236}">
                  <a16:creationId xmlns:a16="http://schemas.microsoft.com/office/drawing/2014/main" id="{A0DA560E-3933-449C-9591-609C5283E42B}"/>
                </a:ext>
              </a:extLst>
            </p:cNvPr>
            <p:cNvCxnSpPr>
              <a:cxnSpLocks/>
              <a:stCxn id="7" idx="3"/>
            </p:cNvCxnSpPr>
            <p:nvPr/>
          </p:nvCxnSpPr>
          <p:spPr>
            <a:xfrm>
              <a:off x="9370398" y="3890385"/>
              <a:ext cx="1090521" cy="400"/>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a:extLst>
              <a:ext uri="{FF2B5EF4-FFF2-40B4-BE49-F238E27FC236}">
                <a16:creationId xmlns:a16="http://schemas.microsoft.com/office/drawing/2014/main" id="{0DDBDC0E-B3EC-434C-9489-AEEFB45837CF}"/>
              </a:ext>
              <a:ext uri="{C183D7F6-B498-43B3-948B-1728B52AA6E4}">
                <adec:decorative xmlns:adec="http://schemas.microsoft.com/office/drawing/2017/decorative" val="1"/>
              </a:ext>
            </a:extLst>
          </p:cNvPr>
          <p:cNvSpPr/>
          <p:nvPr/>
        </p:nvSpPr>
        <p:spPr>
          <a:xfrm>
            <a:off x="3592665" y="3645975"/>
            <a:ext cx="2669123" cy="561357"/>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42" name="Group 41">
            <a:extLst>
              <a:ext uri="{FF2B5EF4-FFF2-40B4-BE49-F238E27FC236}">
                <a16:creationId xmlns:a16="http://schemas.microsoft.com/office/drawing/2014/main" id="{939C3B57-EAB6-45D9-B2F0-3FB1ECCD778B}"/>
              </a:ext>
              <a:ext uri="{C183D7F6-B498-43B3-948B-1728B52AA6E4}">
                <adec:decorative xmlns:adec="http://schemas.microsoft.com/office/drawing/2017/decorative" val="1"/>
              </a:ext>
            </a:extLst>
          </p:cNvPr>
          <p:cNvGrpSpPr/>
          <p:nvPr/>
        </p:nvGrpSpPr>
        <p:grpSpPr>
          <a:xfrm>
            <a:off x="2115927" y="2287425"/>
            <a:ext cx="830649" cy="1233980"/>
            <a:chOff x="2115927" y="2287425"/>
            <a:chExt cx="830649" cy="1233980"/>
          </a:xfrm>
        </p:grpSpPr>
        <p:sp>
          <p:nvSpPr>
            <p:cNvPr id="14" name="TextBox 13">
              <a:extLst>
                <a:ext uri="{FF2B5EF4-FFF2-40B4-BE49-F238E27FC236}">
                  <a16:creationId xmlns:a16="http://schemas.microsoft.com/office/drawing/2014/main" id="{1658AE4D-EB54-4147-8305-939D2AA64303}"/>
                </a:ext>
              </a:extLst>
            </p:cNvPr>
            <p:cNvSpPr txBox="1"/>
            <p:nvPr/>
          </p:nvSpPr>
          <p:spPr>
            <a:xfrm>
              <a:off x="2115927" y="2287425"/>
              <a:ext cx="830649" cy="542943"/>
            </a:xfrm>
            <a:prstGeom prst="rect">
              <a:avLst/>
            </a:prstGeom>
            <a:noFill/>
          </p:spPr>
          <p:txBody>
            <a:bodyPr wrap="none" lIns="91427" tIns="91427" rIns="91427" bIns="91427" rtlCol="0">
              <a:spAutoFit/>
            </a:body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Deploy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Windows</a:t>
              </a:r>
            </a:p>
          </p:txBody>
        </p:sp>
        <p:cxnSp>
          <p:nvCxnSpPr>
            <p:cNvPr id="52" name="Straight Connector 51">
              <a:extLst>
                <a:ext uri="{FF2B5EF4-FFF2-40B4-BE49-F238E27FC236}">
                  <a16:creationId xmlns:a16="http://schemas.microsoft.com/office/drawing/2014/main" id="{1C03B7CF-8976-429C-94DA-87257030CA94}"/>
                </a:ext>
              </a:extLst>
            </p:cNvPr>
            <p:cNvCxnSpPr>
              <a:cxnSpLocks/>
            </p:cNvCxnSpPr>
            <p:nvPr/>
          </p:nvCxnSpPr>
          <p:spPr>
            <a:xfrm flipH="1">
              <a:off x="2531251"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C5F0FFC-EA23-49DA-BCF2-FD21A3352616}"/>
                </a:ext>
              </a:extLst>
            </p:cNvPr>
            <p:cNvSpPr/>
            <p:nvPr/>
          </p:nvSpPr>
          <p:spPr bwMode="auto">
            <a:xfrm>
              <a:off x="2439811" y="333852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41" name="Group 40">
            <a:extLst>
              <a:ext uri="{FF2B5EF4-FFF2-40B4-BE49-F238E27FC236}">
                <a16:creationId xmlns:a16="http://schemas.microsoft.com/office/drawing/2014/main" id="{78E2D0DA-839C-43AE-B3C7-50761353EF73}"/>
              </a:ext>
              <a:ext uri="{C183D7F6-B498-43B3-948B-1728B52AA6E4}">
                <adec:decorative xmlns:adec="http://schemas.microsoft.com/office/drawing/2017/decorative" val="1"/>
              </a:ext>
            </a:extLst>
          </p:cNvPr>
          <p:cNvGrpSpPr/>
          <p:nvPr/>
        </p:nvGrpSpPr>
        <p:grpSpPr>
          <a:xfrm>
            <a:off x="2012914" y="4338834"/>
            <a:ext cx="934845" cy="1269361"/>
            <a:chOff x="2012914" y="4338834"/>
            <a:chExt cx="934845" cy="1269361"/>
          </a:xfrm>
        </p:grpSpPr>
        <p:cxnSp>
          <p:nvCxnSpPr>
            <p:cNvPr id="35" name="Straight Connector 34">
              <a:extLst>
                <a:ext uri="{FF2B5EF4-FFF2-40B4-BE49-F238E27FC236}">
                  <a16:creationId xmlns:a16="http://schemas.microsoft.com/office/drawing/2014/main" id="{4DB8BDD1-A1DD-4D60-AB9B-37B7F177DA91}"/>
                </a:ext>
              </a:extLst>
            </p:cNvPr>
            <p:cNvCxnSpPr>
              <a:cxnSpLocks/>
            </p:cNvCxnSpPr>
            <p:nvPr/>
          </p:nvCxnSpPr>
          <p:spPr>
            <a:xfrm flipV="1">
              <a:off x="2480338"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CCF110-954B-417C-AB43-72371A6776DF}"/>
                </a:ext>
              </a:extLst>
            </p:cNvPr>
            <p:cNvSpPr txBox="1"/>
            <p:nvPr/>
          </p:nvSpPr>
          <p:spPr>
            <a:xfrm>
              <a:off x="2012914" y="5065252"/>
              <a:ext cx="934845"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Operating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systems</a:t>
              </a:r>
            </a:p>
          </p:txBody>
        </p:sp>
        <p:sp>
          <p:nvSpPr>
            <p:cNvPr id="54" name="Oval 53">
              <a:extLst>
                <a:ext uri="{FF2B5EF4-FFF2-40B4-BE49-F238E27FC236}">
                  <a16:creationId xmlns:a16="http://schemas.microsoft.com/office/drawing/2014/main" id="{50B6A651-1FCC-4665-85A3-B289EE1EBB5C}"/>
                </a:ext>
              </a:extLst>
            </p:cNvPr>
            <p:cNvSpPr/>
            <p:nvPr/>
          </p:nvSpPr>
          <p:spPr bwMode="auto">
            <a:xfrm>
              <a:off x="2388898" y="433883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43" name="Group 42">
            <a:extLst>
              <a:ext uri="{FF2B5EF4-FFF2-40B4-BE49-F238E27FC236}">
                <a16:creationId xmlns:a16="http://schemas.microsoft.com/office/drawing/2014/main" id="{0912FFEC-ABC6-4D7B-A28C-FF6714DA1724}"/>
              </a:ext>
              <a:ext uri="{C183D7F6-B498-43B3-948B-1728B52AA6E4}">
                <adec:decorative xmlns:adec="http://schemas.microsoft.com/office/drawing/2017/decorative" val="1"/>
              </a:ext>
            </a:extLst>
          </p:cNvPr>
          <p:cNvGrpSpPr/>
          <p:nvPr/>
        </p:nvGrpSpPr>
        <p:grpSpPr>
          <a:xfrm>
            <a:off x="3201255" y="2288534"/>
            <a:ext cx="840267" cy="1242090"/>
            <a:chOff x="3364634" y="2288534"/>
            <a:chExt cx="840267" cy="1242090"/>
          </a:xfrm>
        </p:grpSpPr>
        <p:sp>
          <p:nvSpPr>
            <p:cNvPr id="18" name="TextBox 17">
              <a:extLst>
                <a:ext uri="{FF2B5EF4-FFF2-40B4-BE49-F238E27FC236}">
                  <a16:creationId xmlns:a16="http://schemas.microsoft.com/office/drawing/2014/main" id="{3A548802-9CE7-4D0A-BB56-5B326C166B90}"/>
                </a:ext>
              </a:extLst>
            </p:cNvPr>
            <p:cNvSpPr txBox="1"/>
            <p:nvPr/>
          </p:nvSpPr>
          <p:spPr>
            <a:xfrm>
              <a:off x="3364634" y="2288534"/>
              <a:ext cx="840267"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Devices</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and data</a:t>
              </a:r>
            </a:p>
          </p:txBody>
        </p:sp>
        <p:cxnSp>
          <p:nvCxnSpPr>
            <p:cNvPr id="77" name="Straight Connector 76">
              <a:extLst>
                <a:ext uri="{FF2B5EF4-FFF2-40B4-BE49-F238E27FC236}">
                  <a16:creationId xmlns:a16="http://schemas.microsoft.com/office/drawing/2014/main" id="{45981D74-2066-4F91-815D-7A07FF8A05B2}"/>
                </a:ext>
              </a:extLst>
            </p:cNvPr>
            <p:cNvCxnSpPr>
              <a:cxnSpLocks/>
            </p:cNvCxnSpPr>
            <p:nvPr/>
          </p:nvCxnSpPr>
          <p:spPr>
            <a:xfrm flipH="1">
              <a:off x="3784768"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42213CA-9EC2-4D79-8CC3-D354C3E57EFE}"/>
                </a:ext>
              </a:extLst>
            </p:cNvPr>
            <p:cNvSpPr/>
            <p:nvPr/>
          </p:nvSpPr>
          <p:spPr bwMode="auto">
            <a:xfrm>
              <a:off x="3693328" y="334774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9" name="Group 38">
            <a:extLst>
              <a:ext uri="{FF2B5EF4-FFF2-40B4-BE49-F238E27FC236}">
                <a16:creationId xmlns:a16="http://schemas.microsoft.com/office/drawing/2014/main" id="{65ED39CA-8F5C-4DF7-93BD-5980E7D92378}"/>
              </a:ext>
              <a:ext uri="{C183D7F6-B498-43B3-948B-1728B52AA6E4}">
                <adec:decorative xmlns:adec="http://schemas.microsoft.com/office/drawing/2017/decorative" val="1"/>
              </a:ext>
            </a:extLst>
          </p:cNvPr>
          <p:cNvGrpSpPr/>
          <p:nvPr/>
        </p:nvGrpSpPr>
        <p:grpSpPr>
          <a:xfrm>
            <a:off x="3095263" y="4338834"/>
            <a:ext cx="1049556" cy="1269361"/>
            <a:chOff x="3668051" y="4338834"/>
            <a:chExt cx="1049556" cy="1269361"/>
          </a:xfrm>
        </p:grpSpPr>
        <p:cxnSp>
          <p:nvCxnSpPr>
            <p:cNvPr id="40" name="Straight Connector 39">
              <a:extLst>
                <a:ext uri="{FF2B5EF4-FFF2-40B4-BE49-F238E27FC236}">
                  <a16:creationId xmlns:a16="http://schemas.microsoft.com/office/drawing/2014/main" id="{58136FA6-E5ED-4ECB-A87E-065A09D6DE19}"/>
                </a:ext>
              </a:extLst>
            </p:cNvPr>
            <p:cNvCxnSpPr>
              <a:cxnSpLocks/>
            </p:cNvCxnSpPr>
            <p:nvPr/>
          </p:nvCxnSpPr>
          <p:spPr>
            <a:xfrm flipV="1">
              <a:off x="4192830"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9A0BE14-03BF-4820-AFBF-D70E671D0223}"/>
                </a:ext>
              </a:extLst>
            </p:cNvPr>
            <p:cNvSpPr txBox="1"/>
            <p:nvPr/>
          </p:nvSpPr>
          <p:spPr>
            <a:xfrm>
              <a:off x="3668051" y="5065252"/>
              <a:ext cx="1049556"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Policies</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and profiles</a:t>
              </a:r>
            </a:p>
          </p:txBody>
        </p:sp>
        <p:sp>
          <p:nvSpPr>
            <p:cNvPr id="64" name="Oval 63">
              <a:extLst>
                <a:ext uri="{FF2B5EF4-FFF2-40B4-BE49-F238E27FC236}">
                  <a16:creationId xmlns:a16="http://schemas.microsoft.com/office/drawing/2014/main" id="{3DFBBD8D-4F67-4118-8A46-9A0E1CEEAADF}"/>
                </a:ext>
              </a:extLst>
            </p:cNvPr>
            <p:cNvSpPr/>
            <p:nvPr/>
          </p:nvSpPr>
          <p:spPr bwMode="auto">
            <a:xfrm>
              <a:off x="4101390" y="433883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44" name="Group 43">
            <a:extLst>
              <a:ext uri="{FF2B5EF4-FFF2-40B4-BE49-F238E27FC236}">
                <a16:creationId xmlns:a16="http://schemas.microsoft.com/office/drawing/2014/main" id="{AD5D7E5C-9045-4A6B-A9E1-3212574CA0F6}"/>
              </a:ext>
              <a:ext uri="{C183D7F6-B498-43B3-948B-1728B52AA6E4}">
                <adec:decorative xmlns:adec="http://schemas.microsoft.com/office/drawing/2017/decorative" val="1"/>
              </a:ext>
            </a:extLst>
          </p:cNvPr>
          <p:cNvGrpSpPr/>
          <p:nvPr/>
        </p:nvGrpSpPr>
        <p:grpSpPr>
          <a:xfrm>
            <a:off x="4296201" y="2289737"/>
            <a:ext cx="1072703" cy="1243429"/>
            <a:chOff x="4492275" y="2289737"/>
            <a:chExt cx="1072703" cy="1243429"/>
          </a:xfrm>
        </p:grpSpPr>
        <p:cxnSp>
          <p:nvCxnSpPr>
            <p:cNvPr id="74" name="Straight Connector 73">
              <a:extLst>
                <a:ext uri="{FF2B5EF4-FFF2-40B4-BE49-F238E27FC236}">
                  <a16:creationId xmlns:a16="http://schemas.microsoft.com/office/drawing/2014/main" id="{046543D7-77A3-4FC4-A489-AEECC3A76057}"/>
                </a:ext>
              </a:extLst>
            </p:cNvPr>
            <p:cNvCxnSpPr>
              <a:cxnSpLocks/>
            </p:cNvCxnSpPr>
            <p:nvPr/>
          </p:nvCxnSpPr>
          <p:spPr>
            <a:xfrm flipH="1">
              <a:off x="5028625"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D52C082-B60B-496B-B00B-96D9CC95E3F5}"/>
                </a:ext>
              </a:extLst>
            </p:cNvPr>
            <p:cNvSpPr txBox="1"/>
            <p:nvPr/>
          </p:nvSpPr>
          <p:spPr>
            <a:xfrm>
              <a:off x="4492275" y="2289737"/>
              <a:ext cx="1072703"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Configure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connectivity </a:t>
              </a:r>
            </a:p>
          </p:txBody>
        </p:sp>
        <p:sp>
          <p:nvSpPr>
            <p:cNvPr id="65" name="Oval 64">
              <a:extLst>
                <a:ext uri="{FF2B5EF4-FFF2-40B4-BE49-F238E27FC236}">
                  <a16:creationId xmlns:a16="http://schemas.microsoft.com/office/drawing/2014/main" id="{61CE89ED-34B3-44EA-9CF8-7AA426506AF8}"/>
                </a:ext>
              </a:extLst>
            </p:cNvPr>
            <p:cNvSpPr/>
            <p:nvPr/>
          </p:nvSpPr>
          <p:spPr bwMode="auto">
            <a:xfrm>
              <a:off x="4937185" y="3350286"/>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89" name="Group 88">
            <a:extLst>
              <a:ext uri="{FF2B5EF4-FFF2-40B4-BE49-F238E27FC236}">
                <a16:creationId xmlns:a16="http://schemas.microsoft.com/office/drawing/2014/main" id="{59B89EF3-0A00-442C-8F2E-BDCD0165265B}"/>
              </a:ext>
              <a:ext uri="{C183D7F6-B498-43B3-948B-1728B52AA6E4}">
                <adec:decorative xmlns:adec="http://schemas.microsoft.com/office/drawing/2017/decorative" val="1"/>
              </a:ext>
            </a:extLst>
          </p:cNvPr>
          <p:cNvGrpSpPr/>
          <p:nvPr/>
        </p:nvGrpSpPr>
        <p:grpSpPr>
          <a:xfrm>
            <a:off x="6654254" y="2455396"/>
            <a:ext cx="1710230" cy="1063372"/>
            <a:chOff x="7029899" y="2455396"/>
            <a:chExt cx="1710230" cy="1063372"/>
          </a:xfrm>
        </p:grpSpPr>
        <p:sp>
          <p:nvSpPr>
            <p:cNvPr id="30" name="TextBox 29">
              <a:extLst>
                <a:ext uri="{FF2B5EF4-FFF2-40B4-BE49-F238E27FC236}">
                  <a16:creationId xmlns:a16="http://schemas.microsoft.com/office/drawing/2014/main" id="{A9B1FDB6-94F9-4F33-ACAF-940C035B76BD}"/>
                </a:ext>
              </a:extLst>
            </p:cNvPr>
            <p:cNvSpPr txBox="1"/>
            <p:nvPr/>
          </p:nvSpPr>
          <p:spPr>
            <a:xfrm>
              <a:off x="7029899" y="2455396"/>
              <a:ext cx="1710230" cy="441173"/>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41" tIns="137141" rIns="137141" bIns="137141"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563"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MD-100: Windows 10</a:t>
              </a:r>
            </a:p>
          </p:txBody>
        </p:sp>
        <p:cxnSp>
          <p:nvCxnSpPr>
            <p:cNvPr id="67" name="Straight Connector 66">
              <a:extLst>
                <a:ext uri="{FF2B5EF4-FFF2-40B4-BE49-F238E27FC236}">
                  <a16:creationId xmlns:a16="http://schemas.microsoft.com/office/drawing/2014/main" id="{3E3E6F6A-23E6-42C4-9A5B-C82404F74A5F}"/>
                </a:ext>
              </a:extLst>
            </p:cNvPr>
            <p:cNvCxnSpPr>
              <a:cxnSpLocks/>
            </p:cNvCxnSpPr>
            <p:nvPr/>
          </p:nvCxnSpPr>
          <p:spPr>
            <a:xfrm>
              <a:off x="7871450" y="2829075"/>
              <a:ext cx="0" cy="60405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EBF22144-E959-4021-A912-93603FCBDA74}"/>
                </a:ext>
              </a:extLst>
            </p:cNvPr>
            <p:cNvSpPr/>
            <p:nvPr/>
          </p:nvSpPr>
          <p:spPr bwMode="auto">
            <a:xfrm>
              <a:off x="7786100" y="3335888"/>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45" name="Group 44">
            <a:extLst>
              <a:ext uri="{FF2B5EF4-FFF2-40B4-BE49-F238E27FC236}">
                <a16:creationId xmlns:a16="http://schemas.microsoft.com/office/drawing/2014/main" id="{60A6C719-088B-4981-B970-7795BBD726ED}"/>
              </a:ext>
              <a:ext uri="{C183D7F6-B498-43B3-948B-1728B52AA6E4}">
                <adec:decorative xmlns:adec="http://schemas.microsoft.com/office/drawing/2017/decorative" val="1"/>
              </a:ext>
            </a:extLst>
          </p:cNvPr>
          <p:cNvGrpSpPr/>
          <p:nvPr/>
        </p:nvGrpSpPr>
        <p:grpSpPr>
          <a:xfrm>
            <a:off x="5623583" y="2286222"/>
            <a:ext cx="845077" cy="1244402"/>
            <a:chOff x="5833084" y="2286222"/>
            <a:chExt cx="845077" cy="1244402"/>
          </a:xfrm>
        </p:grpSpPr>
        <p:cxnSp>
          <p:nvCxnSpPr>
            <p:cNvPr id="86" name="Straight Connector 85">
              <a:extLst>
                <a:ext uri="{FF2B5EF4-FFF2-40B4-BE49-F238E27FC236}">
                  <a16:creationId xmlns:a16="http://schemas.microsoft.com/office/drawing/2014/main" id="{FF47D8C2-2EF0-4D52-B58C-9F7EB302FA02}"/>
                </a:ext>
              </a:extLst>
            </p:cNvPr>
            <p:cNvCxnSpPr>
              <a:cxnSpLocks/>
            </p:cNvCxnSpPr>
            <p:nvPr/>
          </p:nvCxnSpPr>
          <p:spPr>
            <a:xfrm flipH="1">
              <a:off x="6255623"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0391828-C35E-4931-9F73-7BA42F6A16FC}"/>
                </a:ext>
              </a:extLst>
            </p:cNvPr>
            <p:cNvSpPr txBox="1"/>
            <p:nvPr/>
          </p:nvSpPr>
          <p:spPr>
            <a:xfrm>
              <a:off x="5833084" y="2286222"/>
              <a:ext cx="845077"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Maintain </a:t>
              </a:r>
            </a:p>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Windows</a:t>
              </a:r>
            </a:p>
          </p:txBody>
        </p:sp>
        <p:sp>
          <p:nvSpPr>
            <p:cNvPr id="73" name="Oval 72">
              <a:extLst>
                <a:ext uri="{FF2B5EF4-FFF2-40B4-BE49-F238E27FC236}">
                  <a16:creationId xmlns:a16="http://schemas.microsoft.com/office/drawing/2014/main" id="{E998E476-FC87-45C6-859D-EBA9F43E472E}"/>
                </a:ext>
              </a:extLst>
            </p:cNvPr>
            <p:cNvSpPr/>
            <p:nvPr/>
          </p:nvSpPr>
          <p:spPr bwMode="auto">
            <a:xfrm>
              <a:off x="6164183" y="334774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7" name="Group 36">
            <a:extLst>
              <a:ext uri="{FF2B5EF4-FFF2-40B4-BE49-F238E27FC236}">
                <a16:creationId xmlns:a16="http://schemas.microsoft.com/office/drawing/2014/main" id="{7AB331C1-5A29-449F-AB95-AFBA1C5B4CA5}"/>
              </a:ext>
              <a:ext uri="{C183D7F6-B498-43B3-948B-1728B52AA6E4}">
                <adec:decorative xmlns:adec="http://schemas.microsoft.com/office/drawing/2017/decorative" val="1"/>
              </a:ext>
            </a:extLst>
          </p:cNvPr>
          <p:cNvGrpSpPr/>
          <p:nvPr/>
        </p:nvGrpSpPr>
        <p:grpSpPr>
          <a:xfrm>
            <a:off x="4292323" y="4338834"/>
            <a:ext cx="1245186" cy="1268069"/>
            <a:chOff x="5449123" y="4338834"/>
            <a:chExt cx="1245186" cy="1268069"/>
          </a:xfrm>
        </p:grpSpPr>
        <p:cxnSp>
          <p:nvCxnSpPr>
            <p:cNvPr id="50" name="Straight Connector 49">
              <a:extLst>
                <a:ext uri="{FF2B5EF4-FFF2-40B4-BE49-F238E27FC236}">
                  <a16:creationId xmlns:a16="http://schemas.microsoft.com/office/drawing/2014/main" id="{2A50C98A-79FF-4DA7-B7F2-8114D254A0BC}"/>
                </a:ext>
              </a:extLst>
            </p:cNvPr>
            <p:cNvCxnSpPr>
              <a:cxnSpLocks/>
            </p:cNvCxnSpPr>
            <p:nvPr/>
          </p:nvCxnSpPr>
          <p:spPr>
            <a:xfrm flipV="1">
              <a:off x="6071715"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4CF202D-A048-48BD-BA91-3C5531D11237}"/>
                </a:ext>
              </a:extLst>
            </p:cNvPr>
            <p:cNvSpPr txBox="1"/>
            <p:nvPr/>
          </p:nvSpPr>
          <p:spPr>
            <a:xfrm>
              <a:off x="5449123" y="5063960"/>
              <a:ext cx="1245186"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Manage and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protect devices</a:t>
              </a:r>
            </a:p>
          </p:txBody>
        </p:sp>
        <p:sp>
          <p:nvSpPr>
            <p:cNvPr id="76" name="Oval 75">
              <a:extLst>
                <a:ext uri="{FF2B5EF4-FFF2-40B4-BE49-F238E27FC236}">
                  <a16:creationId xmlns:a16="http://schemas.microsoft.com/office/drawing/2014/main" id="{D17E6A7E-80A6-47B7-BD64-B6EB8461D2FF}"/>
                </a:ext>
              </a:extLst>
            </p:cNvPr>
            <p:cNvSpPr/>
            <p:nvPr/>
          </p:nvSpPr>
          <p:spPr bwMode="auto">
            <a:xfrm>
              <a:off x="5980275" y="433883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90" name="Group 89">
            <a:extLst>
              <a:ext uri="{FF2B5EF4-FFF2-40B4-BE49-F238E27FC236}">
                <a16:creationId xmlns:a16="http://schemas.microsoft.com/office/drawing/2014/main" id="{7A8BD2AB-3F04-464F-AACD-D8B14FF6F399}"/>
              </a:ext>
              <a:ext uri="{C183D7F6-B498-43B3-948B-1728B52AA6E4}">
                <adec:decorative xmlns:adec="http://schemas.microsoft.com/office/drawing/2017/decorative" val="1"/>
              </a:ext>
            </a:extLst>
          </p:cNvPr>
          <p:cNvGrpSpPr/>
          <p:nvPr/>
        </p:nvGrpSpPr>
        <p:grpSpPr>
          <a:xfrm>
            <a:off x="6651747" y="4342963"/>
            <a:ext cx="1712734" cy="1187105"/>
            <a:chOff x="7027392" y="4342963"/>
            <a:chExt cx="1712734" cy="1187105"/>
          </a:xfrm>
        </p:grpSpPr>
        <p:sp>
          <p:nvSpPr>
            <p:cNvPr id="53" name="TextBox 52">
              <a:extLst>
                <a:ext uri="{FF2B5EF4-FFF2-40B4-BE49-F238E27FC236}">
                  <a16:creationId xmlns:a16="http://schemas.microsoft.com/office/drawing/2014/main" id="{AE63EFEF-5892-4A12-BE81-C09495BDE458}"/>
                </a:ext>
              </a:extLst>
            </p:cNvPr>
            <p:cNvSpPr txBox="1"/>
            <p:nvPr/>
          </p:nvSpPr>
          <p:spPr>
            <a:xfrm>
              <a:off x="7027392" y="4924684"/>
              <a:ext cx="1712734" cy="60538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41" tIns="137141" rIns="137141" bIns="137141"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563"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MD-101: Managing Modern Desktops</a:t>
              </a:r>
            </a:p>
          </p:txBody>
        </p:sp>
        <p:cxnSp>
          <p:nvCxnSpPr>
            <p:cNvPr id="81" name="Straight Connector 80">
              <a:extLst>
                <a:ext uri="{FF2B5EF4-FFF2-40B4-BE49-F238E27FC236}">
                  <a16:creationId xmlns:a16="http://schemas.microsoft.com/office/drawing/2014/main" id="{F246A1D3-6B79-4071-AF52-1CA5F3491E23}"/>
                </a:ext>
              </a:extLst>
            </p:cNvPr>
            <p:cNvCxnSpPr>
              <a:cxnSpLocks/>
            </p:cNvCxnSpPr>
            <p:nvPr/>
          </p:nvCxnSpPr>
          <p:spPr>
            <a:xfrm flipH="1" flipV="1">
              <a:off x="7859160" y="4450385"/>
              <a:ext cx="0" cy="491306"/>
            </a:xfrm>
            <a:prstGeom prst="line">
              <a:avLst/>
            </a:prstGeom>
            <a:ln w="19050">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C774361-D7E5-46A6-A592-B28830085605}"/>
                </a:ext>
              </a:extLst>
            </p:cNvPr>
            <p:cNvSpPr/>
            <p:nvPr/>
          </p:nvSpPr>
          <p:spPr bwMode="auto">
            <a:xfrm>
              <a:off x="7767720" y="4342963"/>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sp>
        <p:nvSpPr>
          <p:cNvPr id="85" name="TextBox 84">
            <a:extLst>
              <a:ext uri="{FF2B5EF4-FFF2-40B4-BE49-F238E27FC236}">
                <a16:creationId xmlns:a16="http://schemas.microsoft.com/office/drawing/2014/main" id="{27659F35-3F97-4A35-A807-A533BE81B8E8}"/>
              </a:ext>
              <a:ext uri="{C183D7F6-B498-43B3-948B-1728B52AA6E4}">
                <adec:decorative xmlns:adec="http://schemas.microsoft.com/office/drawing/2017/decorative" val="1"/>
              </a:ext>
            </a:extLst>
          </p:cNvPr>
          <p:cNvSpPr txBox="1"/>
          <p:nvPr/>
        </p:nvSpPr>
        <p:spPr>
          <a:xfrm>
            <a:off x="418589" y="6281962"/>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en-US" dirty="0"/>
              <a:t>Microsoft 365 training: aka.ms/Microsoft365Learn</a:t>
            </a:r>
          </a:p>
        </p:txBody>
      </p:sp>
      <p:grpSp>
        <p:nvGrpSpPr>
          <p:cNvPr id="62" name="Group 61">
            <a:extLst>
              <a:ext uri="{FF2B5EF4-FFF2-40B4-BE49-F238E27FC236}">
                <a16:creationId xmlns:a16="http://schemas.microsoft.com/office/drawing/2014/main" id="{E0AC6D2F-A0FE-4EF0-8A17-BBADDE42B88A}"/>
              </a:ext>
              <a:ext uri="{C183D7F6-B498-43B3-948B-1728B52AA6E4}">
                <adec:decorative xmlns:adec="http://schemas.microsoft.com/office/drawing/2017/decorative" val="1"/>
              </a:ext>
            </a:extLst>
          </p:cNvPr>
          <p:cNvGrpSpPr/>
          <p:nvPr/>
        </p:nvGrpSpPr>
        <p:grpSpPr>
          <a:xfrm>
            <a:off x="5685013" y="4344236"/>
            <a:ext cx="798589" cy="1262667"/>
            <a:chOff x="5672421" y="4344236"/>
            <a:chExt cx="798589" cy="1262667"/>
          </a:xfrm>
        </p:grpSpPr>
        <p:cxnSp>
          <p:nvCxnSpPr>
            <p:cNvPr id="63" name="Straight Connector 62">
              <a:extLst>
                <a:ext uri="{FF2B5EF4-FFF2-40B4-BE49-F238E27FC236}">
                  <a16:creationId xmlns:a16="http://schemas.microsoft.com/office/drawing/2014/main" id="{2E959E2E-BCAE-4EB9-B717-761868770A85}"/>
                </a:ext>
              </a:extLst>
            </p:cNvPr>
            <p:cNvCxnSpPr>
              <a:cxnSpLocks/>
            </p:cNvCxnSpPr>
            <p:nvPr/>
          </p:nvCxnSpPr>
          <p:spPr>
            <a:xfrm flipV="1">
              <a:off x="6071715"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49DAC71-39FD-4814-8415-EA066047937E}"/>
                </a:ext>
              </a:extLst>
            </p:cNvPr>
            <p:cNvSpPr txBox="1"/>
            <p:nvPr/>
          </p:nvSpPr>
          <p:spPr>
            <a:xfrm>
              <a:off x="5672421" y="5063960"/>
              <a:ext cx="798589"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Apps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data</a:t>
              </a:r>
            </a:p>
          </p:txBody>
        </p:sp>
        <p:sp>
          <p:nvSpPr>
            <p:cNvPr id="72" name="Oval 71">
              <a:extLst>
                <a:ext uri="{FF2B5EF4-FFF2-40B4-BE49-F238E27FC236}">
                  <a16:creationId xmlns:a16="http://schemas.microsoft.com/office/drawing/2014/main" id="{9854EA2E-1C80-4349-9CDF-BC9501452B61}"/>
                </a:ext>
              </a:extLst>
            </p:cNvPr>
            <p:cNvSpPr/>
            <p:nvPr/>
          </p:nvSpPr>
          <p:spPr bwMode="auto">
            <a:xfrm>
              <a:off x="5980275" y="4344236"/>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79" name="Group 78">
            <a:extLst>
              <a:ext uri="{FF2B5EF4-FFF2-40B4-BE49-F238E27FC236}">
                <a16:creationId xmlns:a16="http://schemas.microsoft.com/office/drawing/2014/main" id="{A1BED490-8ADB-4C5F-BAE2-2B2C0C5FF333}"/>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84" name="Rectangle: Rounded Corners 83">
              <a:extLst>
                <a:ext uri="{FF2B5EF4-FFF2-40B4-BE49-F238E27FC236}">
                  <a16:creationId xmlns:a16="http://schemas.microsoft.com/office/drawing/2014/main" id="{CF335497-3A38-4CFB-8398-51CE2778E510}"/>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88" name="Group 87">
              <a:extLst>
                <a:ext uri="{FF2B5EF4-FFF2-40B4-BE49-F238E27FC236}">
                  <a16:creationId xmlns:a16="http://schemas.microsoft.com/office/drawing/2014/main" id="{70499D45-B62F-4213-B6E8-EE1B1E64FAD7}"/>
                </a:ext>
              </a:extLst>
            </p:cNvPr>
            <p:cNvGrpSpPr/>
            <p:nvPr/>
          </p:nvGrpSpPr>
          <p:grpSpPr>
            <a:xfrm>
              <a:off x="910573" y="4997101"/>
              <a:ext cx="681574" cy="410456"/>
              <a:chOff x="2201868" y="5451471"/>
              <a:chExt cx="549073" cy="325437"/>
            </a:xfrm>
          </p:grpSpPr>
          <p:grpSp>
            <p:nvGrpSpPr>
              <p:cNvPr id="91" name="Group 11">
                <a:extLst>
                  <a:ext uri="{FF2B5EF4-FFF2-40B4-BE49-F238E27FC236}">
                    <a16:creationId xmlns:a16="http://schemas.microsoft.com/office/drawing/2014/main" id="{7E7E9C3A-E78D-47CF-A96D-C4246F8261B6}"/>
                  </a:ext>
                </a:extLst>
              </p:cNvPr>
              <p:cNvGrpSpPr>
                <a:grpSpLocks noChangeAspect="1"/>
              </p:cNvGrpSpPr>
              <p:nvPr/>
            </p:nvGrpSpPr>
            <p:grpSpPr bwMode="auto">
              <a:xfrm>
                <a:off x="2201868" y="5451471"/>
                <a:ext cx="401638" cy="325437"/>
                <a:chOff x="1387" y="3434"/>
                <a:chExt cx="253" cy="205"/>
              </a:xfrm>
              <a:solidFill>
                <a:schemeClr val="tx1"/>
              </a:solidFill>
            </p:grpSpPr>
            <p:sp>
              <p:nvSpPr>
                <p:cNvPr id="93" name="Freeform 12">
                  <a:extLst>
                    <a:ext uri="{FF2B5EF4-FFF2-40B4-BE49-F238E27FC236}">
                      <a16:creationId xmlns:a16="http://schemas.microsoft.com/office/drawing/2014/main" id="{E4F3DD63-6FDA-464C-9D33-51F0803614D2}"/>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a:extLst>
                    <a:ext uri="{FF2B5EF4-FFF2-40B4-BE49-F238E27FC236}">
                      <a16:creationId xmlns:a16="http://schemas.microsoft.com/office/drawing/2014/main" id="{EEB85DB1-7AFA-44DB-BEEC-F7ABCC174730}"/>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a:extLst>
                    <a:ext uri="{FF2B5EF4-FFF2-40B4-BE49-F238E27FC236}">
                      <a16:creationId xmlns:a16="http://schemas.microsoft.com/office/drawing/2014/main" id="{0373FD74-BD42-43C2-A0D4-C8688BE4DF2C}"/>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a:extLst>
                    <a:ext uri="{FF2B5EF4-FFF2-40B4-BE49-F238E27FC236}">
                      <a16:creationId xmlns:a16="http://schemas.microsoft.com/office/drawing/2014/main" id="{0B93F591-B1F4-4B42-AD8D-3041342F6C9E}"/>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2" name="Freeform 21">
                <a:extLst>
                  <a:ext uri="{FF2B5EF4-FFF2-40B4-BE49-F238E27FC236}">
                    <a16:creationId xmlns:a16="http://schemas.microsoft.com/office/drawing/2014/main" id="{5E538ED2-9768-43D0-A78F-30EABCC1F64F}"/>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0" name="Group 79">
            <a:extLst>
              <a:ext uri="{FF2B5EF4-FFF2-40B4-BE49-F238E27FC236}">
                <a16:creationId xmlns:a16="http://schemas.microsoft.com/office/drawing/2014/main" id="{A85FA387-C36F-436E-A5E1-FA643CD2789D}"/>
              </a:ext>
              <a:ext uri="{C183D7F6-B498-43B3-948B-1728B52AA6E4}">
                <adec:decorative xmlns:adec="http://schemas.microsoft.com/office/drawing/2017/decorative" val="1"/>
              </a:ext>
            </a:extLst>
          </p:cNvPr>
          <p:cNvGrpSpPr/>
          <p:nvPr/>
        </p:nvGrpSpPr>
        <p:grpSpPr>
          <a:xfrm>
            <a:off x="8275227" y="3565637"/>
            <a:ext cx="3138594" cy="701731"/>
            <a:chOff x="3984046" y="3050082"/>
            <a:chExt cx="3138594" cy="701731"/>
          </a:xfrm>
        </p:grpSpPr>
        <p:sp>
          <p:nvSpPr>
            <p:cNvPr id="82" name="Title 1">
              <a:extLst>
                <a:ext uri="{FF2B5EF4-FFF2-40B4-BE49-F238E27FC236}">
                  <a16:creationId xmlns:a16="http://schemas.microsoft.com/office/drawing/2014/main" id="{CD87CF4D-C860-48EA-B10D-B7FDC3AA2026}"/>
                </a:ext>
              </a:extLst>
            </p:cNvPr>
            <p:cNvSpPr txBox="1">
              <a:spLocks/>
            </p:cNvSpPr>
            <p:nvPr/>
          </p:nvSpPr>
          <p:spPr>
            <a:xfrm>
              <a:off x="3984046" y="3050082"/>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Modern Desktop Administrator Associate</a:t>
              </a:r>
            </a:p>
          </p:txBody>
        </p:sp>
        <p:grpSp>
          <p:nvGrpSpPr>
            <p:cNvPr id="83" name="Group 82">
              <a:extLst>
                <a:ext uri="{FF2B5EF4-FFF2-40B4-BE49-F238E27FC236}">
                  <a16:creationId xmlns:a16="http://schemas.microsoft.com/office/drawing/2014/main" id="{1EEC8591-54D7-4649-B1A7-22958F221600}"/>
                </a:ext>
              </a:extLst>
            </p:cNvPr>
            <p:cNvGrpSpPr/>
            <p:nvPr/>
          </p:nvGrpSpPr>
          <p:grpSpPr>
            <a:xfrm>
              <a:off x="4106237" y="3332351"/>
              <a:ext cx="333424" cy="137193"/>
              <a:chOff x="2474176" y="5456022"/>
              <a:chExt cx="288898" cy="118872"/>
            </a:xfrm>
          </p:grpSpPr>
          <p:sp>
            <p:nvSpPr>
              <p:cNvPr id="104" name="Star: 5 Points 103">
                <a:extLst>
                  <a:ext uri="{FF2B5EF4-FFF2-40B4-BE49-F238E27FC236}">
                    <a16:creationId xmlns:a16="http://schemas.microsoft.com/office/drawing/2014/main" id="{049C4B5D-2057-48FF-84AB-7C1314033E3B}"/>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05" name="Star: 5 Points 104">
                <a:extLst>
                  <a:ext uri="{FF2B5EF4-FFF2-40B4-BE49-F238E27FC236}">
                    <a16:creationId xmlns:a16="http://schemas.microsoft.com/office/drawing/2014/main" id="{A6233346-C980-4FEF-A2F3-936A7C198D10}"/>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100" name="TextBox 99">
            <a:extLst>
              <a:ext uri="{FF2B5EF4-FFF2-40B4-BE49-F238E27FC236}">
                <a16:creationId xmlns:a16="http://schemas.microsoft.com/office/drawing/2014/main" id="{895E702E-93D9-43B9-B524-DAE8D818A37A}"/>
              </a:ext>
              <a:ext uri="{C183D7F6-B498-43B3-948B-1728B52AA6E4}">
                <adec:decorative xmlns:adec="http://schemas.microsoft.com/office/drawing/2017/decorative" val="1"/>
              </a:ext>
            </a:extLst>
          </p:cNvPr>
          <p:cNvSpPr txBox="1"/>
          <p:nvPr/>
        </p:nvSpPr>
        <p:spPr>
          <a:xfrm>
            <a:off x="693815" y="4452311"/>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02" name="Group 101">
            <a:extLst>
              <a:ext uri="{FF2B5EF4-FFF2-40B4-BE49-F238E27FC236}">
                <a16:creationId xmlns:a16="http://schemas.microsoft.com/office/drawing/2014/main" id="{67D70FFB-D3BE-4710-8F4F-00B0F8DF69F4}"/>
              </a:ext>
              <a:ext uri="{C183D7F6-B498-43B3-948B-1728B52AA6E4}">
                <adec:decorative xmlns:adec="http://schemas.microsoft.com/office/drawing/2017/decorative" val="1"/>
              </a:ext>
            </a:extLst>
          </p:cNvPr>
          <p:cNvGrpSpPr/>
          <p:nvPr/>
        </p:nvGrpSpPr>
        <p:grpSpPr>
          <a:xfrm>
            <a:off x="8301213" y="5939213"/>
            <a:ext cx="2980944" cy="691837"/>
            <a:chOff x="324701" y="6061492"/>
            <a:chExt cx="2980944" cy="691837"/>
          </a:xfrm>
        </p:grpSpPr>
        <p:sp>
          <p:nvSpPr>
            <p:cNvPr id="103" name="Rectangle 102">
              <a:extLst>
                <a:ext uri="{FF2B5EF4-FFF2-40B4-BE49-F238E27FC236}">
                  <a16:creationId xmlns:a16="http://schemas.microsoft.com/office/drawing/2014/main" id="{64C2690B-0F5F-4D44-A549-C6F436181BC5}"/>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MD-100 + MD-101</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106" name="Group 105">
              <a:extLst>
                <a:ext uri="{FF2B5EF4-FFF2-40B4-BE49-F238E27FC236}">
                  <a16:creationId xmlns:a16="http://schemas.microsoft.com/office/drawing/2014/main" id="{BF954A0B-C262-4E02-9F37-BEC0A765E245}"/>
                </a:ext>
              </a:extLst>
            </p:cNvPr>
            <p:cNvGrpSpPr/>
            <p:nvPr/>
          </p:nvGrpSpPr>
          <p:grpSpPr>
            <a:xfrm>
              <a:off x="513941" y="6214857"/>
              <a:ext cx="477345" cy="398781"/>
              <a:chOff x="481153" y="6191294"/>
              <a:chExt cx="477345" cy="398781"/>
            </a:xfrm>
          </p:grpSpPr>
          <p:sp>
            <p:nvSpPr>
              <p:cNvPr id="107" name="arrow">
                <a:extLst>
                  <a:ext uri="{FF2B5EF4-FFF2-40B4-BE49-F238E27FC236}">
                    <a16:creationId xmlns:a16="http://schemas.microsoft.com/office/drawing/2014/main" id="{15E1154D-062C-44A7-886E-D55E2EA08211}"/>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08" name="Rectangle 107">
                <a:extLst>
                  <a:ext uri="{FF2B5EF4-FFF2-40B4-BE49-F238E27FC236}">
                    <a16:creationId xmlns:a16="http://schemas.microsoft.com/office/drawing/2014/main" id="{FA360BB4-FFD8-4DB5-935B-14856B265125}"/>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109" name="pencil">
                <a:extLst>
                  <a:ext uri="{FF2B5EF4-FFF2-40B4-BE49-F238E27FC236}">
                    <a16:creationId xmlns:a16="http://schemas.microsoft.com/office/drawing/2014/main" id="{F9BD67A8-2E79-4DB0-A4B6-E05DE8215AE1}"/>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97" name="Group 96">
            <a:extLst>
              <a:ext uri="{FF2B5EF4-FFF2-40B4-BE49-F238E27FC236}">
                <a16:creationId xmlns:a16="http://schemas.microsoft.com/office/drawing/2014/main" id="{9B229D96-1AC2-4816-9803-850FEEAF1FBA}"/>
              </a:ext>
            </a:extLst>
          </p:cNvPr>
          <p:cNvGrpSpPr/>
          <p:nvPr/>
        </p:nvGrpSpPr>
        <p:grpSpPr>
          <a:xfrm>
            <a:off x="1776360" y="1346907"/>
            <a:ext cx="9696366" cy="409448"/>
            <a:chOff x="1795346" y="1520932"/>
            <a:chExt cx="9696366" cy="409448"/>
          </a:xfrm>
        </p:grpSpPr>
        <p:sp>
          <p:nvSpPr>
            <p:cNvPr id="98" name="Rectangle 97">
              <a:extLst>
                <a:ext uri="{FF2B5EF4-FFF2-40B4-BE49-F238E27FC236}">
                  <a16:creationId xmlns:a16="http://schemas.microsoft.com/office/drawing/2014/main" id="{C6FEBA84-040C-4C68-B9FF-1DD86B016B93}"/>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8DD3D5E4-4BE5-4279-A9EE-A573D1026EB3}"/>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1" name="Rectangle 100">
              <a:extLst>
                <a:ext uri="{FF2B5EF4-FFF2-40B4-BE49-F238E27FC236}">
                  <a16:creationId xmlns:a16="http://schemas.microsoft.com/office/drawing/2014/main" id="{3D32888A-965E-45B7-854E-F7978046F377}"/>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0" name="Title 1">
              <a:extLst>
                <a:ext uri="{FF2B5EF4-FFF2-40B4-BE49-F238E27FC236}">
                  <a16:creationId xmlns:a16="http://schemas.microsoft.com/office/drawing/2014/main" id="{88875C60-0E3A-4AFF-8645-97E11DCEB6A5}"/>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11" name="Title 1">
              <a:extLst>
                <a:ext uri="{FF2B5EF4-FFF2-40B4-BE49-F238E27FC236}">
                  <a16:creationId xmlns:a16="http://schemas.microsoft.com/office/drawing/2014/main" id="{AD9C0814-89D5-4500-A3FB-3B0E1CC00E6A}"/>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12" name="Title 1">
              <a:extLst>
                <a:ext uri="{FF2B5EF4-FFF2-40B4-BE49-F238E27FC236}">
                  <a16:creationId xmlns:a16="http://schemas.microsoft.com/office/drawing/2014/main" id="{E8793F29-DBE5-4E6D-97E2-40FC06ADF51D}"/>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86231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par>
                                <p:cTn id="17" presetID="22" presetClass="entr" presetSubtype="4" fill="hold" nodeType="withEffect">
                                  <p:stCondLst>
                                    <p:cond delay="10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1" fill="hold" nodeType="withEffect">
                                  <p:stCondLst>
                                    <p:cond delay="10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par>
                                <p:cTn id="23" presetID="22" presetClass="entr" presetSubtype="4" fill="hold" nodeType="withEffect">
                                  <p:stCondLst>
                                    <p:cond delay="20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1" fill="hold" nodeType="withEffect">
                                  <p:stCondLst>
                                    <p:cond delay="20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par>
                                <p:cTn id="29" presetID="22" presetClass="entr" presetSubtype="4" fill="hold" nodeType="withEffect">
                                  <p:stCondLst>
                                    <p:cond delay="30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par>
                                <p:cTn id="32" presetID="22" presetClass="entr" presetSubtype="1" fill="hold" nodeType="withEffect">
                                  <p:stCondLst>
                                    <p:cond delay="4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par>
                                <p:cTn id="35" presetID="22" presetClass="entr" presetSubtype="4" fill="hold" nodeType="withEffect">
                                  <p:stCondLst>
                                    <p:cond delay="500"/>
                                  </p:stCondLst>
                                  <p:childTnLst>
                                    <p:set>
                                      <p:cBhvr>
                                        <p:cTn id="36" dur="1" fill="hold">
                                          <p:stCondLst>
                                            <p:cond delay="0"/>
                                          </p:stCondLst>
                                        </p:cTn>
                                        <p:tgtEl>
                                          <p:spTgt spid="89"/>
                                        </p:tgtEl>
                                        <p:attrNameLst>
                                          <p:attrName>style.visibility</p:attrName>
                                        </p:attrNameLst>
                                      </p:cBhvr>
                                      <p:to>
                                        <p:strVal val="visible"/>
                                      </p:to>
                                    </p:set>
                                    <p:animEffect transition="in" filter="wipe(down)">
                                      <p:cBhvr>
                                        <p:cTn id="37" dur="500"/>
                                        <p:tgtEl>
                                          <p:spTgt spid="89"/>
                                        </p:tgtEl>
                                      </p:cBhvr>
                                    </p:animEffect>
                                  </p:childTnLst>
                                </p:cTn>
                              </p:par>
                              <p:par>
                                <p:cTn id="38" presetID="22" presetClass="entr" presetSubtype="1" fill="hold" nodeType="withEffect">
                                  <p:stCondLst>
                                    <p:cond delay="500"/>
                                  </p:stCondLst>
                                  <p:childTnLst>
                                    <p:set>
                                      <p:cBhvr>
                                        <p:cTn id="39" dur="1" fill="hold">
                                          <p:stCondLst>
                                            <p:cond delay="0"/>
                                          </p:stCondLst>
                                        </p:cTn>
                                        <p:tgtEl>
                                          <p:spTgt spid="90"/>
                                        </p:tgtEl>
                                        <p:attrNameLst>
                                          <p:attrName>style.visibility</p:attrName>
                                        </p:attrNameLst>
                                      </p:cBhvr>
                                      <p:to>
                                        <p:strVal val="visible"/>
                                      </p:to>
                                    </p:set>
                                    <p:animEffect transition="in" filter="wipe(up)">
                                      <p:cBhvr>
                                        <p:cTn id="40" dur="500"/>
                                        <p:tgtEl>
                                          <p:spTgt spid="90"/>
                                        </p:tgtEl>
                                      </p:cBhvr>
                                    </p:animEffect>
                                  </p:childTnLst>
                                </p:cTn>
                              </p:par>
                              <p:par>
                                <p:cTn id="41" presetID="10" presetClass="entr" presetSubtype="0" fill="hold" nodeType="withEffect">
                                  <p:stCondLst>
                                    <p:cond delay="50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EE9F-698E-4F2D-B877-2AC827BC4F35}"/>
              </a:ext>
            </a:extLst>
          </p:cNvPr>
          <p:cNvSpPr>
            <a:spLocks noGrp="1"/>
          </p:cNvSpPr>
          <p:nvPr>
            <p:ph type="title"/>
          </p:nvPr>
        </p:nvSpPr>
        <p:spPr>
          <a:xfrm>
            <a:off x="408079" y="419149"/>
            <a:ext cx="11460558" cy="1143000"/>
          </a:xfrm>
        </p:spPr>
        <p:txBody>
          <a:bodyPr/>
          <a:lstStyle/>
          <a:p>
            <a:r>
              <a:rPr lang="en-US" dirty="0"/>
              <a:t>Course details for Modern Desktop Administrator Associate</a:t>
            </a:r>
          </a:p>
        </p:txBody>
      </p:sp>
      <p:sp>
        <p:nvSpPr>
          <p:cNvPr id="13" name="Rectangle 1">
            <a:extLst>
              <a:ext uri="{FF2B5EF4-FFF2-40B4-BE49-F238E27FC236}">
                <a16:creationId xmlns:a16="http://schemas.microsoft.com/office/drawing/2014/main" id="{2C313568-D658-4016-AC93-3E80D27B2B39}"/>
              </a:ext>
            </a:extLst>
          </p:cNvPr>
          <p:cNvSpPr>
            <a:spLocks noChangeArrowheads="1"/>
          </p:cNvSpPr>
          <p:nvPr/>
        </p:nvSpPr>
        <p:spPr bwMode="auto">
          <a:xfrm>
            <a:off x="418589" y="10789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dirty="0">
                <a:gradFill>
                  <a:gsLst>
                    <a:gs pos="1250">
                      <a:schemeClr val="tx1"/>
                    </a:gs>
                    <a:gs pos="100000">
                      <a:schemeClr val="tx1"/>
                    </a:gs>
                  </a:gsLst>
                  <a:lin ang="5400000" scaled="0"/>
                </a:gradFill>
                <a:cs typeface="Segoe UI" panose="020B0502040204020203" pitchFamily="34" charset="0"/>
              </a:rPr>
              <a:t>7 Instructor-led training courses aligned to the two exams</a:t>
            </a:r>
          </a:p>
        </p:txBody>
      </p:sp>
      <p:graphicFrame>
        <p:nvGraphicFramePr>
          <p:cNvPr id="15" name="Table 14">
            <a:extLst>
              <a:ext uri="{FF2B5EF4-FFF2-40B4-BE49-F238E27FC236}">
                <a16:creationId xmlns:a16="http://schemas.microsoft.com/office/drawing/2014/main" id="{9A79D4C6-6770-4EAD-8E2E-8D9976435587}"/>
              </a:ext>
            </a:extLst>
          </p:cNvPr>
          <p:cNvGraphicFramePr>
            <a:graphicFrameLocks noGrp="1"/>
          </p:cNvGraphicFramePr>
          <p:nvPr>
            <p:extLst>
              <p:ext uri="{D42A27DB-BD31-4B8C-83A1-F6EECF244321}">
                <p14:modId xmlns:p14="http://schemas.microsoft.com/office/powerpoint/2010/main" val="35771085"/>
              </p:ext>
            </p:extLst>
          </p:nvPr>
        </p:nvGraphicFramePr>
        <p:xfrm>
          <a:off x="405889" y="1781765"/>
          <a:ext cx="11283231" cy="2976336"/>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10896">
                <a:tc rowSpan="4">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Window 10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MD-100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Installing Windows 10</a:t>
                      </a:r>
                    </a:p>
                  </a:txBody>
                  <a:tcPr marR="0" marT="0" marB="0"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MD-100T01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Configuring Windows 10</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MD-100T02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10896">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Protecting Windows 10</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MD-100T03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Maintaining Windows 10</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MD-100T04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069927022"/>
                  </a:ext>
                </a:extLst>
              </a:tr>
              <a:tr h="306859">
                <a:tc>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310896">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Managing Modern Desktops</a:t>
                      </a: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 </a:t>
                      </a:r>
                      <a:endParaRPr lang="en-US" sz="12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MD-101</a:t>
                      </a:r>
                    </a:p>
                    <a:p>
                      <a:pPr marL="0" marR="0" algn="l" defTabSz="932742" rtl="0" eaLnBrk="1" latinLnBrk="0" hangingPunct="1">
                        <a:lnSpc>
                          <a:spcPct val="97000"/>
                        </a:lnSpc>
                        <a:spcBef>
                          <a:spcPts val="0"/>
                        </a:spcBef>
                        <a:spcAft>
                          <a:spcPts val="0"/>
                        </a:spcAft>
                      </a:pPr>
                      <a:r>
                        <a:rPr lang="en-US" sz="9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 </a:t>
                      </a: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Deploying the Modern Desktop</a:t>
                      </a:r>
                    </a:p>
                  </a:txBody>
                  <a:tcPr marR="0" marT="0" marB="0" anchor="ctr">
                    <a:lnL w="12700" cap="flat" cmpd="sng" algn="ctr">
                      <a:solidFill>
                        <a:schemeClr val="accent1"/>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MD-101T01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Managing Modern Desktops and Devices</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MD-101T02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63660694"/>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 Protecting Modern Desktops and Devices</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9"/>
                        </a:rPr>
                        <a:t>MD-101T03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309824"/>
                  </a:ext>
                </a:extLst>
              </a:tr>
            </a:tbl>
          </a:graphicData>
        </a:graphic>
      </p:graphicFrame>
      <p:sp>
        <p:nvSpPr>
          <p:cNvPr id="9" name="TextBox 8">
            <a:extLst>
              <a:ext uri="{FF2B5EF4-FFF2-40B4-BE49-F238E27FC236}">
                <a16:creationId xmlns:a16="http://schemas.microsoft.com/office/drawing/2014/main" id="{D4E5E713-65AE-41F1-936B-E7183AF8A36A}"/>
              </a:ext>
            </a:extLst>
          </p:cNvPr>
          <p:cNvSpPr txBox="1"/>
          <p:nvPr/>
        </p:nvSpPr>
        <p:spPr>
          <a:xfrm>
            <a:off x="418589" y="6283783"/>
            <a:ext cx="8169381"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nn-NO" dirty="0"/>
              <a:t>Microsoft 365 training: aka.ms/Microsoft365Learn</a:t>
            </a:r>
            <a:endParaRPr lang="en-US" dirty="0"/>
          </a:p>
        </p:txBody>
      </p:sp>
    </p:spTree>
    <p:extLst>
      <p:ext uri="{BB962C8B-B14F-4D97-AF65-F5344CB8AC3E}">
        <p14:creationId xmlns:p14="http://schemas.microsoft.com/office/powerpoint/2010/main" val="150912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3.54167E-6 -4.07407E-6 L -0.05091 -0.00069 " pathEditMode="relative" rAng="0" ptsTypes="AA">
                                      <p:cBhvr>
                                        <p:cTn id="9" dur="750" spd="-100000" fill="hold"/>
                                        <p:tgtEl>
                                          <p:spTgt spid="15"/>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892D-5130-4474-BDB0-3F33105F141F}"/>
              </a:ext>
              <a:ext uri="{C183D7F6-B498-43B3-948B-1728B52AA6E4}">
                <adec:decorative xmlns:adec="http://schemas.microsoft.com/office/drawing/2017/decorative" val="1"/>
              </a:ext>
            </a:extLst>
          </p:cNvPr>
          <p:cNvSpPr>
            <a:spLocks noGrp="1"/>
          </p:cNvSpPr>
          <p:nvPr>
            <p:ph type="title"/>
          </p:nvPr>
        </p:nvSpPr>
        <p:spPr>
          <a:xfrm>
            <a:off x="408830" y="422155"/>
            <a:ext cx="11690641" cy="470391"/>
          </a:xfrm>
        </p:spPr>
        <p:txBody>
          <a:bodyPr/>
          <a:lstStyle/>
          <a:p>
            <a:r>
              <a:rPr lang="en-US" spc="-80" dirty="0"/>
              <a:t>Learning path </a:t>
            </a:r>
            <a:r>
              <a:rPr lang="en-US" sz="3530" spc="-80" dirty="0"/>
              <a:t>for </a:t>
            </a:r>
            <a:r>
              <a:rPr lang="en-US" sz="3530" dirty="0"/>
              <a:t>Teamwork Administrator Associate</a:t>
            </a:r>
          </a:p>
        </p:txBody>
      </p:sp>
      <p:grpSp>
        <p:nvGrpSpPr>
          <p:cNvPr id="3" name="Group 2">
            <a:extLst>
              <a:ext uri="{FF2B5EF4-FFF2-40B4-BE49-F238E27FC236}">
                <a16:creationId xmlns:a16="http://schemas.microsoft.com/office/drawing/2014/main" id="{F98469E4-363F-486D-84A4-48422E44E64C}"/>
              </a:ext>
              <a:ext uri="{C183D7F6-B498-43B3-948B-1728B52AA6E4}">
                <adec:decorative xmlns:adec="http://schemas.microsoft.com/office/drawing/2017/decorative" val="1"/>
              </a:ext>
            </a:extLst>
          </p:cNvPr>
          <p:cNvGrpSpPr/>
          <p:nvPr/>
        </p:nvGrpSpPr>
        <p:grpSpPr>
          <a:xfrm>
            <a:off x="906565" y="3438548"/>
            <a:ext cx="8168221" cy="1011836"/>
            <a:chOff x="2164355" y="3615259"/>
            <a:chExt cx="8296564" cy="564788"/>
          </a:xfrm>
        </p:grpSpPr>
        <p:cxnSp>
          <p:nvCxnSpPr>
            <p:cNvPr id="4" name="Straight Connector 3">
              <a:extLst>
                <a:ext uri="{FF2B5EF4-FFF2-40B4-BE49-F238E27FC236}">
                  <a16:creationId xmlns:a16="http://schemas.microsoft.com/office/drawing/2014/main" id="{1116E89E-B017-496A-BF87-B2CE6E4A10C2}"/>
                </a:ext>
              </a:extLst>
            </p:cNvPr>
            <p:cNvCxnSpPr>
              <a:cxnSpLocks/>
              <a:endCxn id="7" idx="0"/>
            </p:cNvCxnSpPr>
            <p:nvPr/>
          </p:nvCxnSpPr>
          <p:spPr>
            <a:xfrm>
              <a:off x="2164355" y="3890783"/>
              <a:ext cx="910610" cy="244"/>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a:extLst>
                <a:ext uri="{FF2B5EF4-FFF2-40B4-BE49-F238E27FC236}">
                  <a16:creationId xmlns:a16="http://schemas.microsoft.com/office/drawing/2014/main" id="{B39A5030-EDF0-423F-8587-736307413D12}"/>
                </a:ext>
              </a:extLst>
            </p:cNvPr>
            <p:cNvGrpSpPr/>
            <p:nvPr/>
          </p:nvGrpSpPr>
          <p:grpSpPr>
            <a:xfrm>
              <a:off x="3074953" y="3615259"/>
              <a:ext cx="6311430" cy="564788"/>
              <a:chOff x="3196333" y="3196126"/>
              <a:chExt cx="6311430" cy="1534127"/>
            </a:xfrm>
          </p:grpSpPr>
          <p:sp>
            <p:nvSpPr>
              <p:cNvPr id="7" name="Freeform: Shape 6">
                <a:extLst>
                  <a:ext uri="{FF2B5EF4-FFF2-40B4-BE49-F238E27FC236}">
                    <a16:creationId xmlns:a16="http://schemas.microsoft.com/office/drawing/2014/main" id="{78DC3942-23DF-4177-B8C1-ADCE3AA770C2}"/>
                  </a:ext>
                </a:extLst>
              </p:cNvPr>
              <p:cNvSpPr/>
              <p:nvPr/>
            </p:nvSpPr>
            <p:spPr bwMode="auto">
              <a:xfrm flipV="1">
                <a:off x="3196344" y="3932610"/>
                <a:ext cx="6311419" cy="79764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2038545"/>
                  <a:gd name="connsiteY0" fmla="*/ 1038444 h 1038444"/>
                  <a:gd name="connsiteX1" fmla="*/ 1235531 w 12038545"/>
                  <a:gd name="connsiteY1" fmla="*/ 5799 h 1038444"/>
                  <a:gd name="connsiteX2" fmla="*/ 12038545 w 12038545"/>
                  <a:gd name="connsiteY2" fmla="*/ 0 h 1038444"/>
                  <a:gd name="connsiteX0" fmla="*/ 0 w 11991121"/>
                  <a:gd name="connsiteY0" fmla="*/ 1038444 h 1038444"/>
                  <a:gd name="connsiteX1" fmla="*/ 1235531 w 11991121"/>
                  <a:gd name="connsiteY1" fmla="*/ 5799 h 1038444"/>
                  <a:gd name="connsiteX2" fmla="*/ 11991121 w 11991121"/>
                  <a:gd name="connsiteY2" fmla="*/ 0 h 1038444"/>
                  <a:gd name="connsiteX0" fmla="*/ 0 w 12792014"/>
                  <a:gd name="connsiteY0" fmla="*/ 1038452 h 1038452"/>
                  <a:gd name="connsiteX1" fmla="*/ 1235531 w 12792014"/>
                  <a:gd name="connsiteY1" fmla="*/ 5807 h 1038452"/>
                  <a:gd name="connsiteX2" fmla="*/ 11991121 w 12792014"/>
                  <a:gd name="connsiteY2" fmla="*/ 8 h 1038452"/>
                  <a:gd name="connsiteX3" fmla="*/ 12005650 w 12792014"/>
                  <a:gd name="connsiteY3" fmla="*/ 4444 h 1038452"/>
                  <a:gd name="connsiteX0" fmla="*/ 0 w 13329833"/>
                  <a:gd name="connsiteY0" fmla="*/ 1038446 h 1055090"/>
                  <a:gd name="connsiteX1" fmla="*/ 1235531 w 13329833"/>
                  <a:gd name="connsiteY1" fmla="*/ 5801 h 1055090"/>
                  <a:gd name="connsiteX2" fmla="*/ 11991121 w 13329833"/>
                  <a:gd name="connsiteY2" fmla="*/ 2 h 1055090"/>
                  <a:gd name="connsiteX3" fmla="*/ 13258992 w 13329833"/>
                  <a:gd name="connsiteY3" fmla="*/ 1055090 h 1055090"/>
                  <a:gd name="connsiteX0" fmla="*/ 0 w 13258993"/>
                  <a:gd name="connsiteY0" fmla="*/ 1038444 h 1055088"/>
                  <a:gd name="connsiteX1" fmla="*/ 1235531 w 13258993"/>
                  <a:gd name="connsiteY1" fmla="*/ 5799 h 1055088"/>
                  <a:gd name="connsiteX2" fmla="*/ 11991121 w 13258993"/>
                  <a:gd name="connsiteY2" fmla="*/ 0 h 1055088"/>
                  <a:gd name="connsiteX3" fmla="*/ 13258992 w 13258993"/>
                  <a:gd name="connsiteY3" fmla="*/ 1055088 h 1055088"/>
                </a:gdLst>
                <a:ahLst/>
                <a:cxnLst>
                  <a:cxn ang="0">
                    <a:pos x="connsiteX0" y="connsiteY0"/>
                  </a:cxn>
                  <a:cxn ang="0">
                    <a:pos x="connsiteX1" y="connsiteY1"/>
                  </a:cxn>
                  <a:cxn ang="0">
                    <a:pos x="connsiteX2" y="connsiteY2"/>
                  </a:cxn>
                  <a:cxn ang="0">
                    <a:pos x="connsiteX3" y="connsiteY3"/>
                  </a:cxn>
                </a:cxnLst>
                <a:rect l="l" t="t" r="r" b="b"/>
                <a:pathLst>
                  <a:path w="13258993" h="1055088">
                    <a:moveTo>
                      <a:pt x="0" y="1038444"/>
                    </a:moveTo>
                    <a:cubicBezTo>
                      <a:pt x="150086" y="951574"/>
                      <a:pt x="1051186" y="123512"/>
                      <a:pt x="1235531" y="5799"/>
                    </a:cubicBezTo>
                    <a:cubicBezTo>
                      <a:pt x="1292009" y="-4536"/>
                      <a:pt x="11905157" y="8566"/>
                      <a:pt x="11991121" y="0"/>
                    </a:cubicBezTo>
                    <a:cubicBezTo>
                      <a:pt x="12878316" y="751149"/>
                      <a:pt x="13255965" y="1054164"/>
                      <a:pt x="13258992" y="1055088"/>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a:solidFill>
                    <a:srgbClr val="FFFFFF"/>
                  </a:solidFill>
                  <a:latin typeface="Segoe UI"/>
                </a:endParaRPr>
              </a:p>
            </p:txBody>
          </p:sp>
          <p:sp>
            <p:nvSpPr>
              <p:cNvPr id="8" name="Freeform: Shape 7">
                <a:extLst>
                  <a:ext uri="{FF2B5EF4-FFF2-40B4-BE49-F238E27FC236}">
                    <a16:creationId xmlns:a16="http://schemas.microsoft.com/office/drawing/2014/main" id="{02D8EA20-208F-485B-8CD8-6314FEAEB203}"/>
                  </a:ext>
                </a:extLst>
              </p:cNvPr>
              <p:cNvSpPr/>
              <p:nvPr/>
            </p:nvSpPr>
            <p:spPr bwMode="auto">
              <a:xfrm>
                <a:off x="3196333" y="3196126"/>
                <a:ext cx="6308207" cy="749068"/>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2118186"/>
                  <a:gd name="connsiteY0" fmla="*/ 1049191 h 1049191"/>
                  <a:gd name="connsiteX1" fmla="*/ 1235531 w 12118186"/>
                  <a:gd name="connsiteY1" fmla="*/ 16546 h 1049191"/>
                  <a:gd name="connsiteX2" fmla="*/ 12118186 w 12118186"/>
                  <a:gd name="connsiteY2" fmla="*/ 2583 h 1049191"/>
                  <a:gd name="connsiteX0" fmla="*/ 0 w 12009943"/>
                  <a:gd name="connsiteY0" fmla="*/ 1049191 h 1049191"/>
                  <a:gd name="connsiteX1" fmla="*/ 1235531 w 12009943"/>
                  <a:gd name="connsiteY1" fmla="*/ 16546 h 1049191"/>
                  <a:gd name="connsiteX2" fmla="*/ 12009943 w 12009943"/>
                  <a:gd name="connsiteY2" fmla="*/ 2582 h 1049191"/>
                  <a:gd name="connsiteX0" fmla="*/ 0 w 12807733"/>
                  <a:gd name="connsiteY0" fmla="*/ 1055985 h 1055985"/>
                  <a:gd name="connsiteX1" fmla="*/ 1235531 w 12807733"/>
                  <a:gd name="connsiteY1" fmla="*/ 23340 h 1055985"/>
                  <a:gd name="connsiteX2" fmla="*/ 12009943 w 12807733"/>
                  <a:gd name="connsiteY2" fmla="*/ 9376 h 1055985"/>
                  <a:gd name="connsiteX3" fmla="*/ 12008844 w 12807733"/>
                  <a:gd name="connsiteY3" fmla="*/ 0 h 1055985"/>
                  <a:gd name="connsiteX0" fmla="*/ 0 w 13320123"/>
                  <a:gd name="connsiteY0" fmla="*/ 1049194 h 1049194"/>
                  <a:gd name="connsiteX1" fmla="*/ 1235531 w 13320123"/>
                  <a:gd name="connsiteY1" fmla="*/ 16549 h 1049194"/>
                  <a:gd name="connsiteX2" fmla="*/ 12009943 w 13320123"/>
                  <a:gd name="connsiteY2" fmla="*/ 2585 h 1049194"/>
                  <a:gd name="connsiteX3" fmla="*/ 13233337 w 13320123"/>
                  <a:gd name="connsiteY3" fmla="*/ 1024831 h 1049194"/>
                  <a:gd name="connsiteX0" fmla="*/ 0 w 13233337"/>
                  <a:gd name="connsiteY0" fmla="*/ 1049194 h 1049194"/>
                  <a:gd name="connsiteX1" fmla="*/ 1235531 w 13233337"/>
                  <a:gd name="connsiteY1" fmla="*/ 16549 h 1049194"/>
                  <a:gd name="connsiteX2" fmla="*/ 12009943 w 13233337"/>
                  <a:gd name="connsiteY2" fmla="*/ 2585 h 1049194"/>
                  <a:gd name="connsiteX3" fmla="*/ 13233337 w 13233337"/>
                  <a:gd name="connsiteY3" fmla="*/ 1024831 h 1049194"/>
                </a:gdLst>
                <a:ahLst/>
                <a:cxnLst>
                  <a:cxn ang="0">
                    <a:pos x="connsiteX0" y="connsiteY0"/>
                  </a:cxn>
                  <a:cxn ang="0">
                    <a:pos x="connsiteX1" y="connsiteY1"/>
                  </a:cxn>
                  <a:cxn ang="0">
                    <a:pos x="connsiteX2" y="connsiteY2"/>
                  </a:cxn>
                  <a:cxn ang="0">
                    <a:pos x="connsiteX3" y="connsiteY3"/>
                  </a:cxn>
                </a:cxnLst>
                <a:rect l="l" t="t" r="r" b="b"/>
                <a:pathLst>
                  <a:path w="13233337" h="1049194">
                    <a:moveTo>
                      <a:pt x="0" y="1049194"/>
                    </a:moveTo>
                    <a:cubicBezTo>
                      <a:pt x="150086" y="962324"/>
                      <a:pt x="1051186" y="134262"/>
                      <a:pt x="1235531" y="16549"/>
                    </a:cubicBezTo>
                    <a:cubicBezTo>
                      <a:pt x="1292009" y="6214"/>
                      <a:pt x="11890209" y="-5229"/>
                      <a:pt x="12009943" y="2585"/>
                    </a:cubicBezTo>
                    <a:lnTo>
                      <a:pt x="13233337" y="1024831"/>
                    </a:ln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a:solidFill>
                    <a:srgbClr val="FFFFFF"/>
                  </a:solidFill>
                  <a:latin typeface="Segoe UI"/>
                </a:endParaRPr>
              </a:p>
            </p:txBody>
          </p:sp>
        </p:grpSp>
        <p:cxnSp>
          <p:nvCxnSpPr>
            <p:cNvPr id="6" name="Straight Connector 5">
              <a:extLst>
                <a:ext uri="{FF2B5EF4-FFF2-40B4-BE49-F238E27FC236}">
                  <a16:creationId xmlns:a16="http://schemas.microsoft.com/office/drawing/2014/main" id="{A0DA560E-3933-449C-9591-609C5283E42B}"/>
                </a:ext>
              </a:extLst>
            </p:cNvPr>
            <p:cNvCxnSpPr>
              <a:cxnSpLocks/>
            </p:cNvCxnSpPr>
            <p:nvPr/>
          </p:nvCxnSpPr>
          <p:spPr>
            <a:xfrm flipV="1">
              <a:off x="9378675" y="3887240"/>
              <a:ext cx="1082244" cy="243"/>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a:extLst>
              <a:ext uri="{FF2B5EF4-FFF2-40B4-BE49-F238E27FC236}">
                <a16:creationId xmlns:a16="http://schemas.microsoft.com/office/drawing/2014/main" id="{0DDBDC0E-B3EC-434C-9489-AEEFB45837CF}"/>
              </a:ext>
              <a:ext uri="{C183D7F6-B498-43B3-948B-1728B52AA6E4}">
                <adec:decorative xmlns:adec="http://schemas.microsoft.com/office/drawing/2017/decorative" val="1"/>
              </a:ext>
            </a:extLst>
          </p:cNvPr>
          <p:cNvSpPr/>
          <p:nvPr/>
        </p:nvSpPr>
        <p:spPr>
          <a:xfrm>
            <a:off x="3410277" y="3645975"/>
            <a:ext cx="2669123" cy="561357"/>
          </a:xfrm>
          <a:prstGeom prst="rect">
            <a:avLst/>
          </a:prstGeom>
          <a:noFill/>
        </p:spPr>
        <p:txBody>
          <a:bodyPr wrap="square" lIns="91440" tIns="91440" rIns="91440" bIns="91440" anchor="t">
            <a:spAutoFit/>
          </a:bodyPr>
          <a:lstStyle/>
          <a:p>
            <a:pPr algn="ctr">
              <a:spcAft>
                <a:spcPts val="1200"/>
              </a:spcAft>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p>
        </p:txBody>
      </p:sp>
      <p:grpSp>
        <p:nvGrpSpPr>
          <p:cNvPr id="42" name="Group 41">
            <a:extLst>
              <a:ext uri="{FF2B5EF4-FFF2-40B4-BE49-F238E27FC236}">
                <a16:creationId xmlns:a16="http://schemas.microsoft.com/office/drawing/2014/main" id="{939C3B57-EAB6-45D9-B2F0-3FB1ECCD778B}"/>
              </a:ext>
              <a:ext uri="{C183D7F6-B498-43B3-948B-1728B52AA6E4}">
                <adec:decorative xmlns:adec="http://schemas.microsoft.com/office/drawing/2017/decorative" val="1"/>
              </a:ext>
            </a:extLst>
          </p:cNvPr>
          <p:cNvGrpSpPr/>
          <p:nvPr/>
        </p:nvGrpSpPr>
        <p:grpSpPr>
          <a:xfrm>
            <a:off x="2062289" y="2287425"/>
            <a:ext cx="937923" cy="1233980"/>
            <a:chOff x="2062289" y="2287425"/>
            <a:chExt cx="937923" cy="1233980"/>
          </a:xfrm>
        </p:grpSpPr>
        <p:sp>
          <p:nvSpPr>
            <p:cNvPr id="14" name="TextBox 13">
              <a:extLst>
                <a:ext uri="{FF2B5EF4-FFF2-40B4-BE49-F238E27FC236}">
                  <a16:creationId xmlns:a16="http://schemas.microsoft.com/office/drawing/2014/main" id="{1658AE4D-EB54-4147-8305-939D2AA64303}"/>
                </a:ext>
              </a:extLst>
            </p:cNvPr>
            <p:cNvSpPr txBox="1"/>
            <p:nvPr/>
          </p:nvSpPr>
          <p:spPr>
            <a:xfrm>
              <a:off x="2062289" y="2287425"/>
              <a:ext cx="937923" cy="542943"/>
            </a:xfrm>
            <a:prstGeom prst="rect">
              <a:avLst/>
            </a:prstGeom>
            <a:noFill/>
          </p:spPr>
          <p:txBody>
            <a:bodyPr wrap="none" lIns="91427" tIns="91427" rIns="91427" bIns="91427" rtlCol="0">
              <a:spAutoFit/>
            </a:bodyPr>
            <a:lstStyle/>
            <a:p>
              <a:pPr algn="ctr" defTabSz="932563">
                <a:lnSpc>
                  <a:spcPct val="97000"/>
                </a:lnSpc>
                <a:spcBef>
                  <a:spcPct val="0"/>
                </a:spcBef>
              </a:pPr>
              <a:r>
                <a:rPr lang="en-US" sz="1200" b="1" dirty="0">
                  <a:ln w="3175">
                    <a:noFill/>
                  </a:ln>
                  <a:gradFill>
                    <a:gsLst>
                      <a:gs pos="1250">
                        <a:schemeClr val="tx1"/>
                      </a:gs>
                      <a:gs pos="100000">
                        <a:schemeClr val="tx1"/>
                      </a:gs>
                    </a:gsLst>
                    <a:lin ang="5400000" scaled="0"/>
                  </a:gradFill>
                  <a:latin typeface="Segoe UI Semibold"/>
                  <a:cs typeface="Segoe UI" panose="020B0502040204020203" pitchFamily="34" charset="0"/>
                </a:rPr>
                <a:t>SharePoint</a:t>
              </a:r>
              <a:br>
                <a:rPr lang="en-US" sz="1200" b="1" dirty="0">
                  <a:ln w="3175">
                    <a:noFill/>
                  </a:ln>
                  <a:gradFill>
                    <a:gsLst>
                      <a:gs pos="1250">
                        <a:schemeClr val="tx1"/>
                      </a:gs>
                      <a:gs pos="100000">
                        <a:schemeClr val="tx1"/>
                      </a:gs>
                    </a:gsLst>
                    <a:lin ang="5400000" scaled="0"/>
                  </a:gradFill>
                  <a:latin typeface="Segoe UI Semibold"/>
                  <a:cs typeface="Segoe UI" panose="020B0502040204020203" pitchFamily="34" charset="0"/>
                </a:rPr>
              </a:br>
              <a:r>
                <a:rPr lang="en-US" sz="1200" b="1" dirty="0">
                  <a:ln w="3175">
                    <a:noFill/>
                  </a:ln>
                  <a:gradFill>
                    <a:gsLst>
                      <a:gs pos="1250">
                        <a:schemeClr val="tx1"/>
                      </a:gs>
                      <a:gs pos="100000">
                        <a:schemeClr val="tx1"/>
                      </a:gs>
                    </a:gsLst>
                    <a:lin ang="5400000" scaled="0"/>
                  </a:gradFill>
                  <a:latin typeface="Segoe UI Semibold"/>
                  <a:cs typeface="Segoe UI" panose="020B0502040204020203" pitchFamily="34" charset="0"/>
                </a:rPr>
                <a:t> Online</a:t>
              </a:r>
            </a:p>
          </p:txBody>
        </p:sp>
        <p:cxnSp>
          <p:nvCxnSpPr>
            <p:cNvPr id="52" name="Straight Connector 51">
              <a:extLst>
                <a:ext uri="{FF2B5EF4-FFF2-40B4-BE49-F238E27FC236}">
                  <a16:creationId xmlns:a16="http://schemas.microsoft.com/office/drawing/2014/main" id="{1C03B7CF-8976-429C-94DA-87257030CA94}"/>
                </a:ext>
              </a:extLst>
            </p:cNvPr>
            <p:cNvCxnSpPr>
              <a:cxnSpLocks/>
            </p:cNvCxnSpPr>
            <p:nvPr/>
          </p:nvCxnSpPr>
          <p:spPr>
            <a:xfrm flipH="1">
              <a:off x="2531251"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C5F0FFC-EA23-49DA-BCF2-FD21A3352616}"/>
                </a:ext>
              </a:extLst>
            </p:cNvPr>
            <p:cNvSpPr/>
            <p:nvPr/>
          </p:nvSpPr>
          <p:spPr bwMode="auto">
            <a:xfrm>
              <a:off x="2439811" y="333852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41" name="Group 40">
            <a:extLst>
              <a:ext uri="{FF2B5EF4-FFF2-40B4-BE49-F238E27FC236}">
                <a16:creationId xmlns:a16="http://schemas.microsoft.com/office/drawing/2014/main" id="{78E2D0DA-839C-43AE-B3C7-50761353EF73}"/>
              </a:ext>
              <a:ext uri="{C183D7F6-B498-43B3-948B-1728B52AA6E4}">
                <adec:decorative xmlns:adec="http://schemas.microsoft.com/office/drawing/2017/decorative" val="1"/>
              </a:ext>
            </a:extLst>
          </p:cNvPr>
          <p:cNvGrpSpPr/>
          <p:nvPr/>
        </p:nvGrpSpPr>
        <p:grpSpPr>
          <a:xfrm>
            <a:off x="1935042" y="4338834"/>
            <a:ext cx="1090593" cy="1269361"/>
            <a:chOff x="1935042" y="4338834"/>
            <a:chExt cx="1090593" cy="1269361"/>
          </a:xfrm>
        </p:grpSpPr>
        <p:cxnSp>
          <p:nvCxnSpPr>
            <p:cNvPr id="35" name="Straight Connector 34">
              <a:extLst>
                <a:ext uri="{FF2B5EF4-FFF2-40B4-BE49-F238E27FC236}">
                  <a16:creationId xmlns:a16="http://schemas.microsoft.com/office/drawing/2014/main" id="{4DB8BDD1-A1DD-4D60-AB9B-37B7F177DA91}"/>
                </a:ext>
              </a:extLst>
            </p:cNvPr>
            <p:cNvCxnSpPr>
              <a:cxnSpLocks/>
            </p:cNvCxnSpPr>
            <p:nvPr/>
          </p:nvCxnSpPr>
          <p:spPr>
            <a:xfrm flipV="1">
              <a:off x="2480338"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CCF110-954B-417C-AB43-72371A6776DF}"/>
                </a:ext>
              </a:extLst>
            </p:cNvPr>
            <p:cNvSpPr txBox="1"/>
            <p:nvPr/>
          </p:nvSpPr>
          <p:spPr>
            <a:xfrm>
              <a:off x="1935042" y="5065252"/>
              <a:ext cx="1090593"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r>
                <a:rPr lang="en-US" dirty="0"/>
                <a:t>SharePoint </a:t>
              </a:r>
              <a:br>
                <a:rPr lang="en-US" dirty="0"/>
              </a:br>
              <a:r>
                <a:rPr lang="en-US" dirty="0"/>
                <a:t>on-premises </a:t>
              </a:r>
            </a:p>
          </p:txBody>
        </p:sp>
        <p:sp>
          <p:nvSpPr>
            <p:cNvPr id="54" name="Oval 53">
              <a:extLst>
                <a:ext uri="{FF2B5EF4-FFF2-40B4-BE49-F238E27FC236}">
                  <a16:creationId xmlns:a16="http://schemas.microsoft.com/office/drawing/2014/main" id="{50B6A651-1FCC-4665-85A3-B289EE1EBB5C}"/>
                </a:ext>
              </a:extLst>
            </p:cNvPr>
            <p:cNvSpPr/>
            <p:nvPr/>
          </p:nvSpPr>
          <p:spPr bwMode="auto">
            <a:xfrm>
              <a:off x="2388898" y="433883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43" name="Group 42">
            <a:extLst>
              <a:ext uri="{FF2B5EF4-FFF2-40B4-BE49-F238E27FC236}">
                <a16:creationId xmlns:a16="http://schemas.microsoft.com/office/drawing/2014/main" id="{0912FFEC-ABC6-4D7B-A28C-FF6714DA1724}"/>
              </a:ext>
              <a:ext uri="{C183D7F6-B498-43B3-948B-1728B52AA6E4}">
                <adec:decorative xmlns:adec="http://schemas.microsoft.com/office/drawing/2017/decorative" val="1"/>
              </a:ext>
            </a:extLst>
          </p:cNvPr>
          <p:cNvGrpSpPr/>
          <p:nvPr/>
        </p:nvGrpSpPr>
        <p:grpSpPr>
          <a:xfrm>
            <a:off x="3240598" y="2258499"/>
            <a:ext cx="1019805" cy="1272125"/>
            <a:chOff x="3274865" y="2258499"/>
            <a:chExt cx="1019805" cy="1272125"/>
          </a:xfrm>
        </p:grpSpPr>
        <p:sp>
          <p:nvSpPr>
            <p:cNvPr id="18" name="TextBox 17">
              <a:extLst>
                <a:ext uri="{FF2B5EF4-FFF2-40B4-BE49-F238E27FC236}">
                  <a16:creationId xmlns:a16="http://schemas.microsoft.com/office/drawing/2014/main" id="{3A548802-9CE7-4D0A-BB56-5B326C166B90}"/>
                </a:ext>
              </a:extLst>
            </p:cNvPr>
            <p:cNvSpPr txBox="1"/>
            <p:nvPr/>
          </p:nvSpPr>
          <p:spPr>
            <a:xfrm>
              <a:off x="3274865" y="2258499"/>
              <a:ext cx="1019805"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r>
                <a:rPr lang="en-US" dirty="0"/>
                <a:t>OneDrive </a:t>
              </a:r>
              <a:br>
                <a:rPr lang="en-US" dirty="0"/>
              </a:br>
              <a:r>
                <a:rPr lang="en-US" dirty="0"/>
                <a:t>for Business</a:t>
              </a:r>
            </a:p>
          </p:txBody>
        </p:sp>
        <p:cxnSp>
          <p:nvCxnSpPr>
            <p:cNvPr id="77" name="Straight Connector 76">
              <a:extLst>
                <a:ext uri="{FF2B5EF4-FFF2-40B4-BE49-F238E27FC236}">
                  <a16:creationId xmlns:a16="http://schemas.microsoft.com/office/drawing/2014/main" id="{45981D74-2066-4F91-815D-7A07FF8A05B2}"/>
                </a:ext>
              </a:extLst>
            </p:cNvPr>
            <p:cNvCxnSpPr>
              <a:cxnSpLocks/>
            </p:cNvCxnSpPr>
            <p:nvPr/>
          </p:nvCxnSpPr>
          <p:spPr>
            <a:xfrm flipH="1">
              <a:off x="3784768"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42213CA-9EC2-4D79-8CC3-D354C3E57EFE}"/>
                </a:ext>
              </a:extLst>
            </p:cNvPr>
            <p:cNvSpPr/>
            <p:nvPr/>
          </p:nvSpPr>
          <p:spPr bwMode="auto">
            <a:xfrm>
              <a:off x="3693328" y="334774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39" name="Group 38">
            <a:extLst>
              <a:ext uri="{FF2B5EF4-FFF2-40B4-BE49-F238E27FC236}">
                <a16:creationId xmlns:a16="http://schemas.microsoft.com/office/drawing/2014/main" id="{65ED39CA-8F5C-4DF7-93BD-5980E7D92378}"/>
              </a:ext>
              <a:ext uri="{C183D7F6-B498-43B3-948B-1728B52AA6E4}">
                <adec:decorative xmlns:adec="http://schemas.microsoft.com/office/drawing/2017/decorative" val="1"/>
              </a:ext>
            </a:extLst>
          </p:cNvPr>
          <p:cNvGrpSpPr/>
          <p:nvPr/>
        </p:nvGrpSpPr>
        <p:grpSpPr>
          <a:xfrm>
            <a:off x="3534014" y="4338834"/>
            <a:ext cx="870725" cy="1269361"/>
            <a:chOff x="3757468" y="4338834"/>
            <a:chExt cx="870725" cy="1269361"/>
          </a:xfrm>
        </p:grpSpPr>
        <p:cxnSp>
          <p:nvCxnSpPr>
            <p:cNvPr id="40" name="Straight Connector 39">
              <a:extLst>
                <a:ext uri="{FF2B5EF4-FFF2-40B4-BE49-F238E27FC236}">
                  <a16:creationId xmlns:a16="http://schemas.microsoft.com/office/drawing/2014/main" id="{58136FA6-E5ED-4ECB-A87E-065A09D6DE19}"/>
                </a:ext>
              </a:extLst>
            </p:cNvPr>
            <p:cNvCxnSpPr>
              <a:cxnSpLocks/>
            </p:cNvCxnSpPr>
            <p:nvPr/>
          </p:nvCxnSpPr>
          <p:spPr>
            <a:xfrm flipV="1">
              <a:off x="4192830"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9A0BE14-03BF-4820-AFBF-D70E671D0223}"/>
                </a:ext>
              </a:extLst>
            </p:cNvPr>
            <p:cNvSpPr txBox="1"/>
            <p:nvPr/>
          </p:nvSpPr>
          <p:spPr>
            <a:xfrm>
              <a:off x="3757468" y="5065252"/>
              <a:ext cx="870725"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r>
                <a:rPr lang="en-US" dirty="0"/>
                <a:t>Hybrid </a:t>
              </a:r>
              <a:br>
                <a:rPr lang="en-US" dirty="0"/>
              </a:br>
              <a:r>
                <a:rPr lang="en-US" dirty="0"/>
                <a:t>scenarios </a:t>
              </a:r>
            </a:p>
          </p:txBody>
        </p:sp>
        <p:sp>
          <p:nvSpPr>
            <p:cNvPr id="64" name="Oval 63">
              <a:extLst>
                <a:ext uri="{FF2B5EF4-FFF2-40B4-BE49-F238E27FC236}">
                  <a16:creationId xmlns:a16="http://schemas.microsoft.com/office/drawing/2014/main" id="{3DFBBD8D-4F67-4118-8A46-9A0E1CEEAADF}"/>
                </a:ext>
              </a:extLst>
            </p:cNvPr>
            <p:cNvSpPr/>
            <p:nvPr/>
          </p:nvSpPr>
          <p:spPr bwMode="auto">
            <a:xfrm>
              <a:off x="4101390" y="433883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44" name="Group 43">
            <a:extLst>
              <a:ext uri="{FF2B5EF4-FFF2-40B4-BE49-F238E27FC236}">
                <a16:creationId xmlns:a16="http://schemas.microsoft.com/office/drawing/2014/main" id="{AD5D7E5C-9045-4A6B-A9E1-3212574CA0F6}"/>
              </a:ext>
              <a:ext uri="{C183D7F6-B498-43B3-948B-1728B52AA6E4}">
                <adec:decorative xmlns:adec="http://schemas.microsoft.com/office/drawing/2017/decorative" val="1"/>
              </a:ext>
            </a:extLst>
          </p:cNvPr>
          <p:cNvGrpSpPr/>
          <p:nvPr/>
        </p:nvGrpSpPr>
        <p:grpSpPr>
          <a:xfrm>
            <a:off x="4500789" y="2431176"/>
            <a:ext cx="618541" cy="1083297"/>
            <a:chOff x="4729014" y="2431176"/>
            <a:chExt cx="618541" cy="1083297"/>
          </a:xfrm>
        </p:grpSpPr>
        <p:cxnSp>
          <p:nvCxnSpPr>
            <p:cNvPr id="74" name="Straight Connector 73">
              <a:extLst>
                <a:ext uri="{FF2B5EF4-FFF2-40B4-BE49-F238E27FC236}">
                  <a16:creationId xmlns:a16="http://schemas.microsoft.com/office/drawing/2014/main" id="{046543D7-77A3-4FC4-A489-AEECC3A76057}"/>
                </a:ext>
              </a:extLst>
            </p:cNvPr>
            <p:cNvCxnSpPr>
              <a:cxnSpLocks/>
            </p:cNvCxnSpPr>
            <p:nvPr/>
          </p:nvCxnSpPr>
          <p:spPr>
            <a:xfrm flipH="1">
              <a:off x="5028625"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D52C082-B60B-496B-B00B-96D9CC95E3F5}"/>
                </a:ext>
              </a:extLst>
            </p:cNvPr>
            <p:cNvSpPr txBox="1"/>
            <p:nvPr/>
          </p:nvSpPr>
          <p:spPr>
            <a:xfrm>
              <a:off x="4729014" y="2431176"/>
              <a:ext cx="618541" cy="363791"/>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r>
                <a:rPr lang="en-US" dirty="0"/>
                <a:t>Teams</a:t>
              </a:r>
            </a:p>
          </p:txBody>
        </p:sp>
        <p:sp>
          <p:nvSpPr>
            <p:cNvPr id="65" name="Oval 64">
              <a:extLst>
                <a:ext uri="{FF2B5EF4-FFF2-40B4-BE49-F238E27FC236}">
                  <a16:creationId xmlns:a16="http://schemas.microsoft.com/office/drawing/2014/main" id="{61CE89ED-34B3-44EA-9CF8-7AA426506AF8}"/>
                </a:ext>
              </a:extLst>
            </p:cNvPr>
            <p:cNvSpPr/>
            <p:nvPr/>
          </p:nvSpPr>
          <p:spPr bwMode="auto">
            <a:xfrm>
              <a:off x="4937185" y="3331593"/>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89" name="Group 88">
            <a:extLst>
              <a:ext uri="{FF2B5EF4-FFF2-40B4-BE49-F238E27FC236}">
                <a16:creationId xmlns:a16="http://schemas.microsoft.com/office/drawing/2014/main" id="{59B89EF3-0A00-442C-8F2E-BDCD0165265B}"/>
              </a:ext>
              <a:ext uri="{C183D7F6-B498-43B3-948B-1728B52AA6E4}">
                <adec:decorative xmlns:adec="http://schemas.microsoft.com/office/drawing/2017/decorative" val="1"/>
              </a:ext>
            </a:extLst>
          </p:cNvPr>
          <p:cNvGrpSpPr/>
          <p:nvPr/>
        </p:nvGrpSpPr>
        <p:grpSpPr>
          <a:xfrm>
            <a:off x="6582612" y="2373291"/>
            <a:ext cx="1947874" cy="1145477"/>
            <a:chOff x="7029899" y="2373291"/>
            <a:chExt cx="1947874" cy="1145477"/>
          </a:xfrm>
        </p:grpSpPr>
        <p:sp>
          <p:nvSpPr>
            <p:cNvPr id="30" name="TextBox 29">
              <a:extLst>
                <a:ext uri="{FF2B5EF4-FFF2-40B4-BE49-F238E27FC236}">
                  <a16:creationId xmlns:a16="http://schemas.microsoft.com/office/drawing/2014/main" id="{A9B1FDB6-94F9-4F33-ACAF-940C035B76BD}"/>
                </a:ext>
              </a:extLst>
            </p:cNvPr>
            <p:cNvSpPr txBox="1"/>
            <p:nvPr/>
          </p:nvSpPr>
          <p:spPr>
            <a:xfrm>
              <a:off x="7029899" y="2373291"/>
              <a:ext cx="1947874" cy="60538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41" tIns="137141" rIns="137141" bIns="137141"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defTabSz="932563">
                <a:lnSpc>
                  <a:spcPct val="97000"/>
                </a:lnSpc>
              </a:pPr>
              <a:r>
                <a:rPr lang="en-US" sz="1100" dirty="0">
                  <a:gradFill>
                    <a:gsLst>
                      <a:gs pos="1250">
                        <a:srgbClr val="FFFFFF"/>
                      </a:gs>
                      <a:gs pos="100000">
                        <a:srgbClr val="FFFFFF"/>
                      </a:gs>
                    </a:gsLst>
                    <a:lin ang="5400000" scaled="0"/>
                  </a:gradFill>
                </a:rPr>
                <a:t>MS-300: Deploying Microsoft 365 Teamwork</a:t>
              </a:r>
              <a:endParaRPr lang="en-US" sz="1100" dirty="0">
                <a:gradFill>
                  <a:gsLst>
                    <a:gs pos="1250">
                      <a:srgbClr val="FFFFFF"/>
                    </a:gs>
                    <a:gs pos="100000">
                      <a:srgbClr val="FFFFFF"/>
                    </a:gs>
                  </a:gsLst>
                  <a:lin ang="5400000" scaled="0"/>
                </a:gradFill>
                <a:latin typeface="Segoe UI Semibold"/>
              </a:endParaRPr>
            </a:p>
          </p:txBody>
        </p:sp>
        <p:cxnSp>
          <p:nvCxnSpPr>
            <p:cNvPr id="67" name="Straight Connector 66">
              <a:extLst>
                <a:ext uri="{FF2B5EF4-FFF2-40B4-BE49-F238E27FC236}">
                  <a16:creationId xmlns:a16="http://schemas.microsoft.com/office/drawing/2014/main" id="{3E3E6F6A-23E6-42C4-9A5B-C82404F74A5F}"/>
                </a:ext>
              </a:extLst>
            </p:cNvPr>
            <p:cNvCxnSpPr>
              <a:cxnSpLocks/>
            </p:cNvCxnSpPr>
            <p:nvPr/>
          </p:nvCxnSpPr>
          <p:spPr>
            <a:xfrm>
              <a:off x="7871450" y="2829075"/>
              <a:ext cx="0" cy="60405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EBF22144-E959-4021-A912-93603FCBDA74}"/>
                </a:ext>
              </a:extLst>
            </p:cNvPr>
            <p:cNvSpPr/>
            <p:nvPr/>
          </p:nvSpPr>
          <p:spPr bwMode="auto">
            <a:xfrm>
              <a:off x="7786100" y="3335888"/>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45" name="Group 44">
            <a:extLst>
              <a:ext uri="{FF2B5EF4-FFF2-40B4-BE49-F238E27FC236}">
                <a16:creationId xmlns:a16="http://schemas.microsoft.com/office/drawing/2014/main" id="{60A6C719-088B-4981-B970-7795BBD726ED}"/>
              </a:ext>
              <a:ext uri="{C183D7F6-B498-43B3-948B-1728B52AA6E4}">
                <adec:decorative xmlns:adec="http://schemas.microsoft.com/office/drawing/2017/decorative" val="1"/>
              </a:ext>
            </a:extLst>
          </p:cNvPr>
          <p:cNvGrpSpPr/>
          <p:nvPr/>
        </p:nvGrpSpPr>
        <p:grpSpPr>
          <a:xfrm>
            <a:off x="5359716" y="2286222"/>
            <a:ext cx="1066996" cy="1234777"/>
            <a:chOff x="5722125" y="2286222"/>
            <a:chExt cx="1066996" cy="1234777"/>
          </a:xfrm>
        </p:grpSpPr>
        <p:cxnSp>
          <p:nvCxnSpPr>
            <p:cNvPr id="86" name="Straight Connector 85">
              <a:extLst>
                <a:ext uri="{FF2B5EF4-FFF2-40B4-BE49-F238E27FC236}">
                  <a16:creationId xmlns:a16="http://schemas.microsoft.com/office/drawing/2014/main" id="{FF47D8C2-2EF0-4D52-B58C-9F7EB302FA02}"/>
                </a:ext>
              </a:extLst>
            </p:cNvPr>
            <p:cNvCxnSpPr>
              <a:cxnSpLocks/>
            </p:cNvCxnSpPr>
            <p:nvPr/>
          </p:nvCxnSpPr>
          <p:spPr>
            <a:xfrm flipH="1">
              <a:off x="6255623" y="279517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0391828-C35E-4931-9F73-7BA42F6A16FC}"/>
                </a:ext>
              </a:extLst>
            </p:cNvPr>
            <p:cNvSpPr txBox="1"/>
            <p:nvPr/>
          </p:nvSpPr>
          <p:spPr>
            <a:xfrm>
              <a:off x="5722125" y="2286222"/>
              <a:ext cx="1066996"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r>
                <a:rPr lang="en-US" dirty="0"/>
                <a:t>Workload </a:t>
              </a:r>
              <a:br>
                <a:rPr lang="en-US" dirty="0"/>
              </a:br>
              <a:r>
                <a:rPr lang="en-US" dirty="0"/>
                <a:t>integrations </a:t>
              </a:r>
            </a:p>
          </p:txBody>
        </p:sp>
        <p:sp>
          <p:nvSpPr>
            <p:cNvPr id="73" name="Oval 72">
              <a:extLst>
                <a:ext uri="{FF2B5EF4-FFF2-40B4-BE49-F238E27FC236}">
                  <a16:creationId xmlns:a16="http://schemas.microsoft.com/office/drawing/2014/main" id="{E998E476-FC87-45C6-859D-EBA9F43E472E}"/>
                </a:ext>
              </a:extLst>
            </p:cNvPr>
            <p:cNvSpPr/>
            <p:nvPr/>
          </p:nvSpPr>
          <p:spPr bwMode="auto">
            <a:xfrm>
              <a:off x="6164183" y="333811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37" name="Group 36">
            <a:extLst>
              <a:ext uri="{FF2B5EF4-FFF2-40B4-BE49-F238E27FC236}">
                <a16:creationId xmlns:a16="http://schemas.microsoft.com/office/drawing/2014/main" id="{7AB331C1-5A29-449F-AB95-AFBA1C5B4CA5}"/>
              </a:ext>
              <a:ext uri="{C183D7F6-B498-43B3-948B-1728B52AA6E4}">
                <adec:decorative xmlns:adec="http://schemas.microsoft.com/office/drawing/2017/decorative" val="1"/>
              </a:ext>
            </a:extLst>
          </p:cNvPr>
          <p:cNvGrpSpPr/>
          <p:nvPr/>
        </p:nvGrpSpPr>
        <p:grpSpPr>
          <a:xfrm>
            <a:off x="4913118" y="4338834"/>
            <a:ext cx="1438060" cy="1268069"/>
            <a:chOff x="5352684" y="4338834"/>
            <a:chExt cx="1438060" cy="1268069"/>
          </a:xfrm>
        </p:grpSpPr>
        <p:cxnSp>
          <p:nvCxnSpPr>
            <p:cNvPr id="50" name="Straight Connector 49">
              <a:extLst>
                <a:ext uri="{FF2B5EF4-FFF2-40B4-BE49-F238E27FC236}">
                  <a16:creationId xmlns:a16="http://schemas.microsoft.com/office/drawing/2014/main" id="{2A50C98A-79FF-4DA7-B7F2-8114D254A0BC}"/>
                </a:ext>
              </a:extLst>
            </p:cNvPr>
            <p:cNvCxnSpPr>
              <a:cxnSpLocks/>
            </p:cNvCxnSpPr>
            <p:nvPr/>
          </p:nvCxnSpPr>
          <p:spPr>
            <a:xfrm flipV="1">
              <a:off x="6071715" y="4523006"/>
              <a:ext cx="0" cy="54864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4CF202D-A048-48BD-BA91-3C5531D11237}"/>
                </a:ext>
              </a:extLst>
            </p:cNvPr>
            <p:cNvSpPr txBox="1"/>
            <p:nvPr/>
          </p:nvSpPr>
          <p:spPr>
            <a:xfrm>
              <a:off x="5352684" y="5063960"/>
              <a:ext cx="1438060" cy="542943"/>
            </a:xfrm>
            <a:prstGeom prst="rect">
              <a:avLst/>
            </a:prstGeom>
            <a:noFill/>
          </p:spPr>
          <p:txBody>
            <a:bodyPr wrap="none" lIns="91427" tIns="91427" rIns="91427" bIns="91427" rtlCol="0">
              <a:spAutoFit/>
            </a:bodyPr>
            <a:lstStyle>
              <a:defPPr>
                <a:defRPr lang="en-US"/>
              </a:defPPr>
              <a:lvl1pPr algn="ctr" defTabSz="932563">
                <a:lnSpc>
                  <a:spcPct val="97000"/>
                </a:lnSpc>
                <a:spcBef>
                  <a:spcPct val="0"/>
                </a:spcBef>
                <a:defRPr sz="1200" b="1">
                  <a:ln w="3175">
                    <a:noFill/>
                  </a:ln>
                  <a:gradFill>
                    <a:gsLst>
                      <a:gs pos="1250">
                        <a:schemeClr val="tx1"/>
                      </a:gs>
                      <a:gs pos="100000">
                        <a:schemeClr val="tx1"/>
                      </a:gs>
                    </a:gsLst>
                    <a:lin ang="5400000" scaled="0"/>
                  </a:gradFill>
                  <a:latin typeface="Segoe UI Semibold"/>
                  <a:cs typeface="Segoe UI" panose="020B0502040204020203" pitchFamily="34" charset="0"/>
                </a:defRPr>
              </a:lvl1pPr>
            </a:lstStyle>
            <a:p>
              <a:r>
                <a:rPr lang="en-US" dirty="0"/>
                <a:t>Migrate to </a:t>
              </a:r>
              <a:br>
                <a:rPr lang="en-US" dirty="0"/>
              </a:br>
              <a:r>
                <a:rPr lang="en-US" dirty="0"/>
                <a:t>SharePoint Online</a:t>
              </a:r>
            </a:p>
          </p:txBody>
        </p:sp>
        <p:sp>
          <p:nvSpPr>
            <p:cNvPr id="76" name="Oval 75">
              <a:extLst>
                <a:ext uri="{FF2B5EF4-FFF2-40B4-BE49-F238E27FC236}">
                  <a16:creationId xmlns:a16="http://schemas.microsoft.com/office/drawing/2014/main" id="{D17E6A7E-80A6-47B7-BD64-B6EB8461D2FF}"/>
                </a:ext>
              </a:extLst>
            </p:cNvPr>
            <p:cNvSpPr/>
            <p:nvPr/>
          </p:nvSpPr>
          <p:spPr bwMode="auto">
            <a:xfrm>
              <a:off x="5980275" y="433883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90" name="Group 89">
            <a:extLst>
              <a:ext uri="{FF2B5EF4-FFF2-40B4-BE49-F238E27FC236}">
                <a16:creationId xmlns:a16="http://schemas.microsoft.com/office/drawing/2014/main" id="{7A8BD2AB-3F04-464F-AACD-D8B14FF6F399}"/>
              </a:ext>
              <a:ext uri="{C183D7F6-B498-43B3-948B-1728B52AA6E4}">
                <adec:decorative xmlns:adec="http://schemas.microsoft.com/office/drawing/2017/decorative" val="1"/>
              </a:ext>
            </a:extLst>
          </p:cNvPr>
          <p:cNvGrpSpPr/>
          <p:nvPr/>
        </p:nvGrpSpPr>
        <p:grpSpPr>
          <a:xfrm>
            <a:off x="6580105" y="4342963"/>
            <a:ext cx="1950376" cy="1187105"/>
            <a:chOff x="7027392" y="4342963"/>
            <a:chExt cx="1950376" cy="1187105"/>
          </a:xfrm>
        </p:grpSpPr>
        <p:sp>
          <p:nvSpPr>
            <p:cNvPr id="53" name="TextBox 52">
              <a:extLst>
                <a:ext uri="{FF2B5EF4-FFF2-40B4-BE49-F238E27FC236}">
                  <a16:creationId xmlns:a16="http://schemas.microsoft.com/office/drawing/2014/main" id="{AE63EFEF-5892-4A12-BE81-C09495BDE458}"/>
                </a:ext>
              </a:extLst>
            </p:cNvPr>
            <p:cNvSpPr txBox="1"/>
            <p:nvPr/>
          </p:nvSpPr>
          <p:spPr>
            <a:xfrm>
              <a:off x="7027392" y="4924684"/>
              <a:ext cx="1950376" cy="60538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41" tIns="137141" rIns="137141" bIns="137141"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defTabSz="932563">
                <a:lnSpc>
                  <a:spcPct val="97000"/>
                </a:lnSpc>
              </a:pPr>
              <a:r>
                <a:rPr lang="en-US" sz="1100" dirty="0">
                  <a:gradFill>
                    <a:gsLst>
                      <a:gs pos="1250">
                        <a:srgbClr val="FFFFFF"/>
                      </a:gs>
                      <a:gs pos="100000">
                        <a:srgbClr val="FFFFFF"/>
                      </a:gs>
                    </a:gsLst>
                    <a:lin ang="5400000" scaled="0"/>
                  </a:gradFill>
                </a:rPr>
                <a:t>MS-301: Deploying SharePoint Server Hybrid</a:t>
              </a:r>
              <a:endParaRPr lang="en-US" sz="1100" dirty="0">
                <a:gradFill>
                  <a:gsLst>
                    <a:gs pos="1250">
                      <a:srgbClr val="FFFFFF"/>
                    </a:gs>
                    <a:gs pos="100000">
                      <a:srgbClr val="FFFFFF"/>
                    </a:gs>
                  </a:gsLst>
                  <a:lin ang="5400000" scaled="0"/>
                </a:gradFill>
                <a:latin typeface="Segoe UI Semibold"/>
              </a:endParaRPr>
            </a:p>
          </p:txBody>
        </p:sp>
        <p:cxnSp>
          <p:nvCxnSpPr>
            <p:cNvPr id="81" name="Straight Connector 80">
              <a:extLst>
                <a:ext uri="{FF2B5EF4-FFF2-40B4-BE49-F238E27FC236}">
                  <a16:creationId xmlns:a16="http://schemas.microsoft.com/office/drawing/2014/main" id="{F246A1D3-6B79-4071-AF52-1CA5F3491E23}"/>
                </a:ext>
              </a:extLst>
            </p:cNvPr>
            <p:cNvCxnSpPr>
              <a:cxnSpLocks/>
            </p:cNvCxnSpPr>
            <p:nvPr/>
          </p:nvCxnSpPr>
          <p:spPr>
            <a:xfrm flipH="1" flipV="1">
              <a:off x="7859160" y="4450385"/>
              <a:ext cx="0" cy="491306"/>
            </a:xfrm>
            <a:prstGeom prst="line">
              <a:avLst/>
            </a:prstGeom>
            <a:ln w="19050">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C774361-D7E5-46A6-A592-B28830085605}"/>
                </a:ext>
              </a:extLst>
            </p:cNvPr>
            <p:cNvSpPr/>
            <p:nvPr/>
          </p:nvSpPr>
          <p:spPr bwMode="auto">
            <a:xfrm>
              <a:off x="7767720" y="4342963"/>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85" name="TextBox 84">
            <a:extLst>
              <a:ext uri="{FF2B5EF4-FFF2-40B4-BE49-F238E27FC236}">
                <a16:creationId xmlns:a16="http://schemas.microsoft.com/office/drawing/2014/main" id="{27659F35-3F97-4A35-A807-A533BE81B8E8}"/>
              </a:ext>
              <a:ext uri="{C183D7F6-B498-43B3-948B-1728B52AA6E4}">
                <adec:decorative xmlns:adec="http://schemas.microsoft.com/office/drawing/2017/decorative" val="1"/>
              </a:ext>
            </a:extLst>
          </p:cNvPr>
          <p:cNvSpPr txBox="1"/>
          <p:nvPr/>
        </p:nvSpPr>
        <p:spPr>
          <a:xfrm>
            <a:off x="419717" y="6283378"/>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en-US" dirty="0"/>
              <a:t>Microsoft 365 training: aka.ms/Microsoft365Learn</a:t>
            </a:r>
          </a:p>
        </p:txBody>
      </p:sp>
      <p:grpSp>
        <p:nvGrpSpPr>
          <p:cNvPr id="84" name="Group 83">
            <a:extLst>
              <a:ext uri="{FF2B5EF4-FFF2-40B4-BE49-F238E27FC236}">
                <a16:creationId xmlns:a16="http://schemas.microsoft.com/office/drawing/2014/main" id="{3C87A5A3-C240-4C8F-8C94-D0BCEBCA1EE0}"/>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88" name="Rectangle: Rounded Corners 87">
              <a:extLst>
                <a:ext uri="{FF2B5EF4-FFF2-40B4-BE49-F238E27FC236}">
                  <a16:creationId xmlns:a16="http://schemas.microsoft.com/office/drawing/2014/main" id="{8CD0CDBE-C41F-4699-B11A-CE15AE42CE40}"/>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1" name="Group 90">
              <a:extLst>
                <a:ext uri="{FF2B5EF4-FFF2-40B4-BE49-F238E27FC236}">
                  <a16:creationId xmlns:a16="http://schemas.microsoft.com/office/drawing/2014/main" id="{8B0909BC-8F43-4716-B88E-9CA9A5242A17}"/>
                </a:ext>
              </a:extLst>
            </p:cNvPr>
            <p:cNvGrpSpPr/>
            <p:nvPr/>
          </p:nvGrpSpPr>
          <p:grpSpPr>
            <a:xfrm>
              <a:off x="910573" y="4997101"/>
              <a:ext cx="681574" cy="410456"/>
              <a:chOff x="2201868" y="5451471"/>
              <a:chExt cx="549073" cy="325437"/>
            </a:xfrm>
          </p:grpSpPr>
          <p:grpSp>
            <p:nvGrpSpPr>
              <p:cNvPr id="92" name="Group 11">
                <a:extLst>
                  <a:ext uri="{FF2B5EF4-FFF2-40B4-BE49-F238E27FC236}">
                    <a16:creationId xmlns:a16="http://schemas.microsoft.com/office/drawing/2014/main" id="{C516079B-05EB-468C-9363-4E3C47FF034F}"/>
                  </a:ext>
                </a:extLst>
              </p:cNvPr>
              <p:cNvGrpSpPr>
                <a:grpSpLocks noChangeAspect="1"/>
              </p:cNvGrpSpPr>
              <p:nvPr/>
            </p:nvGrpSpPr>
            <p:grpSpPr bwMode="auto">
              <a:xfrm>
                <a:off x="2201868" y="5451471"/>
                <a:ext cx="401638" cy="325437"/>
                <a:chOff x="1387" y="3434"/>
                <a:chExt cx="253" cy="205"/>
              </a:xfrm>
              <a:solidFill>
                <a:schemeClr val="tx1"/>
              </a:solidFill>
            </p:grpSpPr>
            <p:sp>
              <p:nvSpPr>
                <p:cNvPr id="94" name="Freeform 12">
                  <a:extLst>
                    <a:ext uri="{FF2B5EF4-FFF2-40B4-BE49-F238E27FC236}">
                      <a16:creationId xmlns:a16="http://schemas.microsoft.com/office/drawing/2014/main" id="{DA1629DB-BA85-4D35-B550-33F95A4A2AD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
                  <a:extLst>
                    <a:ext uri="{FF2B5EF4-FFF2-40B4-BE49-F238E27FC236}">
                      <a16:creationId xmlns:a16="http://schemas.microsoft.com/office/drawing/2014/main" id="{9C6C1EE7-87DF-444A-8ECC-3659343333BA}"/>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4">
                  <a:extLst>
                    <a:ext uri="{FF2B5EF4-FFF2-40B4-BE49-F238E27FC236}">
                      <a16:creationId xmlns:a16="http://schemas.microsoft.com/office/drawing/2014/main" id="{ED2CA93D-7F7D-417B-8461-14242BB666D7}"/>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5">
                  <a:extLst>
                    <a:ext uri="{FF2B5EF4-FFF2-40B4-BE49-F238E27FC236}">
                      <a16:creationId xmlns:a16="http://schemas.microsoft.com/office/drawing/2014/main" id="{3BF34069-63B8-4117-A4F4-518EFD997ABA}"/>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3" name="Freeform 21">
                <a:extLst>
                  <a:ext uri="{FF2B5EF4-FFF2-40B4-BE49-F238E27FC236}">
                    <a16:creationId xmlns:a16="http://schemas.microsoft.com/office/drawing/2014/main" id="{6D1EAB87-3F8E-411D-94C3-FEE41921025A}"/>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0" name="Group 79">
            <a:extLst>
              <a:ext uri="{FF2B5EF4-FFF2-40B4-BE49-F238E27FC236}">
                <a16:creationId xmlns:a16="http://schemas.microsoft.com/office/drawing/2014/main" id="{171FC0FC-0956-44FE-ADD8-05FDC117D09D}"/>
              </a:ext>
              <a:ext uri="{C183D7F6-B498-43B3-948B-1728B52AA6E4}">
                <adec:decorative xmlns:adec="http://schemas.microsoft.com/office/drawing/2017/decorative" val="1"/>
              </a:ext>
            </a:extLst>
          </p:cNvPr>
          <p:cNvGrpSpPr/>
          <p:nvPr/>
        </p:nvGrpSpPr>
        <p:grpSpPr>
          <a:xfrm>
            <a:off x="8334194" y="3565637"/>
            <a:ext cx="3138594" cy="701731"/>
            <a:chOff x="3984046" y="4049341"/>
            <a:chExt cx="3138594" cy="701731"/>
          </a:xfrm>
        </p:grpSpPr>
        <p:sp>
          <p:nvSpPr>
            <p:cNvPr id="82" name="Title 1">
              <a:extLst>
                <a:ext uri="{FF2B5EF4-FFF2-40B4-BE49-F238E27FC236}">
                  <a16:creationId xmlns:a16="http://schemas.microsoft.com/office/drawing/2014/main" id="{9417D11C-F444-4F1F-8773-844578CE768D}"/>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Teamwork Administrator Associate</a:t>
              </a:r>
            </a:p>
          </p:txBody>
        </p:sp>
        <p:grpSp>
          <p:nvGrpSpPr>
            <p:cNvPr id="83" name="Group 82">
              <a:extLst>
                <a:ext uri="{FF2B5EF4-FFF2-40B4-BE49-F238E27FC236}">
                  <a16:creationId xmlns:a16="http://schemas.microsoft.com/office/drawing/2014/main" id="{17905B45-FADB-4657-A34B-4BBCB87FA5CA}"/>
                </a:ext>
              </a:extLst>
            </p:cNvPr>
            <p:cNvGrpSpPr/>
            <p:nvPr/>
          </p:nvGrpSpPr>
          <p:grpSpPr>
            <a:xfrm>
              <a:off x="4104122" y="4331610"/>
              <a:ext cx="333424" cy="137193"/>
              <a:chOff x="2474176" y="5456022"/>
              <a:chExt cx="288898" cy="118872"/>
            </a:xfrm>
          </p:grpSpPr>
          <p:sp>
            <p:nvSpPr>
              <p:cNvPr id="105" name="Star: 5 Points 104">
                <a:extLst>
                  <a:ext uri="{FF2B5EF4-FFF2-40B4-BE49-F238E27FC236}">
                    <a16:creationId xmlns:a16="http://schemas.microsoft.com/office/drawing/2014/main" id="{1A057BC4-DD2F-47E9-B57A-7705A6255DF4}"/>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06" name="Star: 5 Points 105">
                <a:extLst>
                  <a:ext uri="{FF2B5EF4-FFF2-40B4-BE49-F238E27FC236}">
                    <a16:creationId xmlns:a16="http://schemas.microsoft.com/office/drawing/2014/main" id="{FECA007C-AE2F-421A-A8FB-2E54649A68A3}"/>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102" name="TextBox 101">
            <a:extLst>
              <a:ext uri="{FF2B5EF4-FFF2-40B4-BE49-F238E27FC236}">
                <a16:creationId xmlns:a16="http://schemas.microsoft.com/office/drawing/2014/main" id="{66468FB5-AFC5-41B2-8DD4-2D4B67452C48}"/>
              </a:ext>
              <a:ext uri="{C183D7F6-B498-43B3-948B-1728B52AA6E4}">
                <adec:decorative xmlns:adec="http://schemas.microsoft.com/office/drawing/2017/decorative" val="1"/>
              </a:ext>
            </a:extLst>
          </p:cNvPr>
          <p:cNvSpPr txBox="1"/>
          <p:nvPr/>
        </p:nvSpPr>
        <p:spPr>
          <a:xfrm>
            <a:off x="693815" y="4439586"/>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04" name="Group 103">
            <a:extLst>
              <a:ext uri="{FF2B5EF4-FFF2-40B4-BE49-F238E27FC236}">
                <a16:creationId xmlns:a16="http://schemas.microsoft.com/office/drawing/2014/main" id="{F990A733-48D4-4F40-8B52-ED2124DF2A17}"/>
              </a:ext>
              <a:ext uri="{C183D7F6-B498-43B3-948B-1728B52AA6E4}">
                <adec:decorative xmlns:adec="http://schemas.microsoft.com/office/drawing/2017/decorative" val="1"/>
              </a:ext>
            </a:extLst>
          </p:cNvPr>
          <p:cNvGrpSpPr/>
          <p:nvPr/>
        </p:nvGrpSpPr>
        <p:grpSpPr>
          <a:xfrm>
            <a:off x="8301213" y="5939213"/>
            <a:ext cx="2980944" cy="691837"/>
            <a:chOff x="324701" y="6061492"/>
            <a:chExt cx="2980944" cy="691837"/>
          </a:xfrm>
        </p:grpSpPr>
        <p:sp>
          <p:nvSpPr>
            <p:cNvPr id="107" name="Rectangle 106">
              <a:extLst>
                <a:ext uri="{FF2B5EF4-FFF2-40B4-BE49-F238E27FC236}">
                  <a16:creationId xmlns:a16="http://schemas.microsoft.com/office/drawing/2014/main" id="{C30EB731-0B0E-41FE-98DD-78F554CA0195}"/>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MS-300 + MS-301</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108" name="Group 107">
              <a:extLst>
                <a:ext uri="{FF2B5EF4-FFF2-40B4-BE49-F238E27FC236}">
                  <a16:creationId xmlns:a16="http://schemas.microsoft.com/office/drawing/2014/main" id="{4D09DCE5-A7A1-4B39-A491-D0B3C1C0D075}"/>
                </a:ext>
              </a:extLst>
            </p:cNvPr>
            <p:cNvGrpSpPr/>
            <p:nvPr/>
          </p:nvGrpSpPr>
          <p:grpSpPr>
            <a:xfrm>
              <a:off x="513941" y="6214857"/>
              <a:ext cx="477345" cy="398781"/>
              <a:chOff x="481153" y="6191294"/>
              <a:chExt cx="477345" cy="398781"/>
            </a:xfrm>
          </p:grpSpPr>
          <p:sp>
            <p:nvSpPr>
              <p:cNvPr id="109" name="arrow">
                <a:extLst>
                  <a:ext uri="{FF2B5EF4-FFF2-40B4-BE49-F238E27FC236}">
                    <a16:creationId xmlns:a16="http://schemas.microsoft.com/office/drawing/2014/main" id="{2FBD489F-2735-4484-9E01-7AD450C8B038}"/>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10" name="Rectangle 109">
                <a:extLst>
                  <a:ext uri="{FF2B5EF4-FFF2-40B4-BE49-F238E27FC236}">
                    <a16:creationId xmlns:a16="http://schemas.microsoft.com/office/drawing/2014/main" id="{1103B967-ED1B-48E9-B7FF-9DC7718A806E}"/>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111" name="pencil">
                <a:extLst>
                  <a:ext uri="{FF2B5EF4-FFF2-40B4-BE49-F238E27FC236}">
                    <a16:creationId xmlns:a16="http://schemas.microsoft.com/office/drawing/2014/main" id="{517FC4D1-249F-4A4C-862B-6335E765062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115" name="Group 114">
            <a:extLst>
              <a:ext uri="{FF2B5EF4-FFF2-40B4-BE49-F238E27FC236}">
                <a16:creationId xmlns:a16="http://schemas.microsoft.com/office/drawing/2014/main" id="{AED57352-17EA-49B7-AC0C-29E0F024D795}"/>
              </a:ext>
            </a:extLst>
          </p:cNvPr>
          <p:cNvGrpSpPr/>
          <p:nvPr/>
        </p:nvGrpSpPr>
        <p:grpSpPr>
          <a:xfrm>
            <a:off x="1776360" y="1346907"/>
            <a:ext cx="9696366" cy="409448"/>
            <a:chOff x="1795346" y="1520932"/>
            <a:chExt cx="9696366" cy="409448"/>
          </a:xfrm>
        </p:grpSpPr>
        <p:sp>
          <p:nvSpPr>
            <p:cNvPr id="116" name="Rectangle 115">
              <a:extLst>
                <a:ext uri="{FF2B5EF4-FFF2-40B4-BE49-F238E27FC236}">
                  <a16:creationId xmlns:a16="http://schemas.microsoft.com/office/drawing/2014/main" id="{85E6F701-41F5-44F0-8650-FDB08F8B5222}"/>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7" name="Rectangle 116">
              <a:extLst>
                <a:ext uri="{FF2B5EF4-FFF2-40B4-BE49-F238E27FC236}">
                  <a16:creationId xmlns:a16="http://schemas.microsoft.com/office/drawing/2014/main" id="{3910D38E-BE55-4AA7-80F2-F1494A481B6E}"/>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8" name="Rectangle 117">
              <a:extLst>
                <a:ext uri="{FF2B5EF4-FFF2-40B4-BE49-F238E27FC236}">
                  <a16:creationId xmlns:a16="http://schemas.microsoft.com/office/drawing/2014/main" id="{6BAA3428-CBE5-4575-9FB1-C0D697FB03A0}"/>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9" name="Title 1">
              <a:extLst>
                <a:ext uri="{FF2B5EF4-FFF2-40B4-BE49-F238E27FC236}">
                  <a16:creationId xmlns:a16="http://schemas.microsoft.com/office/drawing/2014/main" id="{614E7EE4-D930-49F2-9910-A4E6F51D03C7}"/>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20" name="Title 1">
              <a:extLst>
                <a:ext uri="{FF2B5EF4-FFF2-40B4-BE49-F238E27FC236}">
                  <a16:creationId xmlns:a16="http://schemas.microsoft.com/office/drawing/2014/main" id="{7EDF8ECB-2BED-44D9-89B5-D3A874B3EF2E}"/>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21" name="Title 1">
              <a:extLst>
                <a:ext uri="{FF2B5EF4-FFF2-40B4-BE49-F238E27FC236}">
                  <a16:creationId xmlns:a16="http://schemas.microsoft.com/office/drawing/2014/main" id="{D6B9477A-8568-46D5-8272-95C6B7D6D0D5}"/>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226252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par>
                                <p:cTn id="17" presetID="22" presetClass="entr" presetSubtype="4" fill="hold" nodeType="withEffect">
                                  <p:stCondLst>
                                    <p:cond delay="10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1" fill="hold" nodeType="withEffect">
                                  <p:stCondLst>
                                    <p:cond delay="10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par>
                                <p:cTn id="23" presetID="22" presetClass="entr" presetSubtype="4" fill="hold" nodeType="withEffect">
                                  <p:stCondLst>
                                    <p:cond delay="20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1" fill="hold" nodeType="withEffect">
                                  <p:stCondLst>
                                    <p:cond delay="20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par>
                                <p:cTn id="29" presetID="22" presetClass="entr" presetSubtype="4" fill="hold" nodeType="withEffect">
                                  <p:stCondLst>
                                    <p:cond delay="30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par>
                                <p:cTn id="32" presetID="22" presetClass="entr" presetSubtype="4" fill="hold" nodeType="withEffect">
                                  <p:stCondLst>
                                    <p:cond delay="400"/>
                                  </p:stCondLst>
                                  <p:childTnLst>
                                    <p:set>
                                      <p:cBhvr>
                                        <p:cTn id="33" dur="1" fill="hold">
                                          <p:stCondLst>
                                            <p:cond delay="0"/>
                                          </p:stCondLst>
                                        </p:cTn>
                                        <p:tgtEl>
                                          <p:spTgt spid="89"/>
                                        </p:tgtEl>
                                        <p:attrNameLst>
                                          <p:attrName>style.visibility</p:attrName>
                                        </p:attrNameLst>
                                      </p:cBhvr>
                                      <p:to>
                                        <p:strVal val="visible"/>
                                      </p:to>
                                    </p:set>
                                    <p:animEffect transition="in" filter="wipe(down)">
                                      <p:cBhvr>
                                        <p:cTn id="34" dur="500"/>
                                        <p:tgtEl>
                                          <p:spTgt spid="89"/>
                                        </p:tgtEl>
                                      </p:cBhvr>
                                    </p:animEffect>
                                  </p:childTnLst>
                                </p:cTn>
                              </p:par>
                              <p:par>
                                <p:cTn id="35" presetID="22" presetClass="entr" presetSubtype="1" fill="hold" nodeType="withEffect">
                                  <p:stCondLst>
                                    <p:cond delay="40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par>
                                <p:cTn id="38" presetID="10" presetClass="entr" presetSubtype="0" fill="hold" nodeType="withEffect">
                                  <p:stCondLst>
                                    <p:cond delay="50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0" presetClass="entr" presetSubtype="0"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EE9F-698E-4F2D-B877-2AC827BC4F35}"/>
              </a:ext>
            </a:extLst>
          </p:cNvPr>
          <p:cNvSpPr>
            <a:spLocks noGrp="1"/>
          </p:cNvSpPr>
          <p:nvPr>
            <p:ph type="title"/>
          </p:nvPr>
        </p:nvSpPr>
        <p:spPr>
          <a:xfrm>
            <a:off x="408079" y="419147"/>
            <a:ext cx="11460558" cy="1143000"/>
          </a:xfrm>
        </p:spPr>
        <p:txBody>
          <a:bodyPr/>
          <a:lstStyle/>
          <a:p>
            <a:r>
              <a:rPr lang="en-US" dirty="0"/>
              <a:t>Course details for Teamwork Administrator Associate</a:t>
            </a:r>
          </a:p>
        </p:txBody>
      </p:sp>
      <p:sp>
        <p:nvSpPr>
          <p:cNvPr id="13" name="Rectangle 1">
            <a:extLst>
              <a:ext uri="{FF2B5EF4-FFF2-40B4-BE49-F238E27FC236}">
                <a16:creationId xmlns:a16="http://schemas.microsoft.com/office/drawing/2014/main" id="{2C313568-D658-4016-AC93-3E80D27B2B39}"/>
              </a:ext>
            </a:extLst>
          </p:cNvPr>
          <p:cNvSpPr>
            <a:spLocks noChangeArrowheads="1"/>
          </p:cNvSpPr>
          <p:nvPr/>
        </p:nvSpPr>
        <p:spPr bwMode="auto">
          <a:xfrm>
            <a:off x="408079" y="10789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dirty="0">
                <a:gradFill>
                  <a:gsLst>
                    <a:gs pos="1250">
                      <a:schemeClr val="tx1"/>
                    </a:gs>
                    <a:gs pos="100000">
                      <a:schemeClr val="tx1"/>
                    </a:gs>
                  </a:gsLst>
                  <a:lin ang="5400000" scaled="0"/>
                </a:gradFill>
                <a:cs typeface="Segoe UI" panose="020B0502040204020203" pitchFamily="34" charset="0"/>
              </a:rPr>
              <a:t>7 Instructor-led training courses aligned to the two exams</a:t>
            </a:r>
          </a:p>
        </p:txBody>
      </p:sp>
      <p:graphicFrame>
        <p:nvGraphicFramePr>
          <p:cNvPr id="15" name="Table 14">
            <a:extLst>
              <a:ext uri="{FF2B5EF4-FFF2-40B4-BE49-F238E27FC236}">
                <a16:creationId xmlns:a16="http://schemas.microsoft.com/office/drawing/2014/main" id="{9A79D4C6-6770-4EAD-8E2E-8D9976435587}"/>
              </a:ext>
            </a:extLst>
          </p:cNvPr>
          <p:cNvGraphicFramePr>
            <a:graphicFrameLocks noGrp="1"/>
          </p:cNvGraphicFramePr>
          <p:nvPr>
            <p:extLst>
              <p:ext uri="{D42A27DB-BD31-4B8C-83A1-F6EECF244321}">
                <p14:modId xmlns:p14="http://schemas.microsoft.com/office/powerpoint/2010/main" val="1726341533"/>
              </p:ext>
            </p:extLst>
          </p:nvPr>
        </p:nvGraphicFramePr>
        <p:xfrm>
          <a:off x="419100" y="1799909"/>
          <a:ext cx="11283696" cy="3284776"/>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14691">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Deploying Microsoft 365 Teamwork</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MS-300</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Managing Office 365 Content Services</a:t>
                      </a:r>
                    </a:p>
                  </a:txBody>
                  <a:tcPr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MS-300T01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Managing SharePoint Online</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MS-300T02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06859">
                <a:tc vMerge="1">
                  <a:txBody>
                    <a:bodyPr/>
                    <a:lstStyle/>
                    <a:p>
                      <a:endParaRPr lang="en-US"/>
                    </a:p>
                  </a:txBody>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Enabling Microsoft Teams for Collaboration</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MS-300T03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Enabling Office 365 Workloads for Collaboration</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MS-300T04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069927022"/>
                  </a:ext>
                </a:extLst>
              </a:tr>
              <a:tr h="306859">
                <a:tc>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314691">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Deploying SharePoint Server Hybrid </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MS-301</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SharePoint 2019 Infrastructure</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MS-301T01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314691">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SharePoint 2019 Service Applications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MS-301T02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63660694"/>
                  </a:ext>
                </a:extLst>
              </a:tr>
              <a:tr h="314691">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SharePoint Hybrid Scenarios</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9"/>
                        </a:rPr>
                        <a:t>MS-301T03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309824"/>
                  </a:ext>
                </a:extLst>
              </a:tr>
              <a:tr h="310896">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Migrating to SharePoint Online</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498603" rtl="0" eaLnBrk="1" fontAlgn="ctr" latinLnBrk="0" hangingPunct="1"/>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10"/>
                        </a:rPr>
                        <a:t>MS-301T04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25853403"/>
                  </a:ext>
                </a:extLst>
              </a:tr>
            </a:tbl>
          </a:graphicData>
        </a:graphic>
      </p:graphicFrame>
      <p:sp>
        <p:nvSpPr>
          <p:cNvPr id="9" name="TextBox 8">
            <a:extLst>
              <a:ext uri="{FF2B5EF4-FFF2-40B4-BE49-F238E27FC236}">
                <a16:creationId xmlns:a16="http://schemas.microsoft.com/office/drawing/2014/main" id="{D4E5E713-65AE-41F1-936B-E7183AF8A36A}"/>
              </a:ext>
            </a:extLst>
          </p:cNvPr>
          <p:cNvSpPr txBox="1"/>
          <p:nvPr/>
        </p:nvSpPr>
        <p:spPr>
          <a:xfrm>
            <a:off x="418589" y="6283783"/>
            <a:ext cx="8169381"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nn-NO" dirty="0"/>
              <a:t>Microsoft 365 training: aka.ms/Microsoft365Learn</a:t>
            </a:r>
            <a:endParaRPr lang="en-US" dirty="0"/>
          </a:p>
        </p:txBody>
      </p:sp>
    </p:spTree>
    <p:extLst>
      <p:ext uri="{BB962C8B-B14F-4D97-AF65-F5344CB8AC3E}">
        <p14:creationId xmlns:p14="http://schemas.microsoft.com/office/powerpoint/2010/main" val="90241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4.58333E-6 -1.85185E-6 L -0.05092 -0.00069 " pathEditMode="relative" rAng="0" ptsTypes="AA">
                                      <p:cBhvr>
                                        <p:cTn id="9" dur="750" spd="-100000" fill="hold"/>
                                        <p:tgtEl>
                                          <p:spTgt spid="15"/>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058170-ED03-46ED-8141-D814B2E952AF}"/>
              </a:ext>
              <a:ext uri="{C183D7F6-B498-43B3-948B-1728B52AA6E4}">
                <adec:decorative xmlns:adec="http://schemas.microsoft.com/office/drawing/2017/decorative" val="1"/>
              </a:ext>
            </a:extLst>
          </p:cNvPr>
          <p:cNvSpPr>
            <a:spLocks noGrp="1"/>
          </p:cNvSpPr>
          <p:nvPr>
            <p:ph type="title"/>
          </p:nvPr>
        </p:nvSpPr>
        <p:spPr>
          <a:xfrm>
            <a:off x="408078" y="429657"/>
            <a:ext cx="11624491" cy="1143000"/>
          </a:xfrm>
        </p:spPr>
        <p:txBody>
          <a:bodyPr/>
          <a:lstStyle/>
          <a:p>
            <a:r>
              <a:rPr lang="en-US" spc="-80" dirty="0"/>
              <a:t>Learning path for </a:t>
            </a:r>
            <a:r>
              <a:rPr lang="en-US" dirty="0"/>
              <a:t>Messaging Administrator Associate  </a:t>
            </a:r>
          </a:p>
        </p:txBody>
      </p:sp>
      <p:grpSp>
        <p:nvGrpSpPr>
          <p:cNvPr id="6" name="Group 5">
            <a:extLst>
              <a:ext uri="{FF2B5EF4-FFF2-40B4-BE49-F238E27FC236}">
                <a16:creationId xmlns:a16="http://schemas.microsoft.com/office/drawing/2014/main" id="{B92F911F-1CE6-49F2-A251-DD8412B6A3AC}"/>
              </a:ext>
              <a:ext uri="{C183D7F6-B498-43B3-948B-1728B52AA6E4}">
                <adec:decorative xmlns:adec="http://schemas.microsoft.com/office/drawing/2017/decorative" val="1"/>
              </a:ext>
            </a:extLst>
          </p:cNvPr>
          <p:cNvGrpSpPr/>
          <p:nvPr/>
        </p:nvGrpSpPr>
        <p:grpSpPr>
          <a:xfrm>
            <a:off x="905829" y="3443015"/>
            <a:ext cx="7974877" cy="1007509"/>
            <a:chOff x="2164355" y="3617752"/>
            <a:chExt cx="8296564" cy="562293"/>
          </a:xfrm>
        </p:grpSpPr>
        <p:cxnSp>
          <p:nvCxnSpPr>
            <p:cNvPr id="7" name="Straight Connector 6">
              <a:extLst>
                <a:ext uri="{FF2B5EF4-FFF2-40B4-BE49-F238E27FC236}">
                  <a16:creationId xmlns:a16="http://schemas.microsoft.com/office/drawing/2014/main" id="{B7C34E1F-E812-420A-BC88-971258ABF12C}"/>
                </a:ext>
              </a:extLst>
            </p:cNvPr>
            <p:cNvCxnSpPr>
              <a:cxnSpLocks/>
              <a:endCxn id="10" idx="0"/>
            </p:cNvCxnSpPr>
            <p:nvPr/>
          </p:nvCxnSpPr>
          <p:spPr>
            <a:xfrm>
              <a:off x="2164355" y="3890783"/>
              <a:ext cx="910610" cy="243"/>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8" name="Group 7">
              <a:extLst>
                <a:ext uri="{FF2B5EF4-FFF2-40B4-BE49-F238E27FC236}">
                  <a16:creationId xmlns:a16="http://schemas.microsoft.com/office/drawing/2014/main" id="{91BB9A32-5A5C-4A9A-858B-385078B143CD}"/>
                </a:ext>
              </a:extLst>
            </p:cNvPr>
            <p:cNvGrpSpPr/>
            <p:nvPr/>
          </p:nvGrpSpPr>
          <p:grpSpPr>
            <a:xfrm>
              <a:off x="3074952" y="3617752"/>
              <a:ext cx="6305621" cy="562293"/>
              <a:chOff x="3196332" y="3202901"/>
              <a:chExt cx="6305621" cy="1527353"/>
            </a:xfrm>
          </p:grpSpPr>
          <p:sp>
            <p:nvSpPr>
              <p:cNvPr id="10" name="Freeform: Shape 9">
                <a:extLst>
                  <a:ext uri="{FF2B5EF4-FFF2-40B4-BE49-F238E27FC236}">
                    <a16:creationId xmlns:a16="http://schemas.microsoft.com/office/drawing/2014/main" id="{791226E2-B7BF-4950-BA8B-880D4F127D70}"/>
                  </a:ext>
                </a:extLst>
              </p:cNvPr>
              <p:cNvSpPr/>
              <p:nvPr/>
            </p:nvSpPr>
            <p:spPr bwMode="auto">
              <a:xfrm flipV="1">
                <a:off x="3196344" y="3942140"/>
                <a:ext cx="6299003" cy="78811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957666"/>
                  <a:gd name="connsiteY0" fmla="*/ 1038444 h 1038444"/>
                  <a:gd name="connsiteX1" fmla="*/ 1235531 w 11957666"/>
                  <a:gd name="connsiteY1" fmla="*/ 5799 h 1038444"/>
                  <a:gd name="connsiteX2" fmla="*/ 11957666 w 11957666"/>
                  <a:gd name="connsiteY2" fmla="*/ 0 h 1038444"/>
                  <a:gd name="connsiteX0" fmla="*/ 0 w 11888275"/>
                  <a:gd name="connsiteY0" fmla="*/ 1038444 h 1038444"/>
                  <a:gd name="connsiteX1" fmla="*/ 1235531 w 11888275"/>
                  <a:gd name="connsiteY1" fmla="*/ 5799 h 1038444"/>
                  <a:gd name="connsiteX2" fmla="*/ 11888275 w 11888275"/>
                  <a:gd name="connsiteY2" fmla="*/ 0 h 1038444"/>
                  <a:gd name="connsiteX0" fmla="*/ 0 w 12680916"/>
                  <a:gd name="connsiteY0" fmla="*/ 1040100 h 1040100"/>
                  <a:gd name="connsiteX1" fmla="*/ 1235531 w 12680916"/>
                  <a:gd name="connsiteY1" fmla="*/ 7455 h 1040100"/>
                  <a:gd name="connsiteX2" fmla="*/ 11888275 w 12680916"/>
                  <a:gd name="connsiteY2" fmla="*/ 1656 h 1040100"/>
                  <a:gd name="connsiteX3" fmla="*/ 11900606 w 12680916"/>
                  <a:gd name="connsiteY3" fmla="*/ 0 h 1040100"/>
                  <a:gd name="connsiteX0" fmla="*/ 0 w 13278203"/>
                  <a:gd name="connsiteY0" fmla="*/ 1038446 h 1042486"/>
                  <a:gd name="connsiteX1" fmla="*/ 1235531 w 13278203"/>
                  <a:gd name="connsiteY1" fmla="*/ 5801 h 1042486"/>
                  <a:gd name="connsiteX2" fmla="*/ 11888275 w 13278203"/>
                  <a:gd name="connsiteY2" fmla="*/ 2 h 1042486"/>
                  <a:gd name="connsiteX3" fmla="*/ 13232908 w 13278203"/>
                  <a:gd name="connsiteY3" fmla="*/ 1042487 h 1042486"/>
                  <a:gd name="connsiteX0" fmla="*/ 0 w 13232908"/>
                  <a:gd name="connsiteY0" fmla="*/ 1038444 h 1042484"/>
                  <a:gd name="connsiteX1" fmla="*/ 1235531 w 13232908"/>
                  <a:gd name="connsiteY1" fmla="*/ 5799 h 1042484"/>
                  <a:gd name="connsiteX2" fmla="*/ 11888275 w 13232908"/>
                  <a:gd name="connsiteY2" fmla="*/ 0 h 1042484"/>
                  <a:gd name="connsiteX3" fmla="*/ 13232908 w 13232908"/>
                  <a:gd name="connsiteY3" fmla="*/ 1042485 h 1042484"/>
                </a:gdLst>
                <a:ahLst/>
                <a:cxnLst>
                  <a:cxn ang="0">
                    <a:pos x="connsiteX0" y="connsiteY0"/>
                  </a:cxn>
                  <a:cxn ang="0">
                    <a:pos x="connsiteX1" y="connsiteY1"/>
                  </a:cxn>
                  <a:cxn ang="0">
                    <a:pos x="connsiteX2" y="connsiteY2"/>
                  </a:cxn>
                  <a:cxn ang="0">
                    <a:pos x="connsiteX3" y="connsiteY3"/>
                  </a:cxn>
                </a:cxnLst>
                <a:rect l="l" t="t" r="r" b="b"/>
                <a:pathLst>
                  <a:path w="13232908" h="1042484">
                    <a:moveTo>
                      <a:pt x="0" y="1038444"/>
                    </a:moveTo>
                    <a:cubicBezTo>
                      <a:pt x="150086" y="951574"/>
                      <a:pt x="1051186" y="123512"/>
                      <a:pt x="1235531" y="5799"/>
                    </a:cubicBezTo>
                    <a:cubicBezTo>
                      <a:pt x="1292009" y="-4536"/>
                      <a:pt x="11802311" y="8566"/>
                      <a:pt x="11888275" y="0"/>
                    </a:cubicBezTo>
                    <a:lnTo>
                      <a:pt x="13232908" y="1042485"/>
                    </a:ln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7EE67704-EDD5-4FD0-BB47-105401A18284}"/>
                  </a:ext>
                </a:extLst>
              </p:cNvPr>
              <p:cNvSpPr/>
              <p:nvPr/>
            </p:nvSpPr>
            <p:spPr bwMode="auto">
              <a:xfrm>
                <a:off x="3196332" y="3202901"/>
                <a:ext cx="6305621" cy="744046"/>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970920"/>
                  <a:gd name="connsiteY0" fmla="*/ 1039702 h 1039702"/>
                  <a:gd name="connsiteX1" fmla="*/ 1235531 w 11970920"/>
                  <a:gd name="connsiteY1" fmla="*/ 7057 h 1039702"/>
                  <a:gd name="connsiteX2" fmla="*/ 11970920 w 11970920"/>
                  <a:gd name="connsiteY2" fmla="*/ 6580 h 1039702"/>
                  <a:gd name="connsiteX0" fmla="*/ 0 w 11866982"/>
                  <a:gd name="connsiteY0" fmla="*/ 1039702 h 1039702"/>
                  <a:gd name="connsiteX1" fmla="*/ 1235531 w 11866982"/>
                  <a:gd name="connsiteY1" fmla="*/ 7057 h 1039702"/>
                  <a:gd name="connsiteX2" fmla="*/ 11866982 w 11866982"/>
                  <a:gd name="connsiteY2" fmla="*/ 6580 h 1039702"/>
                  <a:gd name="connsiteX0" fmla="*/ 0 w 12655306"/>
                  <a:gd name="connsiteY0" fmla="*/ 1039702 h 1039702"/>
                  <a:gd name="connsiteX1" fmla="*/ 1235531 w 12655306"/>
                  <a:gd name="connsiteY1" fmla="*/ 7057 h 1039702"/>
                  <a:gd name="connsiteX2" fmla="*/ 11866982 w 12655306"/>
                  <a:gd name="connsiteY2" fmla="*/ 6580 h 1039702"/>
                  <a:gd name="connsiteX3" fmla="*/ 11869797 w 12655306"/>
                  <a:gd name="connsiteY3" fmla="*/ 10683 h 1039702"/>
                  <a:gd name="connsiteX0" fmla="*/ 0 w 13269019"/>
                  <a:gd name="connsiteY0" fmla="*/ 1039702 h 1042161"/>
                  <a:gd name="connsiteX1" fmla="*/ 1235531 w 13269019"/>
                  <a:gd name="connsiteY1" fmla="*/ 7057 h 1042161"/>
                  <a:gd name="connsiteX2" fmla="*/ 11866982 w 13269019"/>
                  <a:gd name="connsiteY2" fmla="*/ 6580 h 1042161"/>
                  <a:gd name="connsiteX3" fmla="*/ 13227915 w 13269019"/>
                  <a:gd name="connsiteY3" fmla="*/ 1042161 h 1042161"/>
                  <a:gd name="connsiteX0" fmla="*/ 0 w 13227915"/>
                  <a:gd name="connsiteY0" fmla="*/ 1039702 h 1042161"/>
                  <a:gd name="connsiteX1" fmla="*/ 1235531 w 13227915"/>
                  <a:gd name="connsiteY1" fmla="*/ 7057 h 1042161"/>
                  <a:gd name="connsiteX2" fmla="*/ 11866982 w 13227915"/>
                  <a:gd name="connsiteY2" fmla="*/ 6580 h 1042161"/>
                  <a:gd name="connsiteX3" fmla="*/ 13227915 w 13227915"/>
                  <a:gd name="connsiteY3" fmla="*/ 1042161 h 1042161"/>
                </a:gdLst>
                <a:ahLst/>
                <a:cxnLst>
                  <a:cxn ang="0">
                    <a:pos x="connsiteX0" y="connsiteY0"/>
                  </a:cxn>
                  <a:cxn ang="0">
                    <a:pos x="connsiteX1" y="connsiteY1"/>
                  </a:cxn>
                  <a:cxn ang="0">
                    <a:pos x="connsiteX2" y="connsiteY2"/>
                  </a:cxn>
                  <a:cxn ang="0">
                    <a:pos x="connsiteX3" y="connsiteY3"/>
                  </a:cxn>
                </a:cxnLst>
                <a:rect l="l" t="t" r="r" b="b"/>
                <a:pathLst>
                  <a:path w="13227915" h="1042161">
                    <a:moveTo>
                      <a:pt x="0" y="1039702"/>
                    </a:moveTo>
                    <a:cubicBezTo>
                      <a:pt x="150086" y="952832"/>
                      <a:pt x="1051186" y="124770"/>
                      <a:pt x="1235531" y="7057"/>
                    </a:cubicBezTo>
                    <a:cubicBezTo>
                      <a:pt x="1292009" y="-3278"/>
                      <a:pt x="11747248" y="-1234"/>
                      <a:pt x="11866982" y="6580"/>
                    </a:cubicBezTo>
                    <a:lnTo>
                      <a:pt x="13227915" y="1042161"/>
                    </a:ln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9" name="Straight Connector 8">
              <a:extLst>
                <a:ext uri="{FF2B5EF4-FFF2-40B4-BE49-F238E27FC236}">
                  <a16:creationId xmlns:a16="http://schemas.microsoft.com/office/drawing/2014/main" id="{E0E728AF-53CD-47EA-A2E8-B043196C24D0}"/>
                </a:ext>
              </a:extLst>
            </p:cNvPr>
            <p:cNvCxnSpPr>
              <a:cxnSpLocks/>
            </p:cNvCxnSpPr>
            <p:nvPr/>
          </p:nvCxnSpPr>
          <p:spPr>
            <a:xfrm flipV="1">
              <a:off x="9378675" y="3890784"/>
              <a:ext cx="1082244" cy="243"/>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oup 13">
            <a:extLst>
              <a:ext uri="{FF2B5EF4-FFF2-40B4-BE49-F238E27FC236}">
                <a16:creationId xmlns:a16="http://schemas.microsoft.com/office/drawing/2014/main" id="{5BF484A7-56F0-44BE-8618-AD4B053E8C54}"/>
              </a:ext>
              <a:ext uri="{C183D7F6-B498-43B3-948B-1728B52AA6E4}">
                <adec:decorative xmlns:adec="http://schemas.microsoft.com/office/drawing/2017/decorative" val="1"/>
              </a:ext>
            </a:extLst>
          </p:cNvPr>
          <p:cNvGrpSpPr/>
          <p:nvPr/>
        </p:nvGrpSpPr>
        <p:grpSpPr>
          <a:xfrm>
            <a:off x="1745910" y="2424066"/>
            <a:ext cx="1569660" cy="1110005"/>
            <a:chOff x="3010219" y="2490067"/>
            <a:chExt cx="1569660" cy="1110005"/>
          </a:xfrm>
        </p:grpSpPr>
        <p:sp>
          <p:nvSpPr>
            <p:cNvPr id="15" name="Oval 14">
              <a:extLst>
                <a:ext uri="{FF2B5EF4-FFF2-40B4-BE49-F238E27FC236}">
                  <a16:creationId xmlns:a16="http://schemas.microsoft.com/office/drawing/2014/main" id="{0F0911D7-4FDA-44B1-905D-0B438E4D6B2A}"/>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6" name="Straight Connector 15">
              <a:extLst>
                <a:ext uri="{FF2B5EF4-FFF2-40B4-BE49-F238E27FC236}">
                  <a16:creationId xmlns:a16="http://schemas.microsoft.com/office/drawing/2014/main" id="{DC55B2CF-8181-4383-B693-EA1184BF32B2}"/>
                </a:ext>
              </a:extLst>
            </p:cNvPr>
            <p:cNvCxnSpPr>
              <a:cxnSpLocks/>
            </p:cNvCxnSpPr>
            <p:nvPr/>
          </p:nvCxnSpPr>
          <p:spPr>
            <a:xfrm flipH="1">
              <a:off x="3792927" y="2925816"/>
              <a:ext cx="0" cy="4913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8025BB-05CB-4AEB-BD2B-65984B87A5E2}"/>
                </a:ext>
              </a:extLst>
            </p:cNvPr>
            <p:cNvSpPr txBox="1"/>
            <p:nvPr/>
          </p:nvSpPr>
          <p:spPr>
            <a:xfrm>
              <a:off x="3010219" y="2490067"/>
              <a:ext cx="1569660"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Modern messaging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infrastructure</a:t>
              </a:r>
            </a:p>
          </p:txBody>
        </p:sp>
      </p:grpSp>
      <p:grpSp>
        <p:nvGrpSpPr>
          <p:cNvPr id="18" name="Group 17">
            <a:extLst>
              <a:ext uri="{FF2B5EF4-FFF2-40B4-BE49-F238E27FC236}">
                <a16:creationId xmlns:a16="http://schemas.microsoft.com/office/drawing/2014/main" id="{661F18BE-E264-4BC1-B5EF-36243449933E}"/>
              </a:ext>
              <a:ext uri="{C183D7F6-B498-43B3-948B-1728B52AA6E4}">
                <adec:decorative xmlns:adec="http://schemas.microsoft.com/office/drawing/2017/decorative" val="1"/>
              </a:ext>
            </a:extLst>
          </p:cNvPr>
          <p:cNvGrpSpPr/>
          <p:nvPr/>
        </p:nvGrpSpPr>
        <p:grpSpPr>
          <a:xfrm>
            <a:off x="3660558" y="2425580"/>
            <a:ext cx="872354" cy="1108491"/>
            <a:chOff x="3358872" y="2491581"/>
            <a:chExt cx="872354" cy="1108491"/>
          </a:xfrm>
        </p:grpSpPr>
        <p:sp>
          <p:nvSpPr>
            <p:cNvPr id="19" name="Oval 18">
              <a:extLst>
                <a:ext uri="{FF2B5EF4-FFF2-40B4-BE49-F238E27FC236}">
                  <a16:creationId xmlns:a16="http://schemas.microsoft.com/office/drawing/2014/main" id="{4491CAF9-55BE-4CD3-B390-49DAB6BC6620}"/>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0" name="Straight Connector 19">
              <a:extLst>
                <a:ext uri="{FF2B5EF4-FFF2-40B4-BE49-F238E27FC236}">
                  <a16:creationId xmlns:a16="http://schemas.microsoft.com/office/drawing/2014/main" id="{C2D80017-F40B-4446-988A-4A65F31CA411}"/>
                </a:ext>
              </a:extLst>
            </p:cNvPr>
            <p:cNvCxnSpPr>
              <a:cxnSpLocks/>
            </p:cNvCxnSpPr>
            <p:nvPr/>
          </p:nvCxnSpPr>
          <p:spPr>
            <a:xfrm flipH="1">
              <a:off x="3792927" y="2925816"/>
              <a:ext cx="0" cy="4913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B346B2-DDA1-42F3-A8CD-EE151A87958A}"/>
                </a:ext>
              </a:extLst>
            </p:cNvPr>
            <p:cNvSpPr txBox="1"/>
            <p:nvPr/>
          </p:nvSpPr>
          <p:spPr>
            <a:xfrm>
              <a:off x="3358872" y="2491581"/>
              <a:ext cx="872354"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Mail flow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topology </a:t>
              </a:r>
            </a:p>
          </p:txBody>
        </p:sp>
      </p:grpSp>
      <p:grpSp>
        <p:nvGrpSpPr>
          <p:cNvPr id="22" name="Group 21">
            <a:extLst>
              <a:ext uri="{FF2B5EF4-FFF2-40B4-BE49-F238E27FC236}">
                <a16:creationId xmlns:a16="http://schemas.microsoft.com/office/drawing/2014/main" id="{6D11C7D6-69A8-43D3-825E-A849FF8C27E8}"/>
              </a:ext>
              <a:ext uri="{C183D7F6-B498-43B3-948B-1728B52AA6E4}">
                <adec:decorative xmlns:adec="http://schemas.microsoft.com/office/drawing/2017/decorative" val="1"/>
              </a:ext>
            </a:extLst>
          </p:cNvPr>
          <p:cNvGrpSpPr/>
          <p:nvPr/>
        </p:nvGrpSpPr>
        <p:grpSpPr>
          <a:xfrm>
            <a:off x="6371936" y="2196311"/>
            <a:ext cx="1696251" cy="1334002"/>
            <a:chOff x="7757889" y="2156748"/>
            <a:chExt cx="1696251" cy="1334002"/>
          </a:xfrm>
        </p:grpSpPr>
        <p:sp>
          <p:nvSpPr>
            <p:cNvPr id="23" name="Oval 22">
              <a:extLst>
                <a:ext uri="{FF2B5EF4-FFF2-40B4-BE49-F238E27FC236}">
                  <a16:creationId xmlns:a16="http://schemas.microsoft.com/office/drawing/2014/main" id="{F89E0C38-B511-4CF9-9CC5-78998A47A996}"/>
                </a:ext>
              </a:extLst>
            </p:cNvPr>
            <p:cNvSpPr/>
            <p:nvPr/>
          </p:nvSpPr>
          <p:spPr bwMode="auto">
            <a:xfrm>
              <a:off x="8514574" y="3307870"/>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4" name="Straight Connector 23">
              <a:extLst>
                <a:ext uri="{FF2B5EF4-FFF2-40B4-BE49-F238E27FC236}">
                  <a16:creationId xmlns:a16="http://schemas.microsoft.com/office/drawing/2014/main" id="{853E9372-C9C1-47FF-A80E-63A1BB7DD290}"/>
                </a:ext>
              </a:extLst>
            </p:cNvPr>
            <p:cNvCxnSpPr>
              <a:cxnSpLocks/>
              <a:stCxn id="25" idx="2"/>
              <a:endCxn id="23" idx="0"/>
            </p:cNvCxnSpPr>
            <p:nvPr/>
          </p:nvCxnSpPr>
          <p:spPr>
            <a:xfrm flipH="1">
              <a:off x="8606014" y="2926382"/>
              <a:ext cx="1" cy="381488"/>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BF86205-05D6-4BAE-9E9F-E84CAED8A6BF}"/>
                </a:ext>
              </a:extLst>
            </p:cNvPr>
            <p:cNvSpPr txBox="1"/>
            <p:nvPr/>
          </p:nvSpPr>
          <p:spPr>
            <a:xfrm>
              <a:off x="7757889" y="2156748"/>
              <a:ext cx="1696251" cy="76963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MS-200: Planning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and Configuring a Messaging Platform</a:t>
              </a:r>
            </a:p>
          </p:txBody>
        </p:sp>
      </p:grpSp>
      <p:grpSp>
        <p:nvGrpSpPr>
          <p:cNvPr id="26" name="Group 25">
            <a:extLst>
              <a:ext uri="{FF2B5EF4-FFF2-40B4-BE49-F238E27FC236}">
                <a16:creationId xmlns:a16="http://schemas.microsoft.com/office/drawing/2014/main" id="{2DAA28ED-A50F-4DD2-8663-25D154A93176}"/>
              </a:ext>
              <a:ext uri="{C183D7F6-B498-43B3-948B-1728B52AA6E4}">
                <adec:decorative xmlns:adec="http://schemas.microsoft.com/office/drawing/2017/decorative" val="1"/>
              </a:ext>
            </a:extLst>
          </p:cNvPr>
          <p:cNvGrpSpPr/>
          <p:nvPr/>
        </p:nvGrpSpPr>
        <p:grpSpPr>
          <a:xfrm>
            <a:off x="1681533" y="4372687"/>
            <a:ext cx="1688283" cy="1134575"/>
            <a:chOff x="2424624" y="3845604"/>
            <a:chExt cx="1688283" cy="1134575"/>
          </a:xfrm>
        </p:grpSpPr>
        <p:grpSp>
          <p:nvGrpSpPr>
            <p:cNvPr id="27" name="Group 26">
              <a:extLst>
                <a:ext uri="{FF2B5EF4-FFF2-40B4-BE49-F238E27FC236}">
                  <a16:creationId xmlns:a16="http://schemas.microsoft.com/office/drawing/2014/main" id="{85ABAEEA-3C3F-4727-9D32-3218EE97C49F}"/>
                </a:ext>
              </a:extLst>
            </p:cNvPr>
            <p:cNvGrpSpPr/>
            <p:nvPr/>
          </p:nvGrpSpPr>
          <p:grpSpPr>
            <a:xfrm flipV="1">
              <a:off x="3199149" y="3845604"/>
              <a:ext cx="182880" cy="674256"/>
              <a:chOff x="3175206" y="5139461"/>
              <a:chExt cx="182880" cy="674256"/>
            </a:xfrm>
          </p:grpSpPr>
          <p:sp>
            <p:nvSpPr>
              <p:cNvPr id="29" name="Oval 28">
                <a:extLst>
                  <a:ext uri="{FF2B5EF4-FFF2-40B4-BE49-F238E27FC236}">
                    <a16:creationId xmlns:a16="http://schemas.microsoft.com/office/drawing/2014/main" id="{80918637-A4B3-404A-A89F-BE1B6D21F5FA}"/>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0" name="Straight Connector 29">
                <a:extLst>
                  <a:ext uri="{FF2B5EF4-FFF2-40B4-BE49-F238E27FC236}">
                    <a16:creationId xmlns:a16="http://schemas.microsoft.com/office/drawing/2014/main" id="{563CBE33-1F73-4FAC-BFBD-2E038161F9ED}"/>
                  </a:ext>
                </a:extLst>
              </p:cNvPr>
              <p:cNvCxnSpPr>
                <a:cxnSpLocks/>
              </p:cNvCxnSpPr>
              <p:nvPr/>
            </p:nvCxnSpPr>
            <p:spPr>
              <a:xfrm flipH="1">
                <a:off x="3266646" y="5139461"/>
                <a:ext cx="0" cy="4913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6F40BB69-C725-4B22-944D-B1DD4D3B6BE8}"/>
                </a:ext>
              </a:extLst>
            </p:cNvPr>
            <p:cNvSpPr txBox="1"/>
            <p:nvPr/>
          </p:nvSpPr>
          <p:spPr>
            <a:xfrm>
              <a:off x="2424624" y="4463114"/>
              <a:ext cx="1688283"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Hybrid configuration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migration </a:t>
              </a:r>
            </a:p>
          </p:txBody>
        </p:sp>
      </p:grpSp>
      <p:grpSp>
        <p:nvGrpSpPr>
          <p:cNvPr id="36" name="Group 35">
            <a:extLst>
              <a:ext uri="{FF2B5EF4-FFF2-40B4-BE49-F238E27FC236}">
                <a16:creationId xmlns:a16="http://schemas.microsoft.com/office/drawing/2014/main" id="{E1AB6D64-125B-4245-9F98-F4F9EBB49372}"/>
              </a:ext>
              <a:ext uri="{C183D7F6-B498-43B3-948B-1728B52AA6E4}">
                <adec:decorative xmlns:adec="http://schemas.microsoft.com/office/drawing/2017/decorative" val="1"/>
              </a:ext>
            </a:extLst>
          </p:cNvPr>
          <p:cNvGrpSpPr/>
          <p:nvPr/>
        </p:nvGrpSpPr>
        <p:grpSpPr>
          <a:xfrm>
            <a:off x="3531196" y="4372687"/>
            <a:ext cx="1117870" cy="1135077"/>
            <a:chOff x="6194413" y="4210463"/>
            <a:chExt cx="1117870" cy="1135077"/>
          </a:xfrm>
        </p:grpSpPr>
        <p:grpSp>
          <p:nvGrpSpPr>
            <p:cNvPr id="37" name="Group 36">
              <a:extLst>
                <a:ext uri="{FF2B5EF4-FFF2-40B4-BE49-F238E27FC236}">
                  <a16:creationId xmlns:a16="http://schemas.microsoft.com/office/drawing/2014/main" id="{4BF3B5E0-1009-4140-AFFC-251B7D4FE4DC}"/>
                </a:ext>
              </a:extLst>
            </p:cNvPr>
            <p:cNvGrpSpPr/>
            <p:nvPr/>
          </p:nvGrpSpPr>
          <p:grpSpPr>
            <a:xfrm flipV="1">
              <a:off x="6661907" y="4210463"/>
              <a:ext cx="182880" cy="674256"/>
              <a:chOff x="6661907" y="4833689"/>
              <a:chExt cx="182880" cy="674256"/>
            </a:xfrm>
          </p:grpSpPr>
          <p:sp>
            <p:nvSpPr>
              <p:cNvPr id="39" name="Oval 38">
                <a:extLst>
                  <a:ext uri="{FF2B5EF4-FFF2-40B4-BE49-F238E27FC236}">
                    <a16:creationId xmlns:a16="http://schemas.microsoft.com/office/drawing/2014/main" id="{F763542D-CD9A-4998-B696-9F58E04C8091}"/>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0" name="Straight Connector 39">
                <a:extLst>
                  <a:ext uri="{FF2B5EF4-FFF2-40B4-BE49-F238E27FC236}">
                    <a16:creationId xmlns:a16="http://schemas.microsoft.com/office/drawing/2014/main" id="{418D6314-F678-4778-87FB-24294FC7FA92}"/>
                  </a:ext>
                </a:extLst>
              </p:cNvPr>
              <p:cNvCxnSpPr>
                <a:cxnSpLocks/>
              </p:cNvCxnSpPr>
              <p:nvPr/>
            </p:nvCxnSpPr>
            <p:spPr>
              <a:xfrm flipH="1">
                <a:off x="6751225" y="4833689"/>
                <a:ext cx="0" cy="4913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3C7BA229-6D97-4A3F-B90F-A3B085D1C144}"/>
                </a:ext>
              </a:extLst>
            </p:cNvPr>
            <p:cNvSpPr txBox="1"/>
            <p:nvPr/>
          </p:nvSpPr>
          <p:spPr>
            <a:xfrm>
              <a:off x="6194413" y="4828475"/>
              <a:ext cx="1117870"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Messaging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environment </a:t>
              </a:r>
            </a:p>
          </p:txBody>
        </p:sp>
      </p:grpSp>
      <p:grpSp>
        <p:nvGrpSpPr>
          <p:cNvPr id="41" name="Group 40">
            <a:extLst>
              <a:ext uri="{FF2B5EF4-FFF2-40B4-BE49-F238E27FC236}">
                <a16:creationId xmlns:a16="http://schemas.microsoft.com/office/drawing/2014/main" id="{A779F058-F052-4DA1-B4F2-23FA88F40911}"/>
              </a:ext>
              <a:ext uri="{C183D7F6-B498-43B3-948B-1728B52AA6E4}">
                <adec:decorative xmlns:adec="http://schemas.microsoft.com/office/drawing/2017/decorative" val="1"/>
              </a:ext>
            </a:extLst>
          </p:cNvPr>
          <p:cNvGrpSpPr/>
          <p:nvPr/>
        </p:nvGrpSpPr>
        <p:grpSpPr>
          <a:xfrm>
            <a:off x="6314823" y="4356408"/>
            <a:ext cx="1810476" cy="1387191"/>
            <a:chOff x="7266935" y="4194184"/>
            <a:chExt cx="1810476" cy="1387191"/>
          </a:xfrm>
        </p:grpSpPr>
        <p:grpSp>
          <p:nvGrpSpPr>
            <p:cNvPr id="42" name="Group 41">
              <a:extLst>
                <a:ext uri="{FF2B5EF4-FFF2-40B4-BE49-F238E27FC236}">
                  <a16:creationId xmlns:a16="http://schemas.microsoft.com/office/drawing/2014/main" id="{68760EFD-7F7F-4051-B10F-6636B98AFAEC}"/>
                </a:ext>
              </a:extLst>
            </p:cNvPr>
            <p:cNvGrpSpPr/>
            <p:nvPr/>
          </p:nvGrpSpPr>
          <p:grpSpPr>
            <a:xfrm flipV="1">
              <a:off x="8080733" y="4194184"/>
              <a:ext cx="182880" cy="617557"/>
              <a:chOff x="8080733" y="4869806"/>
              <a:chExt cx="182880" cy="617557"/>
            </a:xfrm>
          </p:grpSpPr>
          <p:sp>
            <p:nvSpPr>
              <p:cNvPr id="44" name="Oval 43">
                <a:extLst>
                  <a:ext uri="{FF2B5EF4-FFF2-40B4-BE49-F238E27FC236}">
                    <a16:creationId xmlns:a16="http://schemas.microsoft.com/office/drawing/2014/main" id="{0554E9E3-A4A1-434F-98EC-9FB78F0B655C}"/>
                  </a:ext>
                </a:extLst>
              </p:cNvPr>
              <p:cNvSpPr/>
              <p:nvPr/>
            </p:nvSpPr>
            <p:spPr bwMode="auto">
              <a:xfrm>
                <a:off x="8080733" y="5304483"/>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5" name="Straight Connector 44">
                <a:extLst>
                  <a:ext uri="{FF2B5EF4-FFF2-40B4-BE49-F238E27FC236}">
                    <a16:creationId xmlns:a16="http://schemas.microsoft.com/office/drawing/2014/main" id="{0F43E9BA-A2DC-4046-AA2A-9CA1932324BE}"/>
                  </a:ext>
                </a:extLst>
              </p:cNvPr>
              <p:cNvCxnSpPr>
                <a:cxnSpLocks/>
                <a:stCxn id="43" idx="0"/>
                <a:endCxn id="44" idx="0"/>
              </p:cNvCxnSpPr>
              <p:nvPr/>
            </p:nvCxnSpPr>
            <p:spPr>
              <a:xfrm>
                <a:off x="8172173" y="4869806"/>
                <a:ext cx="0" cy="434677"/>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1723F428-52BD-44B6-ACFC-C9B58D099F53}"/>
                </a:ext>
              </a:extLst>
            </p:cNvPr>
            <p:cNvSpPr txBox="1"/>
            <p:nvPr/>
          </p:nvSpPr>
          <p:spPr>
            <a:xfrm>
              <a:off x="7266935" y="4811741"/>
              <a:ext cx="1810476" cy="76963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MS-201: Implementing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a Hybrid and Secure Messaging Platform</a:t>
              </a:r>
            </a:p>
          </p:txBody>
        </p:sp>
      </p:grpSp>
      <p:sp>
        <p:nvSpPr>
          <p:cNvPr id="46" name="Rectangle 45">
            <a:extLst>
              <a:ext uri="{FF2B5EF4-FFF2-40B4-BE49-F238E27FC236}">
                <a16:creationId xmlns:a16="http://schemas.microsoft.com/office/drawing/2014/main" id="{CD501ED4-ACCC-4B9E-ADFD-15B36AB4A15D}"/>
              </a:ext>
              <a:ext uri="{C183D7F6-B498-43B3-948B-1728B52AA6E4}">
                <adec:decorative xmlns:adec="http://schemas.microsoft.com/office/drawing/2017/decorative" val="1"/>
              </a:ext>
            </a:extLst>
          </p:cNvPr>
          <p:cNvSpPr/>
          <p:nvPr/>
        </p:nvSpPr>
        <p:spPr>
          <a:xfrm>
            <a:off x="3404331" y="3646005"/>
            <a:ext cx="266950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53" name="Group 52">
            <a:extLst>
              <a:ext uri="{FF2B5EF4-FFF2-40B4-BE49-F238E27FC236}">
                <a16:creationId xmlns:a16="http://schemas.microsoft.com/office/drawing/2014/main" id="{49A23B10-1774-4C36-A5FD-D74417433D21}"/>
              </a:ext>
              <a:ext uri="{C183D7F6-B498-43B3-948B-1728B52AA6E4}">
                <adec:decorative xmlns:adec="http://schemas.microsoft.com/office/drawing/2017/decorative" val="1"/>
              </a:ext>
            </a:extLst>
          </p:cNvPr>
          <p:cNvGrpSpPr/>
          <p:nvPr/>
        </p:nvGrpSpPr>
        <p:grpSpPr>
          <a:xfrm>
            <a:off x="4877901" y="2411362"/>
            <a:ext cx="1117614" cy="1122709"/>
            <a:chOff x="3236242" y="2477363"/>
            <a:chExt cx="1117614" cy="1122709"/>
          </a:xfrm>
        </p:grpSpPr>
        <p:sp>
          <p:nvSpPr>
            <p:cNvPr id="54" name="Oval 53">
              <a:extLst>
                <a:ext uri="{FF2B5EF4-FFF2-40B4-BE49-F238E27FC236}">
                  <a16:creationId xmlns:a16="http://schemas.microsoft.com/office/drawing/2014/main" id="{05284510-C6F9-47C5-ABF0-B7258686C9FE}"/>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55" name="Straight Connector 54">
              <a:extLst>
                <a:ext uri="{FF2B5EF4-FFF2-40B4-BE49-F238E27FC236}">
                  <a16:creationId xmlns:a16="http://schemas.microsoft.com/office/drawing/2014/main" id="{C5BADE96-A6B0-46E1-97CF-F69D028E2C8D}"/>
                </a:ext>
              </a:extLst>
            </p:cNvPr>
            <p:cNvCxnSpPr>
              <a:cxnSpLocks/>
            </p:cNvCxnSpPr>
            <p:nvPr/>
          </p:nvCxnSpPr>
          <p:spPr>
            <a:xfrm flipH="1">
              <a:off x="3792927" y="2925816"/>
              <a:ext cx="0" cy="4913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F7E7214-EFD7-4637-984B-53831E770B37}"/>
                </a:ext>
              </a:extLst>
            </p:cNvPr>
            <p:cNvSpPr txBox="1"/>
            <p:nvPr/>
          </p:nvSpPr>
          <p:spPr>
            <a:xfrm>
              <a:off x="3236242" y="2477363"/>
              <a:ext cx="1117614"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Recipients</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and devices </a:t>
              </a:r>
            </a:p>
          </p:txBody>
        </p:sp>
      </p:grpSp>
      <p:sp>
        <p:nvSpPr>
          <p:cNvPr id="61" name="TextBox 60">
            <a:extLst>
              <a:ext uri="{FF2B5EF4-FFF2-40B4-BE49-F238E27FC236}">
                <a16:creationId xmlns:a16="http://schemas.microsoft.com/office/drawing/2014/main" id="{247B0C93-0798-4B31-BEBC-6FCDFD57A73A}"/>
              </a:ext>
              <a:ext uri="{C183D7F6-B498-43B3-948B-1728B52AA6E4}">
                <adec:decorative xmlns:adec="http://schemas.microsoft.com/office/drawing/2017/decorative" val="1"/>
              </a:ext>
            </a:extLst>
          </p:cNvPr>
          <p:cNvSpPr txBox="1"/>
          <p:nvPr/>
        </p:nvSpPr>
        <p:spPr>
          <a:xfrm>
            <a:off x="418589" y="6283783"/>
            <a:ext cx="8169381"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nn-NO" dirty="0"/>
              <a:t>Microsoft 365 training: aka.ms/Microsoft365Learn</a:t>
            </a:r>
            <a:endParaRPr lang="en-US" dirty="0"/>
          </a:p>
        </p:txBody>
      </p:sp>
      <p:grpSp>
        <p:nvGrpSpPr>
          <p:cNvPr id="62" name="Group 61">
            <a:extLst>
              <a:ext uri="{FF2B5EF4-FFF2-40B4-BE49-F238E27FC236}">
                <a16:creationId xmlns:a16="http://schemas.microsoft.com/office/drawing/2014/main" id="{9FC499D5-B3A5-4037-8551-E53A27D5A033}"/>
              </a:ext>
              <a:ext uri="{C183D7F6-B498-43B3-948B-1728B52AA6E4}">
                <adec:decorative xmlns:adec="http://schemas.microsoft.com/office/drawing/2017/decorative" val="1"/>
              </a:ext>
            </a:extLst>
          </p:cNvPr>
          <p:cNvGrpSpPr/>
          <p:nvPr/>
        </p:nvGrpSpPr>
        <p:grpSpPr>
          <a:xfrm>
            <a:off x="4810447" y="4372687"/>
            <a:ext cx="1252522" cy="1135077"/>
            <a:chOff x="6127088" y="4210463"/>
            <a:chExt cx="1252522" cy="1135077"/>
          </a:xfrm>
        </p:grpSpPr>
        <p:grpSp>
          <p:nvGrpSpPr>
            <p:cNvPr id="63" name="Group 62">
              <a:extLst>
                <a:ext uri="{FF2B5EF4-FFF2-40B4-BE49-F238E27FC236}">
                  <a16:creationId xmlns:a16="http://schemas.microsoft.com/office/drawing/2014/main" id="{5A61F73B-4901-4350-B08D-751B4CED377B}"/>
                </a:ext>
              </a:extLst>
            </p:cNvPr>
            <p:cNvGrpSpPr/>
            <p:nvPr/>
          </p:nvGrpSpPr>
          <p:grpSpPr>
            <a:xfrm flipV="1">
              <a:off x="6661907" y="4210463"/>
              <a:ext cx="182880" cy="674256"/>
              <a:chOff x="6661907" y="4833689"/>
              <a:chExt cx="182880" cy="674256"/>
            </a:xfrm>
          </p:grpSpPr>
          <p:sp>
            <p:nvSpPr>
              <p:cNvPr id="65" name="Oval 64">
                <a:extLst>
                  <a:ext uri="{FF2B5EF4-FFF2-40B4-BE49-F238E27FC236}">
                    <a16:creationId xmlns:a16="http://schemas.microsoft.com/office/drawing/2014/main" id="{B51EC02E-0336-4B33-8FD3-2AC68FE7E5BE}"/>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66" name="Straight Connector 65">
                <a:extLst>
                  <a:ext uri="{FF2B5EF4-FFF2-40B4-BE49-F238E27FC236}">
                    <a16:creationId xmlns:a16="http://schemas.microsoft.com/office/drawing/2014/main" id="{CF3668A6-B040-4A1C-87E0-A3B634540195}"/>
                  </a:ext>
                </a:extLst>
              </p:cNvPr>
              <p:cNvCxnSpPr>
                <a:cxnSpLocks/>
              </p:cNvCxnSpPr>
              <p:nvPr/>
            </p:nvCxnSpPr>
            <p:spPr>
              <a:xfrm flipH="1">
                <a:off x="6751225" y="4833689"/>
                <a:ext cx="0" cy="4913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A8052E65-9AC9-40E4-99B7-52D5B9B60D20}"/>
                </a:ext>
              </a:extLst>
            </p:cNvPr>
            <p:cNvSpPr txBox="1"/>
            <p:nvPr/>
          </p:nvSpPr>
          <p:spPr>
            <a:xfrm>
              <a:off x="6127088" y="4828475"/>
              <a:ext cx="125252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Organizational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settings </a:t>
              </a:r>
            </a:p>
          </p:txBody>
        </p:sp>
      </p:grpSp>
      <p:grpSp>
        <p:nvGrpSpPr>
          <p:cNvPr id="60" name="Group 59">
            <a:extLst>
              <a:ext uri="{FF2B5EF4-FFF2-40B4-BE49-F238E27FC236}">
                <a16:creationId xmlns:a16="http://schemas.microsoft.com/office/drawing/2014/main" id="{DDAF2133-CE63-417D-8AE0-B4441D994BC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67" name="Rectangle: Rounded Corners 66">
              <a:extLst>
                <a:ext uri="{FF2B5EF4-FFF2-40B4-BE49-F238E27FC236}">
                  <a16:creationId xmlns:a16="http://schemas.microsoft.com/office/drawing/2014/main" id="{980F9C2C-7DE3-45E2-8A0A-59484B8B83C4}"/>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68" name="Group 67">
              <a:extLst>
                <a:ext uri="{FF2B5EF4-FFF2-40B4-BE49-F238E27FC236}">
                  <a16:creationId xmlns:a16="http://schemas.microsoft.com/office/drawing/2014/main" id="{998FF35D-69C1-4180-89CD-6EF0947479FC}"/>
                </a:ext>
              </a:extLst>
            </p:cNvPr>
            <p:cNvGrpSpPr/>
            <p:nvPr/>
          </p:nvGrpSpPr>
          <p:grpSpPr>
            <a:xfrm>
              <a:off x="910573" y="4997101"/>
              <a:ext cx="681574" cy="410456"/>
              <a:chOff x="2201868" y="5451471"/>
              <a:chExt cx="549073" cy="325437"/>
            </a:xfrm>
          </p:grpSpPr>
          <p:grpSp>
            <p:nvGrpSpPr>
              <p:cNvPr id="69" name="Group 11">
                <a:extLst>
                  <a:ext uri="{FF2B5EF4-FFF2-40B4-BE49-F238E27FC236}">
                    <a16:creationId xmlns:a16="http://schemas.microsoft.com/office/drawing/2014/main" id="{FC741979-4DA5-41E4-8DA3-E7B35D4A9B13}"/>
                  </a:ext>
                </a:extLst>
              </p:cNvPr>
              <p:cNvGrpSpPr>
                <a:grpSpLocks noChangeAspect="1"/>
              </p:cNvGrpSpPr>
              <p:nvPr/>
            </p:nvGrpSpPr>
            <p:grpSpPr bwMode="auto">
              <a:xfrm>
                <a:off x="2201868" y="5451471"/>
                <a:ext cx="401638" cy="325437"/>
                <a:chOff x="1387" y="3434"/>
                <a:chExt cx="253" cy="205"/>
              </a:xfrm>
              <a:solidFill>
                <a:schemeClr val="tx1"/>
              </a:solidFill>
            </p:grpSpPr>
            <p:sp>
              <p:nvSpPr>
                <p:cNvPr id="71" name="Freeform 12">
                  <a:extLst>
                    <a:ext uri="{FF2B5EF4-FFF2-40B4-BE49-F238E27FC236}">
                      <a16:creationId xmlns:a16="http://schemas.microsoft.com/office/drawing/2014/main" id="{8510CBE6-30F6-4C71-812A-D4C815EA9E78}"/>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3">
                  <a:extLst>
                    <a:ext uri="{FF2B5EF4-FFF2-40B4-BE49-F238E27FC236}">
                      <a16:creationId xmlns:a16="http://schemas.microsoft.com/office/drawing/2014/main" id="{4E315D50-135E-4F7A-B0C3-C89613D7027E}"/>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4">
                  <a:extLst>
                    <a:ext uri="{FF2B5EF4-FFF2-40B4-BE49-F238E27FC236}">
                      <a16:creationId xmlns:a16="http://schemas.microsoft.com/office/drawing/2014/main" id="{7F7A3543-70FB-4F7A-BAE4-127A465B2BF2}"/>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5">
                  <a:extLst>
                    <a:ext uri="{FF2B5EF4-FFF2-40B4-BE49-F238E27FC236}">
                      <a16:creationId xmlns:a16="http://schemas.microsoft.com/office/drawing/2014/main" id="{A131268B-8530-4F09-AB2F-119783DCB992}"/>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Freeform 21">
                <a:extLst>
                  <a:ext uri="{FF2B5EF4-FFF2-40B4-BE49-F238E27FC236}">
                    <a16:creationId xmlns:a16="http://schemas.microsoft.com/office/drawing/2014/main" id="{05D64328-74D9-463A-B57C-44DE0DE9E4A6}"/>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7" name="Group 86">
            <a:extLst>
              <a:ext uri="{FF2B5EF4-FFF2-40B4-BE49-F238E27FC236}">
                <a16:creationId xmlns:a16="http://schemas.microsoft.com/office/drawing/2014/main" id="{AEEB141C-C8C0-4A75-9085-C6B8E52B239F}"/>
              </a:ext>
              <a:ext uri="{C183D7F6-B498-43B3-948B-1728B52AA6E4}">
                <adec:decorative xmlns:adec="http://schemas.microsoft.com/office/drawing/2017/decorative" val="1"/>
              </a:ext>
            </a:extLst>
          </p:cNvPr>
          <p:cNvGrpSpPr/>
          <p:nvPr/>
        </p:nvGrpSpPr>
        <p:grpSpPr>
          <a:xfrm>
            <a:off x="8222021" y="3565637"/>
            <a:ext cx="3138594" cy="701731"/>
            <a:chOff x="3984046" y="4049341"/>
            <a:chExt cx="3138594" cy="701731"/>
          </a:xfrm>
        </p:grpSpPr>
        <p:sp>
          <p:nvSpPr>
            <p:cNvPr id="88" name="Title 1">
              <a:extLst>
                <a:ext uri="{FF2B5EF4-FFF2-40B4-BE49-F238E27FC236}">
                  <a16:creationId xmlns:a16="http://schemas.microsoft.com/office/drawing/2014/main" id="{51131A98-D77A-47F6-8BC7-DEC6580472F0}"/>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Messaging Administrator Associate</a:t>
              </a:r>
            </a:p>
          </p:txBody>
        </p:sp>
        <p:grpSp>
          <p:nvGrpSpPr>
            <p:cNvPr id="89" name="Group 88">
              <a:extLst>
                <a:ext uri="{FF2B5EF4-FFF2-40B4-BE49-F238E27FC236}">
                  <a16:creationId xmlns:a16="http://schemas.microsoft.com/office/drawing/2014/main" id="{F2DEC3FA-B693-43E0-8694-8128C5679597}"/>
                </a:ext>
              </a:extLst>
            </p:cNvPr>
            <p:cNvGrpSpPr/>
            <p:nvPr/>
          </p:nvGrpSpPr>
          <p:grpSpPr>
            <a:xfrm>
              <a:off x="4104122" y="4331610"/>
              <a:ext cx="333424" cy="137193"/>
              <a:chOff x="2474176" y="5456022"/>
              <a:chExt cx="288898" cy="118872"/>
            </a:xfrm>
          </p:grpSpPr>
          <p:sp>
            <p:nvSpPr>
              <p:cNvPr id="90" name="Star: 5 Points 89">
                <a:extLst>
                  <a:ext uri="{FF2B5EF4-FFF2-40B4-BE49-F238E27FC236}">
                    <a16:creationId xmlns:a16="http://schemas.microsoft.com/office/drawing/2014/main" id="{24319FE8-B6BD-4A4A-8D43-CD31D8C6A56F}"/>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91" name="Star: 5 Points 90">
                <a:extLst>
                  <a:ext uri="{FF2B5EF4-FFF2-40B4-BE49-F238E27FC236}">
                    <a16:creationId xmlns:a16="http://schemas.microsoft.com/office/drawing/2014/main" id="{4CCD8D14-7E9B-4B43-B3C5-07CD88E66264}"/>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78" name="TextBox 77">
            <a:extLst>
              <a:ext uri="{FF2B5EF4-FFF2-40B4-BE49-F238E27FC236}">
                <a16:creationId xmlns:a16="http://schemas.microsoft.com/office/drawing/2014/main" id="{521E09AF-066C-4D2E-9B0E-ECE2CA521C3A}"/>
              </a:ext>
              <a:ext uri="{C183D7F6-B498-43B3-948B-1728B52AA6E4}">
                <adec:decorative xmlns:adec="http://schemas.microsoft.com/office/drawing/2017/decorative" val="1"/>
              </a:ext>
            </a:extLst>
          </p:cNvPr>
          <p:cNvSpPr txBox="1"/>
          <p:nvPr/>
        </p:nvSpPr>
        <p:spPr>
          <a:xfrm>
            <a:off x="684504" y="4459275"/>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80" name="Group 79">
            <a:extLst>
              <a:ext uri="{FF2B5EF4-FFF2-40B4-BE49-F238E27FC236}">
                <a16:creationId xmlns:a16="http://schemas.microsoft.com/office/drawing/2014/main" id="{DEC47500-92E7-4914-9350-A9AACB7CF0A6}"/>
              </a:ext>
              <a:ext uri="{C183D7F6-B498-43B3-948B-1728B52AA6E4}">
                <adec:decorative xmlns:adec="http://schemas.microsoft.com/office/drawing/2017/decorative" val="1"/>
              </a:ext>
            </a:extLst>
          </p:cNvPr>
          <p:cNvGrpSpPr/>
          <p:nvPr/>
        </p:nvGrpSpPr>
        <p:grpSpPr>
          <a:xfrm>
            <a:off x="8301213" y="5939213"/>
            <a:ext cx="2980944" cy="691837"/>
            <a:chOff x="324701" y="6061492"/>
            <a:chExt cx="2980944" cy="691837"/>
          </a:xfrm>
        </p:grpSpPr>
        <p:sp>
          <p:nvSpPr>
            <p:cNvPr id="81" name="Rectangle 80">
              <a:extLst>
                <a:ext uri="{FF2B5EF4-FFF2-40B4-BE49-F238E27FC236}">
                  <a16:creationId xmlns:a16="http://schemas.microsoft.com/office/drawing/2014/main" id="{F0D87D2E-17FC-4E6E-BB40-15077BC88C97}"/>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MS-200 + MS-201</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82" name="Group 81">
              <a:extLst>
                <a:ext uri="{FF2B5EF4-FFF2-40B4-BE49-F238E27FC236}">
                  <a16:creationId xmlns:a16="http://schemas.microsoft.com/office/drawing/2014/main" id="{A22EC111-6810-45B5-A092-D90E66BDB36D}"/>
                </a:ext>
              </a:extLst>
            </p:cNvPr>
            <p:cNvGrpSpPr/>
            <p:nvPr/>
          </p:nvGrpSpPr>
          <p:grpSpPr>
            <a:xfrm>
              <a:off x="513941" y="6214857"/>
              <a:ext cx="477345" cy="398781"/>
              <a:chOff x="481153" y="6191294"/>
              <a:chExt cx="477345" cy="398781"/>
            </a:xfrm>
          </p:grpSpPr>
          <p:sp>
            <p:nvSpPr>
              <p:cNvPr id="83" name="arrow">
                <a:extLst>
                  <a:ext uri="{FF2B5EF4-FFF2-40B4-BE49-F238E27FC236}">
                    <a16:creationId xmlns:a16="http://schemas.microsoft.com/office/drawing/2014/main" id="{CE23D542-F706-4B44-9890-37D2CB5B203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84" name="Rectangle 83">
                <a:extLst>
                  <a:ext uri="{FF2B5EF4-FFF2-40B4-BE49-F238E27FC236}">
                    <a16:creationId xmlns:a16="http://schemas.microsoft.com/office/drawing/2014/main" id="{34CDAA59-73E9-4228-8489-83080EAC783D}"/>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85" name="pencil">
                <a:extLst>
                  <a:ext uri="{FF2B5EF4-FFF2-40B4-BE49-F238E27FC236}">
                    <a16:creationId xmlns:a16="http://schemas.microsoft.com/office/drawing/2014/main" id="{0F1DE179-035A-478D-AE00-4C2F910E808F}"/>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74" name="Group 73">
            <a:extLst>
              <a:ext uri="{FF2B5EF4-FFF2-40B4-BE49-F238E27FC236}">
                <a16:creationId xmlns:a16="http://schemas.microsoft.com/office/drawing/2014/main" id="{53F2B990-468B-4A96-9D93-BF3476A397E1}"/>
              </a:ext>
            </a:extLst>
          </p:cNvPr>
          <p:cNvGrpSpPr/>
          <p:nvPr/>
        </p:nvGrpSpPr>
        <p:grpSpPr>
          <a:xfrm>
            <a:off x="1264874" y="1360620"/>
            <a:ext cx="9696366" cy="409448"/>
            <a:chOff x="1795346" y="1520932"/>
            <a:chExt cx="9696366" cy="409448"/>
          </a:xfrm>
        </p:grpSpPr>
        <p:sp>
          <p:nvSpPr>
            <p:cNvPr id="76" name="Rectangle 75">
              <a:extLst>
                <a:ext uri="{FF2B5EF4-FFF2-40B4-BE49-F238E27FC236}">
                  <a16:creationId xmlns:a16="http://schemas.microsoft.com/office/drawing/2014/main" id="{6336EEFF-D2D9-471A-82EC-CA14A8ECD614}"/>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7" name="Rectangle 76">
              <a:extLst>
                <a:ext uri="{FF2B5EF4-FFF2-40B4-BE49-F238E27FC236}">
                  <a16:creationId xmlns:a16="http://schemas.microsoft.com/office/drawing/2014/main" id="{A84DC60D-D32F-42E4-BBFE-C8B1E199D533}"/>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D6AD5611-2873-48E4-BE55-4373F8859B16}"/>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86" name="Title 1">
              <a:extLst>
                <a:ext uri="{FF2B5EF4-FFF2-40B4-BE49-F238E27FC236}">
                  <a16:creationId xmlns:a16="http://schemas.microsoft.com/office/drawing/2014/main" id="{DDB1C787-9CA5-4F20-BC01-BA3FD1178650}"/>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92" name="Title 1">
              <a:extLst>
                <a:ext uri="{FF2B5EF4-FFF2-40B4-BE49-F238E27FC236}">
                  <a16:creationId xmlns:a16="http://schemas.microsoft.com/office/drawing/2014/main" id="{2607BF8C-25C8-4F56-B1DC-671DE726C090}"/>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93" name="Title 1">
              <a:extLst>
                <a:ext uri="{FF2B5EF4-FFF2-40B4-BE49-F238E27FC236}">
                  <a16:creationId xmlns:a16="http://schemas.microsoft.com/office/drawing/2014/main" id="{92DB62D6-75BB-436D-8BFF-67F63296D414}"/>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37389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4"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1" fill="hold" nodeType="withEffect">
                                  <p:stCondLst>
                                    <p:cond delay="30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nodeType="withEffect">
                                  <p:stCondLst>
                                    <p:cond delay="40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22" presetClass="entr" presetSubtype="4" fill="hold" nodeType="withEffect">
                                  <p:stCondLst>
                                    <p:cond delay="40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22" presetClass="entr" presetSubtype="4" fill="hold" nodeType="withEffect">
                                  <p:stCondLst>
                                    <p:cond delay="30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par>
                                <p:cTn id="32" presetID="22" presetClass="entr" presetSubtype="1" fill="hold" nodeType="withEffect">
                                  <p:stCondLst>
                                    <p:cond delay="3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par>
                                <p:cTn id="35" presetID="10" presetClass="entr" presetSubtype="0" fill="hold" nodeType="withEffect">
                                  <p:stCondLst>
                                    <p:cond delay="4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DFD3BA-6489-4579-AD61-019A15C0505E}"/>
              </a:ext>
              <a:ext uri="{C183D7F6-B498-43B3-948B-1728B52AA6E4}">
                <adec:decorative xmlns:adec="http://schemas.microsoft.com/office/drawing/2017/decorative" val="1"/>
              </a:ext>
            </a:extLst>
          </p:cNvPr>
          <p:cNvSpPr>
            <a:spLocks noGrp="1"/>
          </p:cNvSpPr>
          <p:nvPr>
            <p:ph type="title"/>
          </p:nvPr>
        </p:nvSpPr>
        <p:spPr>
          <a:xfrm>
            <a:off x="418589" y="429658"/>
            <a:ext cx="10819784" cy="1143000"/>
          </a:xfrm>
        </p:spPr>
        <p:txBody>
          <a:bodyPr/>
          <a:lstStyle/>
          <a:p>
            <a:r>
              <a:rPr lang="en-US" dirty="0">
                <a:solidFill>
                  <a:srgbClr val="505050"/>
                </a:solidFill>
              </a:rPr>
              <a:t>Training and certification</a:t>
            </a:r>
          </a:p>
        </p:txBody>
      </p:sp>
      <p:sp>
        <p:nvSpPr>
          <p:cNvPr id="20" name="TextBox 19">
            <a:extLst>
              <a:ext uri="{FF2B5EF4-FFF2-40B4-BE49-F238E27FC236}">
                <a16:creationId xmlns:a16="http://schemas.microsoft.com/office/drawing/2014/main" id="{D2C3015D-B205-46A5-92D6-C7425A9D4F92}"/>
              </a:ext>
              <a:ext uri="{C183D7F6-B498-43B3-948B-1728B52AA6E4}">
                <adec:decorative xmlns:adec="http://schemas.microsoft.com/office/drawing/2017/decorative" val="1"/>
              </a:ext>
            </a:extLst>
          </p:cNvPr>
          <p:cNvSpPr txBox="1"/>
          <p:nvPr/>
        </p:nvSpPr>
        <p:spPr>
          <a:xfrm>
            <a:off x="408831" y="6281962"/>
            <a:ext cx="8169381" cy="369332"/>
          </a:xfrm>
          <a:prstGeom prst="rect">
            <a:avLst/>
          </a:prstGeom>
          <a:noFill/>
        </p:spPr>
        <p:txBody>
          <a:bodyPr wrap="square" lIns="0" tIns="0" rIns="0" bIns="0" rtlCol="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RoleBasedCert</a:t>
            </a:r>
            <a:endParaRPr lang="en-US" sz="1200" dirty="0">
              <a:gradFill>
                <a:gsLst>
                  <a:gs pos="2917">
                    <a:schemeClr val="tx1"/>
                  </a:gs>
                  <a:gs pos="30000">
                    <a:schemeClr val="tx1"/>
                  </a:gs>
                </a:gsLst>
                <a:lin ang="5400000" scaled="0"/>
              </a:gradFill>
            </a:endParaRPr>
          </a:p>
          <a:p>
            <a:r>
              <a:rPr lang="en-US" sz="1200" dirty="0">
                <a:gradFill>
                  <a:gsLst>
                    <a:gs pos="2917">
                      <a:schemeClr val="tx1"/>
                    </a:gs>
                    <a:gs pos="30000">
                      <a:schemeClr val="tx1"/>
                    </a:gs>
                  </a:gsLst>
                  <a:lin ang="5400000" scaled="0"/>
                </a:gradFill>
              </a:rPr>
              <a:t>Microsoft Learn: Microsoft.com/Learn</a:t>
            </a:r>
          </a:p>
        </p:txBody>
      </p:sp>
      <p:grpSp>
        <p:nvGrpSpPr>
          <p:cNvPr id="21" name="Group 20">
            <a:extLst>
              <a:ext uri="{FF2B5EF4-FFF2-40B4-BE49-F238E27FC236}">
                <a16:creationId xmlns:a16="http://schemas.microsoft.com/office/drawing/2014/main" id="{6C8372E7-0A80-4DE2-AFBA-49246ECA9875}"/>
              </a:ext>
              <a:ext uri="{C183D7F6-B498-43B3-948B-1728B52AA6E4}">
                <adec:decorative xmlns:adec="http://schemas.microsoft.com/office/drawing/2017/decorative" val="1"/>
              </a:ext>
            </a:extLst>
          </p:cNvPr>
          <p:cNvGrpSpPr/>
          <p:nvPr/>
        </p:nvGrpSpPr>
        <p:grpSpPr>
          <a:xfrm>
            <a:off x="428170" y="1085914"/>
            <a:ext cx="3429002" cy="3374572"/>
            <a:chOff x="419098" y="1085914"/>
            <a:chExt cx="3429002" cy="3374572"/>
          </a:xfrm>
        </p:grpSpPr>
        <p:sp>
          <p:nvSpPr>
            <p:cNvPr id="22" name="TextBox 21">
              <a:extLst>
                <a:ext uri="{FF2B5EF4-FFF2-40B4-BE49-F238E27FC236}">
                  <a16:creationId xmlns:a16="http://schemas.microsoft.com/office/drawing/2014/main" id="{55077B63-B9A8-4C0B-B8C6-586DDB17669E}"/>
                </a:ext>
              </a:extLst>
            </p:cNvPr>
            <p:cNvSpPr txBox="1"/>
            <p:nvPr/>
          </p:nvSpPr>
          <p:spPr>
            <a:xfrm>
              <a:off x="419100" y="1085914"/>
              <a:ext cx="3429000" cy="3374572"/>
            </a:xfrm>
            <a:prstGeom prst="rect">
              <a:avLst/>
            </a:prstGeom>
            <a:solidFill>
              <a:schemeClr val="bg1"/>
            </a:solidFill>
            <a:ln w="19050" cap="flat">
              <a:noFill/>
              <a:prstDash val="solid"/>
              <a:miter/>
            </a:ln>
            <a:effectLst>
              <a:outerShdw blurRad="254000" dist="38100" dir="2700000" algn="tl" rotWithShape="0">
                <a:prstClr val="black">
                  <a:alpha val="35000"/>
                </a:prstClr>
              </a:outerShdw>
            </a:effectLst>
          </p:spPr>
          <p:txBody>
            <a:bodyPr vert="horz" wrap="square" lIns="182880" tIns="182880" rIns="182880" bIns="182880" numCol="1" anchor="t" anchorCtr="0" compatLnSpc="1">
              <a:prstTxWarp prst="textNoShape">
                <a:avLst/>
              </a:prstTxWarp>
              <a:noAutofit/>
            </a:bodyPr>
            <a:lstStyle>
              <a:defPPr>
                <a:defRPr lang="en-US"/>
              </a:defPPr>
              <a:lvl1pPr>
                <a:defRPr sz="900">
                  <a:gradFill>
                    <a:gsLst>
                      <a:gs pos="0">
                        <a:srgbClr val="505050"/>
                      </a:gs>
                      <a:gs pos="100000">
                        <a:srgbClr val="505050"/>
                      </a:gs>
                    </a:gsLst>
                  </a:gradFill>
                </a:defRPr>
              </a:lvl1pPr>
            </a:lstStyle>
            <a:p>
              <a:pPr marL="0" marR="0" lvl="0" indent="236538" algn="l" defTabSz="932742" rtl="0" eaLnBrk="1" fontAlgn="auto" latinLnBrk="0" hangingPunct="1">
                <a:lnSpc>
                  <a:spcPct val="90000"/>
                </a:lnSpc>
                <a:spcBef>
                  <a:spcPct val="0"/>
                </a:spcBef>
                <a:spcAft>
                  <a:spcPts val="600"/>
                </a:spcAft>
                <a:buClrTx/>
                <a:buSzPct val="90000"/>
                <a:buFontTx/>
                <a:buNone/>
                <a:tabLst/>
                <a:defRPr/>
              </a:pPr>
              <a:r>
                <a:rPr kumimoji="0" lang="en-US" sz="1800" b="1" i="0" u="none" strike="noStrike" kern="1200" cap="none" spc="0" normalizeH="0" baseline="0" noProof="0" dirty="0">
                  <a:ln w="3175">
                    <a:noFill/>
                  </a:ln>
                  <a:gradFill>
                    <a:gsLst>
                      <a:gs pos="1250">
                        <a:schemeClr val="accent1"/>
                      </a:gs>
                      <a:gs pos="100000">
                        <a:schemeClr val="accent1"/>
                      </a:gs>
                    </a:gsLst>
                    <a:lin ang="5400000" scaled="0"/>
                  </a:gradFill>
                  <a:effectLst/>
                  <a:uLnTx/>
                  <a:uFillTx/>
                  <a:latin typeface="Segoe UI Semibold"/>
                  <a:ea typeface="+mn-ea"/>
                  <a:cs typeface="Segoe UI" panose="020B0502040204020203" pitchFamily="34" charset="0"/>
                </a:rPr>
                <a:t>Microlearning</a:t>
              </a:r>
            </a:p>
            <a:p>
              <a:pPr marL="228600" marR="0" lvl="1" indent="-228600" algn="l" defTabSz="932742" rtl="0" eaLnBrk="1" fontAlgn="auto" latinLnBrk="0" hangingPunct="1">
                <a:lnSpc>
                  <a:spcPct val="90000"/>
                </a:lnSpc>
                <a:spcBef>
                  <a:spcPts val="0"/>
                </a:spcBef>
                <a:spcAft>
                  <a:spcPts val="6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Step-by-step, bite-sized tutorials by product, skill level, and job role</a:t>
              </a:r>
            </a:p>
            <a:p>
              <a:pPr marL="228600" marR="0" lvl="1" indent="-228600" algn="l" defTabSz="932742" rtl="0" eaLnBrk="1" fontAlgn="auto" latinLnBrk="0" hangingPunct="1">
                <a:lnSpc>
                  <a:spcPct val="90000"/>
                </a:lnSpc>
                <a:spcBef>
                  <a:spcPts val="0"/>
                </a:spcBef>
                <a:spcAft>
                  <a:spcPts val="6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Hands-on learning with interactive browser-based scripting environments</a:t>
              </a:r>
            </a:p>
            <a:p>
              <a:pPr marL="228600" marR="0" lvl="1" indent="-228600" algn="l" defTabSz="932742" rtl="0" eaLnBrk="1" fontAlgn="auto" latinLnBrk="0" hangingPunct="1">
                <a:lnSpc>
                  <a:spcPct val="90000"/>
                </a:lnSpc>
                <a:spcBef>
                  <a:spcPts val="0"/>
                </a:spcBef>
                <a:spcAft>
                  <a:spcPts val="6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Immediate assessment via </a:t>
              </a:r>
              <a:b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b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knowledge quizzes</a:t>
              </a:r>
            </a:p>
            <a:p>
              <a:pPr marL="228600" marR="0" lvl="1" indent="-228600" algn="l" defTabSz="932742" rtl="0" eaLnBrk="1" fontAlgn="auto" latinLnBrk="0" hangingPunct="1">
                <a:lnSpc>
                  <a:spcPct val="90000"/>
                </a:lnSpc>
                <a:spcBef>
                  <a:spcPts val="0"/>
                </a:spcBef>
                <a:spcAft>
                  <a:spcPts val="600"/>
                </a:spcAft>
                <a:buClrTx/>
                <a:buSzPct val="100000"/>
                <a:buFont typeface="Arial" panose="020B0604020202020204" pitchFamily="34" charset="0"/>
                <a:buChar char="•"/>
                <a:tabLst/>
                <a:defRPr/>
              </a:pPr>
              <a:endParaRPr kumimoji="0" lang="en-US"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mn-cs"/>
              </a:endParaRPr>
            </a:p>
          </p:txBody>
        </p:sp>
        <p:grpSp>
          <p:nvGrpSpPr>
            <p:cNvPr id="23" name="Group 22">
              <a:extLst>
                <a:ext uri="{FF2B5EF4-FFF2-40B4-BE49-F238E27FC236}">
                  <a16:creationId xmlns:a16="http://schemas.microsoft.com/office/drawing/2014/main" id="{3CB759B1-BE0D-4484-AE06-7A6F7E968ED5}"/>
                </a:ext>
              </a:extLst>
            </p:cNvPr>
            <p:cNvGrpSpPr/>
            <p:nvPr/>
          </p:nvGrpSpPr>
          <p:grpSpPr>
            <a:xfrm>
              <a:off x="504935" y="1232313"/>
              <a:ext cx="268092" cy="268090"/>
              <a:chOff x="7563215" y="1276544"/>
              <a:chExt cx="509076" cy="509075"/>
            </a:xfrm>
          </p:grpSpPr>
          <p:sp>
            <p:nvSpPr>
              <p:cNvPr id="25" name="Freeform 1133">
                <a:extLst>
                  <a:ext uri="{FF2B5EF4-FFF2-40B4-BE49-F238E27FC236}">
                    <a16:creationId xmlns:a16="http://schemas.microsoft.com/office/drawing/2014/main" id="{9B6DBB2D-2F0C-4106-B010-8295614CEEA6}"/>
                  </a:ext>
                </a:extLst>
              </p:cNvPr>
              <p:cNvSpPr>
                <a:spLocks noEditPoints="1"/>
              </p:cNvSpPr>
              <p:nvPr/>
            </p:nvSpPr>
            <p:spPr bwMode="auto">
              <a:xfrm>
                <a:off x="7593161" y="1311478"/>
                <a:ext cx="444194" cy="444194"/>
              </a:xfrm>
              <a:custGeom>
                <a:avLst/>
                <a:gdLst>
                  <a:gd name="T0" fmla="*/ 89 w 89"/>
                  <a:gd name="T1" fmla="*/ 16 h 89"/>
                  <a:gd name="T2" fmla="*/ 87 w 89"/>
                  <a:gd name="T3" fmla="*/ 12 h 89"/>
                  <a:gd name="T4" fmla="*/ 45 w 89"/>
                  <a:gd name="T5" fmla="*/ 0 h 89"/>
                  <a:gd name="T6" fmla="*/ 44 w 89"/>
                  <a:gd name="T7" fmla="*/ 0 h 89"/>
                  <a:gd name="T8" fmla="*/ 2 w 89"/>
                  <a:gd name="T9" fmla="*/ 12 h 89"/>
                  <a:gd name="T10" fmla="*/ 0 w 89"/>
                  <a:gd name="T11" fmla="*/ 16 h 89"/>
                  <a:gd name="T12" fmla="*/ 0 w 89"/>
                  <a:gd name="T13" fmla="*/ 73 h 89"/>
                  <a:gd name="T14" fmla="*/ 2 w 89"/>
                  <a:gd name="T15" fmla="*/ 76 h 89"/>
                  <a:gd name="T16" fmla="*/ 44 w 89"/>
                  <a:gd name="T17" fmla="*/ 89 h 89"/>
                  <a:gd name="T18" fmla="*/ 45 w 89"/>
                  <a:gd name="T19" fmla="*/ 89 h 89"/>
                  <a:gd name="T20" fmla="*/ 87 w 89"/>
                  <a:gd name="T21" fmla="*/ 76 h 89"/>
                  <a:gd name="T22" fmla="*/ 89 w 89"/>
                  <a:gd name="T23" fmla="*/ 73 h 89"/>
                  <a:gd name="T24" fmla="*/ 89 w 89"/>
                  <a:gd name="T25" fmla="*/ 16 h 89"/>
                  <a:gd name="T26" fmla="*/ 41 w 89"/>
                  <a:gd name="T27" fmla="*/ 38 h 89"/>
                  <a:gd name="T28" fmla="*/ 10 w 89"/>
                  <a:gd name="T29" fmla="*/ 16 h 89"/>
                  <a:gd name="T30" fmla="*/ 41 w 89"/>
                  <a:gd name="T31" fmla="*/ 7 h 89"/>
                  <a:gd name="T32" fmla="*/ 41 w 89"/>
                  <a:gd name="T33" fmla="*/ 38 h 89"/>
                  <a:gd name="T34" fmla="*/ 48 w 89"/>
                  <a:gd name="T35" fmla="*/ 7 h 89"/>
                  <a:gd name="T36" fmla="*/ 79 w 89"/>
                  <a:gd name="T37" fmla="*/ 16 h 89"/>
                  <a:gd name="T38" fmla="*/ 48 w 89"/>
                  <a:gd name="T39" fmla="*/ 38 h 89"/>
                  <a:gd name="T40" fmla="*/ 48 w 89"/>
                  <a:gd name="T41" fmla="*/ 7 h 89"/>
                  <a:gd name="T42" fmla="*/ 39 w 89"/>
                  <a:gd name="T43" fmla="*/ 44 h 89"/>
                  <a:gd name="T44" fmla="*/ 6 w 89"/>
                  <a:gd name="T45" fmla="*/ 66 h 89"/>
                  <a:gd name="T46" fmla="*/ 6 w 89"/>
                  <a:gd name="T47" fmla="*/ 22 h 89"/>
                  <a:gd name="T48" fmla="*/ 39 w 89"/>
                  <a:gd name="T49" fmla="*/ 44 h 89"/>
                  <a:gd name="T50" fmla="*/ 41 w 89"/>
                  <a:gd name="T51" fmla="*/ 50 h 89"/>
                  <a:gd name="T52" fmla="*/ 41 w 89"/>
                  <a:gd name="T53" fmla="*/ 81 h 89"/>
                  <a:gd name="T54" fmla="*/ 10 w 89"/>
                  <a:gd name="T55" fmla="*/ 72 h 89"/>
                  <a:gd name="T56" fmla="*/ 41 w 89"/>
                  <a:gd name="T57" fmla="*/ 50 h 89"/>
                  <a:gd name="T58" fmla="*/ 48 w 89"/>
                  <a:gd name="T59" fmla="*/ 50 h 89"/>
                  <a:gd name="T60" fmla="*/ 79 w 89"/>
                  <a:gd name="T61" fmla="*/ 72 h 89"/>
                  <a:gd name="T62" fmla="*/ 48 w 89"/>
                  <a:gd name="T63" fmla="*/ 81 h 89"/>
                  <a:gd name="T64" fmla="*/ 48 w 89"/>
                  <a:gd name="T65" fmla="*/ 50 h 89"/>
                  <a:gd name="T66" fmla="*/ 50 w 89"/>
                  <a:gd name="T67" fmla="*/ 44 h 89"/>
                  <a:gd name="T68" fmla="*/ 83 w 89"/>
                  <a:gd name="T69" fmla="*/ 22 h 89"/>
                  <a:gd name="T70" fmla="*/ 83 w 89"/>
                  <a:gd name="T71" fmla="*/ 66 h 89"/>
                  <a:gd name="T72" fmla="*/ 50 w 89"/>
                  <a:gd name="T7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89">
                    <a:moveTo>
                      <a:pt x="89" y="16"/>
                    </a:moveTo>
                    <a:lnTo>
                      <a:pt x="87" y="12"/>
                    </a:lnTo>
                    <a:lnTo>
                      <a:pt x="45" y="0"/>
                    </a:lnTo>
                    <a:lnTo>
                      <a:pt x="44" y="0"/>
                    </a:lnTo>
                    <a:lnTo>
                      <a:pt x="2" y="12"/>
                    </a:lnTo>
                    <a:lnTo>
                      <a:pt x="0" y="16"/>
                    </a:lnTo>
                    <a:lnTo>
                      <a:pt x="0" y="73"/>
                    </a:lnTo>
                    <a:lnTo>
                      <a:pt x="2" y="76"/>
                    </a:lnTo>
                    <a:lnTo>
                      <a:pt x="44" y="89"/>
                    </a:lnTo>
                    <a:lnTo>
                      <a:pt x="45" y="89"/>
                    </a:lnTo>
                    <a:lnTo>
                      <a:pt x="87" y="76"/>
                    </a:lnTo>
                    <a:lnTo>
                      <a:pt x="89" y="73"/>
                    </a:lnTo>
                    <a:lnTo>
                      <a:pt x="89" y="16"/>
                    </a:lnTo>
                    <a:close/>
                    <a:moveTo>
                      <a:pt x="41" y="38"/>
                    </a:moveTo>
                    <a:lnTo>
                      <a:pt x="10" y="16"/>
                    </a:lnTo>
                    <a:lnTo>
                      <a:pt x="41" y="7"/>
                    </a:lnTo>
                    <a:lnTo>
                      <a:pt x="41" y="38"/>
                    </a:lnTo>
                    <a:close/>
                    <a:moveTo>
                      <a:pt x="48" y="7"/>
                    </a:moveTo>
                    <a:lnTo>
                      <a:pt x="79" y="16"/>
                    </a:lnTo>
                    <a:lnTo>
                      <a:pt x="48" y="38"/>
                    </a:lnTo>
                    <a:lnTo>
                      <a:pt x="48" y="7"/>
                    </a:lnTo>
                    <a:close/>
                    <a:moveTo>
                      <a:pt x="39" y="44"/>
                    </a:moveTo>
                    <a:lnTo>
                      <a:pt x="6" y="66"/>
                    </a:lnTo>
                    <a:lnTo>
                      <a:pt x="6" y="22"/>
                    </a:lnTo>
                    <a:lnTo>
                      <a:pt x="39" y="44"/>
                    </a:lnTo>
                    <a:close/>
                    <a:moveTo>
                      <a:pt x="41" y="50"/>
                    </a:moveTo>
                    <a:lnTo>
                      <a:pt x="41" y="81"/>
                    </a:lnTo>
                    <a:lnTo>
                      <a:pt x="10" y="72"/>
                    </a:lnTo>
                    <a:lnTo>
                      <a:pt x="41" y="50"/>
                    </a:lnTo>
                    <a:close/>
                    <a:moveTo>
                      <a:pt x="48" y="50"/>
                    </a:moveTo>
                    <a:lnTo>
                      <a:pt x="79" y="72"/>
                    </a:lnTo>
                    <a:lnTo>
                      <a:pt x="48" y="81"/>
                    </a:lnTo>
                    <a:lnTo>
                      <a:pt x="48" y="50"/>
                    </a:lnTo>
                    <a:close/>
                    <a:moveTo>
                      <a:pt x="50" y="44"/>
                    </a:moveTo>
                    <a:lnTo>
                      <a:pt x="83" y="22"/>
                    </a:lnTo>
                    <a:lnTo>
                      <a:pt x="83" y="66"/>
                    </a:lnTo>
                    <a:lnTo>
                      <a:pt x="50" y="4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26" name="Oval 1134">
                <a:extLst>
                  <a:ext uri="{FF2B5EF4-FFF2-40B4-BE49-F238E27FC236}">
                    <a16:creationId xmlns:a16="http://schemas.microsoft.com/office/drawing/2014/main" id="{C4437887-60AC-42B1-AE82-012D250E64DA}"/>
                  </a:ext>
                </a:extLst>
              </p:cNvPr>
              <p:cNvSpPr>
                <a:spLocks noChangeArrowheads="1"/>
              </p:cNvSpPr>
              <p:nvPr/>
            </p:nvSpPr>
            <p:spPr bwMode="auto">
              <a:xfrm>
                <a:off x="7972472" y="1341425"/>
                <a:ext cx="99819"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27" name="Oval 1135">
                <a:extLst>
                  <a:ext uri="{FF2B5EF4-FFF2-40B4-BE49-F238E27FC236}">
                    <a16:creationId xmlns:a16="http://schemas.microsoft.com/office/drawing/2014/main" id="{5ED1FD08-C9F6-4518-8CEF-988D4A6C5845}"/>
                  </a:ext>
                </a:extLst>
              </p:cNvPr>
              <p:cNvSpPr>
                <a:spLocks noChangeArrowheads="1"/>
              </p:cNvSpPr>
              <p:nvPr/>
            </p:nvSpPr>
            <p:spPr bwMode="auto">
              <a:xfrm>
                <a:off x="7972472" y="1625910"/>
                <a:ext cx="99819"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28" name="Oval 1136">
                <a:extLst>
                  <a:ext uri="{FF2B5EF4-FFF2-40B4-BE49-F238E27FC236}">
                    <a16:creationId xmlns:a16="http://schemas.microsoft.com/office/drawing/2014/main" id="{7AAF7B6C-062D-45EF-BED7-D222204FA8BC}"/>
                  </a:ext>
                </a:extLst>
              </p:cNvPr>
              <p:cNvSpPr>
                <a:spLocks noChangeArrowheads="1"/>
              </p:cNvSpPr>
              <p:nvPr/>
            </p:nvSpPr>
            <p:spPr bwMode="auto">
              <a:xfrm>
                <a:off x="7563215" y="1341425"/>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29" name="Oval 1137">
                <a:extLst>
                  <a:ext uri="{FF2B5EF4-FFF2-40B4-BE49-F238E27FC236}">
                    <a16:creationId xmlns:a16="http://schemas.microsoft.com/office/drawing/2014/main" id="{914BA7EF-3CC6-4B82-ACC6-2480D6A6A973}"/>
                  </a:ext>
                </a:extLst>
              </p:cNvPr>
              <p:cNvSpPr>
                <a:spLocks noChangeArrowheads="1"/>
              </p:cNvSpPr>
              <p:nvPr/>
            </p:nvSpPr>
            <p:spPr bwMode="auto">
              <a:xfrm>
                <a:off x="7767845" y="1486164"/>
                <a:ext cx="94830" cy="9483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30" name="Oval 1138">
                <a:extLst>
                  <a:ext uri="{FF2B5EF4-FFF2-40B4-BE49-F238E27FC236}">
                    <a16:creationId xmlns:a16="http://schemas.microsoft.com/office/drawing/2014/main" id="{5052D2D0-6B80-4CFA-AEE1-B0CCF8BF1E9A}"/>
                  </a:ext>
                </a:extLst>
              </p:cNvPr>
              <p:cNvSpPr>
                <a:spLocks noChangeArrowheads="1"/>
              </p:cNvSpPr>
              <p:nvPr/>
            </p:nvSpPr>
            <p:spPr bwMode="auto">
              <a:xfrm>
                <a:off x="7563215" y="1625910"/>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31" name="Oval 1139">
                <a:extLst>
                  <a:ext uri="{FF2B5EF4-FFF2-40B4-BE49-F238E27FC236}">
                    <a16:creationId xmlns:a16="http://schemas.microsoft.com/office/drawing/2014/main" id="{56426FDD-28A2-499F-88AD-60A82EBF9AC6}"/>
                  </a:ext>
                </a:extLst>
              </p:cNvPr>
              <p:cNvSpPr>
                <a:spLocks noChangeArrowheads="1"/>
              </p:cNvSpPr>
              <p:nvPr/>
            </p:nvSpPr>
            <p:spPr bwMode="auto">
              <a:xfrm>
                <a:off x="7767845" y="1276544"/>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32" name="Oval 1140">
                <a:extLst>
                  <a:ext uri="{FF2B5EF4-FFF2-40B4-BE49-F238E27FC236}">
                    <a16:creationId xmlns:a16="http://schemas.microsoft.com/office/drawing/2014/main" id="{4A7AC824-340A-4FB5-9043-BCF2207B2ED6}"/>
                  </a:ext>
                </a:extLst>
              </p:cNvPr>
              <p:cNvSpPr>
                <a:spLocks noChangeArrowheads="1"/>
              </p:cNvSpPr>
              <p:nvPr/>
            </p:nvSpPr>
            <p:spPr bwMode="auto">
              <a:xfrm>
                <a:off x="7767845" y="1690789"/>
                <a:ext cx="94830" cy="94830"/>
              </a:xfrm>
              <a:prstGeom prst="ellipse">
                <a:avLst/>
              </a:prstGeom>
              <a:solidFill>
                <a:srgbClr val="3C3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grpSp>
        <p:sp>
          <p:nvSpPr>
            <p:cNvPr id="24" name="Rectangle 23">
              <a:extLst>
                <a:ext uri="{FF2B5EF4-FFF2-40B4-BE49-F238E27FC236}">
                  <a16:creationId xmlns:a16="http://schemas.microsoft.com/office/drawing/2014/main" id="{571D3840-DB7C-4ABA-9275-3F2DDFBB7453}"/>
                </a:ext>
              </a:extLst>
            </p:cNvPr>
            <p:cNvSpPr/>
            <p:nvPr/>
          </p:nvSpPr>
          <p:spPr bwMode="auto">
            <a:xfrm>
              <a:off x="419098" y="3426321"/>
              <a:ext cx="3428995" cy="103416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Microsoft Learn</a:t>
              </a:r>
            </a:p>
          </p:txBody>
        </p:sp>
      </p:grpSp>
      <p:grpSp>
        <p:nvGrpSpPr>
          <p:cNvPr id="43" name="Group 42">
            <a:extLst>
              <a:ext uri="{FF2B5EF4-FFF2-40B4-BE49-F238E27FC236}">
                <a16:creationId xmlns:a16="http://schemas.microsoft.com/office/drawing/2014/main" id="{15AD29B5-18F9-4F25-8207-552A2DD272F2}"/>
              </a:ext>
              <a:ext uri="{C183D7F6-B498-43B3-948B-1728B52AA6E4}">
                <adec:decorative xmlns:adec="http://schemas.microsoft.com/office/drawing/2017/decorative" val="1"/>
              </a:ext>
            </a:extLst>
          </p:cNvPr>
          <p:cNvGrpSpPr/>
          <p:nvPr/>
        </p:nvGrpSpPr>
        <p:grpSpPr>
          <a:xfrm>
            <a:off x="4219580" y="1085916"/>
            <a:ext cx="3429002" cy="3383055"/>
            <a:chOff x="4210508" y="1085916"/>
            <a:chExt cx="3429002" cy="3383055"/>
          </a:xfrm>
        </p:grpSpPr>
        <p:sp>
          <p:nvSpPr>
            <p:cNvPr id="57" name="TextBox 56">
              <a:extLst>
                <a:ext uri="{FF2B5EF4-FFF2-40B4-BE49-F238E27FC236}">
                  <a16:creationId xmlns:a16="http://schemas.microsoft.com/office/drawing/2014/main" id="{4526B6E4-8791-4FA3-96AA-ACA13D7FDF9C}"/>
                </a:ext>
              </a:extLst>
            </p:cNvPr>
            <p:cNvSpPr txBox="1"/>
            <p:nvPr/>
          </p:nvSpPr>
          <p:spPr>
            <a:xfrm>
              <a:off x="4210510" y="1085916"/>
              <a:ext cx="3429000" cy="3374572"/>
            </a:xfrm>
            <a:prstGeom prst="rect">
              <a:avLst/>
            </a:prstGeom>
            <a:solidFill>
              <a:schemeClr val="bg1"/>
            </a:solidFill>
            <a:ln w="19050" cap="flat">
              <a:noFill/>
              <a:prstDash val="solid"/>
              <a:miter/>
            </a:ln>
            <a:effectLst>
              <a:outerShdw blurRad="254000" dist="38100" dir="2700000" algn="tl" rotWithShape="0">
                <a:prstClr val="black">
                  <a:alpha val="35000"/>
                </a:prstClr>
              </a:outerShdw>
            </a:effectLst>
          </p:spPr>
          <p:txBody>
            <a:bodyPr vert="horz" wrap="square" lIns="182880" tIns="182880" rIns="182880" bIns="182880" numCol="1" anchor="t" anchorCtr="0" compatLnSpc="1">
              <a:prstTxWarp prst="textNoShape">
                <a:avLst/>
              </a:prstTxWarp>
              <a:noAutofit/>
            </a:bodyPr>
            <a:lstStyle>
              <a:defPPr>
                <a:defRPr lang="en-US"/>
              </a:defPPr>
              <a:lvl1pPr>
                <a:defRPr sz="900">
                  <a:gradFill>
                    <a:gsLst>
                      <a:gs pos="0">
                        <a:srgbClr val="505050"/>
                      </a:gs>
                      <a:gs pos="100000">
                        <a:srgbClr val="505050"/>
                      </a:gs>
                    </a:gsLst>
                  </a:gradFill>
                </a:defRPr>
              </a:lvl1pPr>
            </a:lstStyle>
            <a:p>
              <a:pPr indent="236538" defTabSz="932742">
                <a:lnSpc>
                  <a:spcPct val="90000"/>
                </a:lnSpc>
                <a:spcBef>
                  <a:spcPct val="0"/>
                </a:spcBef>
                <a:spcAft>
                  <a:spcPts val="600"/>
                </a:spcAft>
                <a:buSzPct val="90000"/>
                <a:defRPr/>
              </a:pPr>
              <a:r>
                <a:rPr lang="en-US" sz="1800" b="1" dirty="0">
                  <a:ln w="3175">
                    <a:noFill/>
                  </a:ln>
                  <a:gradFill>
                    <a:gsLst>
                      <a:gs pos="1250">
                        <a:schemeClr val="accent1"/>
                      </a:gs>
                      <a:gs pos="100000">
                        <a:schemeClr val="accent1"/>
                      </a:gs>
                    </a:gsLst>
                    <a:lin ang="5400000" scaled="0"/>
                  </a:gradFill>
                  <a:latin typeface="Segoe UI Semibold"/>
                  <a:cs typeface="Segoe UI" panose="020B0502040204020203" pitchFamily="34" charset="0"/>
                </a:rPr>
                <a:t>Online courses</a:t>
              </a:r>
            </a:p>
            <a:p>
              <a:pPr marL="228600" lvl="1" indent="-228600" defTabSz="932742">
                <a:lnSpc>
                  <a:spcPct val="90000"/>
                </a:lnSpc>
                <a:spcAft>
                  <a:spcPts val="600"/>
                </a:spcAft>
                <a:buSzPct val="100000"/>
                <a:buFont typeface="Arial" panose="020B0604020202020204" pitchFamily="34" charset="0"/>
                <a:buChar char="•"/>
                <a:defRPr/>
              </a:pPr>
              <a:r>
                <a:rPr lang="en-US" sz="1400" dirty="0">
                  <a:gradFill>
                    <a:gsLst>
                      <a:gs pos="1250">
                        <a:schemeClr val="tx1"/>
                      </a:gs>
                      <a:gs pos="100000">
                        <a:schemeClr val="tx1"/>
                      </a:gs>
                    </a:gsLst>
                    <a:lin ang="5400000" scaled="0"/>
                  </a:gradFill>
                  <a:latin typeface="Segoe UI"/>
                </a:rPr>
                <a:t>Self-paced, structured courses with the ability to track progress and maintain a transcript</a:t>
              </a:r>
            </a:p>
            <a:p>
              <a:pPr marL="228600" lvl="1" indent="-228600" defTabSz="932742">
                <a:lnSpc>
                  <a:spcPct val="90000"/>
                </a:lnSpc>
                <a:spcAft>
                  <a:spcPts val="600"/>
                </a:spcAft>
                <a:buSzPct val="100000"/>
                <a:buFont typeface="Arial" panose="020B0604020202020204" pitchFamily="34" charset="0"/>
                <a:buChar char="•"/>
                <a:defRPr/>
              </a:pPr>
              <a:r>
                <a:rPr lang="en-US" sz="1400" dirty="0">
                  <a:gradFill>
                    <a:gsLst>
                      <a:gs pos="1250">
                        <a:schemeClr val="tx1"/>
                      </a:gs>
                      <a:gs pos="100000">
                        <a:schemeClr val="tx1"/>
                      </a:gs>
                    </a:gsLst>
                    <a:lin ang="5400000" scaled="0"/>
                  </a:gradFill>
                  <a:latin typeface="Segoe UI"/>
                </a:rPr>
                <a:t>Hands-on learning with </a:t>
              </a:r>
              <a:br>
                <a:rPr lang="en-US" sz="1400" dirty="0">
                  <a:gradFill>
                    <a:gsLst>
                      <a:gs pos="1250">
                        <a:schemeClr val="tx1"/>
                      </a:gs>
                      <a:gs pos="100000">
                        <a:schemeClr val="tx1"/>
                      </a:gs>
                    </a:gsLst>
                    <a:lin ang="5400000" scaled="0"/>
                  </a:gradFill>
                  <a:latin typeface="Segoe UI"/>
                </a:rPr>
              </a:br>
              <a:r>
                <a:rPr lang="en-US" sz="1400" dirty="0">
                  <a:gradFill>
                    <a:gsLst>
                      <a:gs pos="1250">
                        <a:schemeClr val="tx1"/>
                      </a:gs>
                      <a:gs pos="100000">
                        <a:schemeClr val="tx1"/>
                      </a:gs>
                    </a:gsLst>
                    <a:lin ang="5400000" scaled="0"/>
                  </a:gradFill>
                  <a:latin typeface="Segoe UI"/>
                </a:rPr>
                <a:t>hands-on labs</a:t>
              </a:r>
            </a:p>
            <a:p>
              <a:pPr marL="228600" lvl="1" indent="-228600" defTabSz="932742">
                <a:lnSpc>
                  <a:spcPct val="90000"/>
                </a:lnSpc>
                <a:spcAft>
                  <a:spcPts val="600"/>
                </a:spcAft>
                <a:buSzPct val="100000"/>
                <a:buFont typeface="Arial" panose="020B0604020202020204" pitchFamily="34" charset="0"/>
                <a:buChar char="•"/>
                <a:defRPr/>
              </a:pPr>
              <a:r>
                <a:rPr lang="en-US" sz="1400" dirty="0">
                  <a:gradFill>
                    <a:gsLst>
                      <a:gs pos="1250">
                        <a:schemeClr val="tx1"/>
                      </a:gs>
                      <a:gs pos="100000">
                        <a:schemeClr val="tx1"/>
                      </a:gs>
                    </a:gsLst>
                    <a:lin ang="5400000" scaled="0"/>
                  </a:gradFill>
                  <a:latin typeface="Segoe UI"/>
                </a:rPr>
                <a:t>Knowledge assessments</a:t>
              </a:r>
            </a:p>
          </p:txBody>
        </p:sp>
        <p:sp>
          <p:nvSpPr>
            <p:cNvPr id="58" name="Rectangle 57">
              <a:extLst>
                <a:ext uri="{FF2B5EF4-FFF2-40B4-BE49-F238E27FC236}">
                  <a16:creationId xmlns:a16="http://schemas.microsoft.com/office/drawing/2014/main" id="{F9689875-0CF4-4276-8447-6904766BD457}"/>
                </a:ext>
              </a:extLst>
            </p:cNvPr>
            <p:cNvSpPr/>
            <p:nvPr/>
          </p:nvSpPr>
          <p:spPr bwMode="auto">
            <a:xfrm>
              <a:off x="4210508" y="3426321"/>
              <a:ext cx="3428998" cy="10426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Microsoft Learning Partners</a:t>
              </a:r>
            </a:p>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LinkedIn Learning</a:t>
              </a:r>
            </a:p>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Pluralsight</a:t>
              </a:r>
            </a:p>
          </p:txBody>
        </p:sp>
        <p:sp>
          <p:nvSpPr>
            <p:cNvPr id="59" name="Freeform 5">
              <a:extLst>
                <a:ext uri="{FF2B5EF4-FFF2-40B4-BE49-F238E27FC236}">
                  <a16:creationId xmlns:a16="http://schemas.microsoft.com/office/drawing/2014/main" id="{C2F09F1B-C0D1-4E74-997F-F973734A2D78}"/>
                </a:ext>
              </a:extLst>
            </p:cNvPr>
            <p:cNvSpPr>
              <a:spLocks/>
            </p:cNvSpPr>
            <p:nvPr/>
          </p:nvSpPr>
          <p:spPr bwMode="auto">
            <a:xfrm>
              <a:off x="4314804" y="1272157"/>
              <a:ext cx="261378" cy="204944"/>
            </a:xfrm>
            <a:custGeom>
              <a:avLst/>
              <a:gdLst>
                <a:gd name="T0" fmla="*/ 0 w 426"/>
                <a:gd name="T1" fmla="*/ 12 h 333"/>
                <a:gd name="T2" fmla="*/ 0 w 426"/>
                <a:gd name="T3" fmla="*/ 12 h 333"/>
                <a:gd name="T4" fmla="*/ 0 w 426"/>
                <a:gd name="T5" fmla="*/ 255 h 333"/>
                <a:gd name="T6" fmla="*/ 12 w 426"/>
                <a:gd name="T7" fmla="*/ 268 h 333"/>
                <a:gd name="T8" fmla="*/ 195 w 426"/>
                <a:gd name="T9" fmla="*/ 268 h 333"/>
                <a:gd name="T10" fmla="*/ 195 w 426"/>
                <a:gd name="T11" fmla="*/ 306 h 333"/>
                <a:gd name="T12" fmla="*/ 130 w 426"/>
                <a:gd name="T13" fmla="*/ 306 h 333"/>
                <a:gd name="T14" fmla="*/ 130 w 426"/>
                <a:gd name="T15" fmla="*/ 333 h 333"/>
                <a:gd name="T16" fmla="*/ 293 w 426"/>
                <a:gd name="T17" fmla="*/ 333 h 333"/>
                <a:gd name="T18" fmla="*/ 293 w 426"/>
                <a:gd name="T19" fmla="*/ 306 h 333"/>
                <a:gd name="T20" fmla="*/ 228 w 426"/>
                <a:gd name="T21" fmla="*/ 306 h 333"/>
                <a:gd name="T22" fmla="*/ 228 w 426"/>
                <a:gd name="T23" fmla="*/ 268 h 333"/>
                <a:gd name="T24" fmla="*/ 413 w 426"/>
                <a:gd name="T25" fmla="*/ 268 h 333"/>
                <a:gd name="T26" fmla="*/ 426 w 426"/>
                <a:gd name="T27" fmla="*/ 255 h 333"/>
                <a:gd name="T28" fmla="*/ 426 w 426"/>
                <a:gd name="T29" fmla="*/ 12 h 333"/>
                <a:gd name="T30" fmla="*/ 413 w 426"/>
                <a:gd name="T31" fmla="*/ 0 h 333"/>
                <a:gd name="T32" fmla="*/ 12 w 426"/>
                <a:gd name="T33" fmla="*/ 0 h 333"/>
                <a:gd name="T34" fmla="*/ 0 w 426"/>
                <a:gd name="T35" fmla="*/ 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6" h="333">
                  <a:moveTo>
                    <a:pt x="0" y="12"/>
                  </a:moveTo>
                  <a:lnTo>
                    <a:pt x="0" y="12"/>
                  </a:lnTo>
                  <a:lnTo>
                    <a:pt x="0" y="255"/>
                  </a:lnTo>
                  <a:cubicBezTo>
                    <a:pt x="0" y="262"/>
                    <a:pt x="5" y="268"/>
                    <a:pt x="12" y="268"/>
                  </a:cubicBezTo>
                  <a:lnTo>
                    <a:pt x="195" y="268"/>
                  </a:lnTo>
                  <a:lnTo>
                    <a:pt x="195" y="306"/>
                  </a:lnTo>
                  <a:lnTo>
                    <a:pt x="130" y="306"/>
                  </a:lnTo>
                  <a:lnTo>
                    <a:pt x="130" y="333"/>
                  </a:lnTo>
                  <a:lnTo>
                    <a:pt x="293" y="333"/>
                  </a:lnTo>
                  <a:lnTo>
                    <a:pt x="293" y="306"/>
                  </a:lnTo>
                  <a:lnTo>
                    <a:pt x="228" y="306"/>
                  </a:lnTo>
                  <a:lnTo>
                    <a:pt x="228" y="268"/>
                  </a:lnTo>
                  <a:lnTo>
                    <a:pt x="413" y="268"/>
                  </a:lnTo>
                  <a:cubicBezTo>
                    <a:pt x="420" y="268"/>
                    <a:pt x="426" y="262"/>
                    <a:pt x="426" y="255"/>
                  </a:cubicBezTo>
                  <a:lnTo>
                    <a:pt x="426" y="12"/>
                  </a:lnTo>
                  <a:cubicBezTo>
                    <a:pt x="426" y="5"/>
                    <a:pt x="420" y="0"/>
                    <a:pt x="413" y="0"/>
                  </a:cubicBezTo>
                  <a:lnTo>
                    <a:pt x="12" y="0"/>
                  </a:lnTo>
                  <a:cubicBezTo>
                    <a:pt x="5" y="0"/>
                    <a:pt x="0" y="5"/>
                    <a:pt x="0" y="12"/>
                  </a:cubicBezTo>
                  <a:close/>
                </a:path>
              </a:pathLst>
            </a:custGeom>
            <a:solidFill>
              <a:schemeClr val="accent1"/>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grpSp>
      <p:grpSp>
        <p:nvGrpSpPr>
          <p:cNvPr id="60" name="Group 59">
            <a:extLst>
              <a:ext uri="{FF2B5EF4-FFF2-40B4-BE49-F238E27FC236}">
                <a16:creationId xmlns:a16="http://schemas.microsoft.com/office/drawing/2014/main" id="{BBA12911-90A1-4BE8-8641-D4D023183608}"/>
              </a:ext>
              <a:ext uri="{C183D7F6-B498-43B3-948B-1728B52AA6E4}">
                <adec:decorative xmlns:adec="http://schemas.microsoft.com/office/drawing/2017/decorative" val="1"/>
              </a:ext>
            </a:extLst>
          </p:cNvPr>
          <p:cNvGrpSpPr/>
          <p:nvPr/>
        </p:nvGrpSpPr>
        <p:grpSpPr>
          <a:xfrm>
            <a:off x="8010991" y="1085914"/>
            <a:ext cx="3429001" cy="3374572"/>
            <a:chOff x="8001919" y="1085914"/>
            <a:chExt cx="3429001" cy="3374572"/>
          </a:xfrm>
        </p:grpSpPr>
        <p:sp>
          <p:nvSpPr>
            <p:cNvPr id="61" name="TextBox 60">
              <a:extLst>
                <a:ext uri="{FF2B5EF4-FFF2-40B4-BE49-F238E27FC236}">
                  <a16:creationId xmlns:a16="http://schemas.microsoft.com/office/drawing/2014/main" id="{562CCB49-D241-49D0-93CC-B217AFEB07B6}"/>
                </a:ext>
              </a:extLst>
            </p:cNvPr>
            <p:cNvSpPr txBox="1"/>
            <p:nvPr/>
          </p:nvSpPr>
          <p:spPr>
            <a:xfrm>
              <a:off x="8001920" y="1085914"/>
              <a:ext cx="3429000" cy="3374572"/>
            </a:xfrm>
            <a:prstGeom prst="rect">
              <a:avLst/>
            </a:prstGeom>
            <a:solidFill>
              <a:schemeClr val="bg1"/>
            </a:solidFill>
            <a:ln w="19050" cap="flat">
              <a:noFill/>
              <a:prstDash val="solid"/>
              <a:miter/>
            </a:ln>
            <a:effectLst>
              <a:outerShdw blurRad="254000" dist="38100" dir="2700000" algn="tl" rotWithShape="0">
                <a:prstClr val="black">
                  <a:alpha val="35000"/>
                </a:prstClr>
              </a:outerShdw>
            </a:effectLst>
          </p:spPr>
          <p:txBody>
            <a:bodyPr vert="horz" wrap="square" lIns="182880" tIns="182880" rIns="182880" bIns="182880" numCol="1" anchor="t" anchorCtr="0" compatLnSpc="1">
              <a:prstTxWarp prst="textNoShape">
                <a:avLst/>
              </a:prstTxWarp>
              <a:noAutofit/>
            </a:bodyPr>
            <a:lstStyle>
              <a:defPPr>
                <a:defRPr lang="en-US"/>
              </a:defPPr>
              <a:lvl1pPr>
                <a:defRPr sz="900">
                  <a:gradFill>
                    <a:gsLst>
                      <a:gs pos="0">
                        <a:srgbClr val="505050"/>
                      </a:gs>
                      <a:gs pos="100000">
                        <a:srgbClr val="505050"/>
                      </a:gs>
                    </a:gsLst>
                  </a:gradFill>
                </a:defRPr>
              </a:lvl1pPr>
            </a:lstStyle>
            <a:p>
              <a:pPr indent="236538" defTabSz="932742">
                <a:lnSpc>
                  <a:spcPct val="90000"/>
                </a:lnSpc>
                <a:spcBef>
                  <a:spcPct val="0"/>
                </a:spcBef>
                <a:spcAft>
                  <a:spcPts val="600"/>
                </a:spcAft>
                <a:buSzPct val="90000"/>
                <a:defRPr/>
              </a:pPr>
              <a:r>
                <a:rPr lang="en-US" sz="1800" b="1" dirty="0">
                  <a:ln w="3175">
                    <a:noFill/>
                  </a:ln>
                  <a:gradFill>
                    <a:gsLst>
                      <a:gs pos="1250">
                        <a:schemeClr val="accent1"/>
                      </a:gs>
                      <a:gs pos="100000">
                        <a:schemeClr val="accent1"/>
                      </a:gs>
                    </a:gsLst>
                    <a:lin ang="5400000" scaled="0"/>
                  </a:gradFill>
                  <a:latin typeface="Segoe UI Semibold"/>
                  <a:cs typeface="Segoe UI" panose="020B0502040204020203" pitchFamily="34" charset="0"/>
                </a:rPr>
                <a:t>Instructor-led training</a:t>
              </a:r>
            </a:p>
            <a:p>
              <a:pPr marL="228600" lvl="1" indent="-228600" defTabSz="932742">
                <a:lnSpc>
                  <a:spcPct val="90000"/>
                </a:lnSpc>
                <a:spcAft>
                  <a:spcPts val="600"/>
                </a:spcAft>
                <a:buSzPct val="100000"/>
                <a:buFont typeface="Arial" panose="020B0604020202020204" pitchFamily="34" charset="0"/>
                <a:buChar char="•"/>
                <a:defRPr/>
              </a:pPr>
              <a:r>
                <a:rPr lang="en-US" sz="1400" dirty="0">
                  <a:gradFill>
                    <a:gsLst>
                      <a:gs pos="1250">
                        <a:schemeClr val="tx1"/>
                      </a:gs>
                      <a:gs pos="100000">
                        <a:schemeClr val="tx1"/>
                      </a:gs>
                    </a:gsLst>
                    <a:lin ang="5400000" scaled="0"/>
                  </a:gradFill>
                  <a:latin typeface="Segoe UI"/>
                </a:rPr>
                <a:t>Blended learning, in-person, and online to suit learning needs</a:t>
              </a:r>
            </a:p>
            <a:p>
              <a:pPr marL="228600" lvl="1" indent="-228600" defTabSz="932742">
                <a:lnSpc>
                  <a:spcPct val="90000"/>
                </a:lnSpc>
                <a:spcAft>
                  <a:spcPts val="600"/>
                </a:spcAft>
                <a:buSzPct val="100000"/>
                <a:buFont typeface="Arial" panose="020B0604020202020204" pitchFamily="34" charset="0"/>
                <a:buChar char="•"/>
                <a:defRPr/>
              </a:pPr>
              <a:r>
                <a:rPr lang="en-US" sz="1400" dirty="0">
                  <a:gradFill>
                    <a:gsLst>
                      <a:gs pos="1250">
                        <a:schemeClr val="tx1"/>
                      </a:gs>
                      <a:gs pos="100000">
                        <a:schemeClr val="tx1"/>
                      </a:gs>
                    </a:gsLst>
                    <a:lin ang="5400000" scaled="0"/>
                  </a:gradFill>
                  <a:latin typeface="Segoe UI"/>
                </a:rPr>
                <a:t>Delivered by Microsoft </a:t>
              </a:r>
              <a:br>
                <a:rPr lang="en-US" sz="1400" dirty="0">
                  <a:gradFill>
                    <a:gsLst>
                      <a:gs pos="1250">
                        <a:schemeClr val="tx1"/>
                      </a:gs>
                      <a:gs pos="100000">
                        <a:schemeClr val="tx1"/>
                      </a:gs>
                    </a:gsLst>
                    <a:lin ang="5400000" scaled="0"/>
                  </a:gradFill>
                  <a:latin typeface="Segoe UI"/>
                </a:rPr>
              </a:br>
              <a:r>
                <a:rPr lang="en-US" sz="1400" dirty="0">
                  <a:gradFill>
                    <a:gsLst>
                      <a:gs pos="1250">
                        <a:schemeClr val="tx1"/>
                      </a:gs>
                      <a:gs pos="100000">
                        <a:schemeClr val="tx1"/>
                      </a:gs>
                    </a:gsLst>
                    <a:lin ang="5400000" scaled="0"/>
                  </a:gradFill>
                  <a:latin typeface="Segoe UI"/>
                </a:rPr>
                <a:t>Certified Trainers</a:t>
              </a:r>
            </a:p>
            <a:p>
              <a:pPr marL="228600" lvl="1" indent="-228600" defTabSz="932742">
                <a:lnSpc>
                  <a:spcPct val="90000"/>
                </a:lnSpc>
                <a:spcAft>
                  <a:spcPts val="600"/>
                </a:spcAft>
                <a:buSzPct val="100000"/>
                <a:buFont typeface="Arial" panose="020B0604020202020204" pitchFamily="34" charset="0"/>
                <a:buChar char="•"/>
                <a:defRPr/>
              </a:pPr>
              <a:r>
                <a:rPr lang="en-US" sz="1400" dirty="0">
                  <a:gradFill>
                    <a:gsLst>
                      <a:gs pos="1250">
                        <a:schemeClr val="tx1"/>
                      </a:gs>
                      <a:gs pos="100000">
                        <a:schemeClr val="tx1"/>
                      </a:gs>
                    </a:gsLst>
                    <a:lin ang="5400000" scaled="0"/>
                  </a:gradFill>
                  <a:latin typeface="Segoe UI"/>
                </a:rPr>
                <a:t>Deep technical training to give you the technical expertise</a:t>
              </a:r>
            </a:p>
          </p:txBody>
        </p:sp>
        <p:sp>
          <p:nvSpPr>
            <p:cNvPr id="62" name="Rectangle 61">
              <a:extLst>
                <a:ext uri="{FF2B5EF4-FFF2-40B4-BE49-F238E27FC236}">
                  <a16:creationId xmlns:a16="http://schemas.microsoft.com/office/drawing/2014/main" id="{C546C6CC-F2B3-42D1-BC7F-7A741341B5BE}"/>
                </a:ext>
              </a:extLst>
            </p:cNvPr>
            <p:cNvSpPr/>
            <p:nvPr/>
          </p:nvSpPr>
          <p:spPr bwMode="auto">
            <a:xfrm>
              <a:off x="8001919" y="3426322"/>
              <a:ext cx="3428999" cy="103416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Microsoft Learning Partners</a:t>
              </a:r>
            </a:p>
          </p:txBody>
        </p:sp>
        <p:sp>
          <p:nvSpPr>
            <p:cNvPr id="63" name="Freeform 127">
              <a:extLst>
                <a:ext uri="{FF2B5EF4-FFF2-40B4-BE49-F238E27FC236}">
                  <a16:creationId xmlns:a16="http://schemas.microsoft.com/office/drawing/2014/main" id="{A2B9FCDA-A0C3-43E9-9C28-1E12E7BCD584}"/>
                </a:ext>
              </a:extLst>
            </p:cNvPr>
            <p:cNvSpPr>
              <a:spLocks/>
            </p:cNvSpPr>
            <p:nvPr/>
          </p:nvSpPr>
          <p:spPr bwMode="auto">
            <a:xfrm>
              <a:off x="8171083" y="1309466"/>
              <a:ext cx="108160" cy="44847"/>
            </a:xfrm>
            <a:custGeom>
              <a:avLst/>
              <a:gdLst>
                <a:gd name="T0" fmla="*/ 125 w 133"/>
                <a:gd name="T1" fmla="*/ 33 h 55"/>
                <a:gd name="T2" fmla="*/ 125 w 133"/>
                <a:gd name="T3" fmla="*/ 33 h 55"/>
                <a:gd name="T4" fmla="*/ 110 w 133"/>
                <a:gd name="T5" fmla="*/ 16 h 55"/>
                <a:gd name="T6" fmla="*/ 90 w 133"/>
                <a:gd name="T7" fmla="*/ 5 h 55"/>
                <a:gd name="T8" fmla="*/ 67 w 133"/>
                <a:gd name="T9" fmla="*/ 0 h 55"/>
                <a:gd name="T10" fmla="*/ 44 w 133"/>
                <a:gd name="T11" fmla="*/ 5 h 55"/>
                <a:gd name="T12" fmla="*/ 24 w 133"/>
                <a:gd name="T13" fmla="*/ 16 h 55"/>
                <a:gd name="T14" fmla="*/ 9 w 133"/>
                <a:gd name="T15" fmla="*/ 33 h 55"/>
                <a:gd name="T16" fmla="*/ 0 w 133"/>
                <a:gd name="T17" fmla="*/ 55 h 55"/>
                <a:gd name="T18" fmla="*/ 133 w 133"/>
                <a:gd name="T19" fmla="*/ 55 h 55"/>
                <a:gd name="T20" fmla="*/ 125 w 133"/>
                <a:gd name="T21"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55">
                  <a:moveTo>
                    <a:pt x="125" y="33"/>
                  </a:moveTo>
                  <a:lnTo>
                    <a:pt x="125" y="33"/>
                  </a:lnTo>
                  <a:cubicBezTo>
                    <a:pt x="121" y="26"/>
                    <a:pt x="116" y="21"/>
                    <a:pt x="110" y="16"/>
                  </a:cubicBezTo>
                  <a:cubicBezTo>
                    <a:pt x="104" y="11"/>
                    <a:pt x="97" y="7"/>
                    <a:pt x="90" y="5"/>
                  </a:cubicBezTo>
                  <a:cubicBezTo>
                    <a:pt x="83" y="2"/>
                    <a:pt x="75" y="0"/>
                    <a:pt x="67" y="0"/>
                  </a:cubicBezTo>
                  <a:cubicBezTo>
                    <a:pt x="59" y="0"/>
                    <a:pt x="51" y="2"/>
                    <a:pt x="44" y="5"/>
                  </a:cubicBezTo>
                  <a:cubicBezTo>
                    <a:pt x="36" y="7"/>
                    <a:pt x="30" y="11"/>
                    <a:pt x="24" y="16"/>
                  </a:cubicBezTo>
                  <a:cubicBezTo>
                    <a:pt x="18" y="21"/>
                    <a:pt x="13" y="26"/>
                    <a:pt x="9" y="33"/>
                  </a:cubicBezTo>
                  <a:cubicBezTo>
                    <a:pt x="5" y="40"/>
                    <a:pt x="2" y="47"/>
                    <a:pt x="0" y="55"/>
                  </a:cubicBezTo>
                  <a:lnTo>
                    <a:pt x="133" y="55"/>
                  </a:lnTo>
                  <a:cubicBezTo>
                    <a:pt x="132" y="47"/>
                    <a:pt x="129" y="40"/>
                    <a:pt x="125" y="33"/>
                  </a:cubicBezTo>
                  <a:close/>
                </a:path>
              </a:pathLst>
            </a:custGeom>
            <a:solidFill>
              <a:srgbClr val="2F2F2F"/>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4" name="Freeform 128">
              <a:extLst>
                <a:ext uri="{FF2B5EF4-FFF2-40B4-BE49-F238E27FC236}">
                  <a16:creationId xmlns:a16="http://schemas.microsoft.com/office/drawing/2014/main" id="{C751B210-A0C3-4602-A470-CDAF0D700983}"/>
                </a:ext>
              </a:extLst>
            </p:cNvPr>
            <p:cNvSpPr>
              <a:spLocks/>
            </p:cNvSpPr>
            <p:nvPr/>
          </p:nvSpPr>
          <p:spPr bwMode="auto">
            <a:xfrm>
              <a:off x="8105132" y="1375417"/>
              <a:ext cx="240062" cy="153006"/>
            </a:xfrm>
            <a:custGeom>
              <a:avLst/>
              <a:gdLst>
                <a:gd name="T0" fmla="*/ 0 w 293"/>
                <a:gd name="T1" fmla="*/ 0 h 186"/>
                <a:gd name="T2" fmla="*/ 0 w 293"/>
                <a:gd name="T3" fmla="*/ 0 h 186"/>
                <a:gd name="T4" fmla="*/ 0 w 293"/>
                <a:gd name="T5" fmla="*/ 26 h 186"/>
                <a:gd name="T6" fmla="*/ 53 w 293"/>
                <a:gd name="T7" fmla="*/ 26 h 186"/>
                <a:gd name="T8" fmla="*/ 53 w 293"/>
                <a:gd name="T9" fmla="*/ 186 h 186"/>
                <a:gd name="T10" fmla="*/ 240 w 293"/>
                <a:gd name="T11" fmla="*/ 186 h 186"/>
                <a:gd name="T12" fmla="*/ 240 w 293"/>
                <a:gd name="T13" fmla="*/ 26 h 186"/>
                <a:gd name="T14" fmla="*/ 293 w 293"/>
                <a:gd name="T15" fmla="*/ 26 h 186"/>
                <a:gd name="T16" fmla="*/ 293 w 293"/>
                <a:gd name="T17" fmla="*/ 0 h 186"/>
                <a:gd name="T18" fmla="*/ 0 w 293"/>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186">
                  <a:moveTo>
                    <a:pt x="0" y="0"/>
                  </a:moveTo>
                  <a:lnTo>
                    <a:pt x="0" y="0"/>
                  </a:lnTo>
                  <a:lnTo>
                    <a:pt x="0" y="26"/>
                  </a:lnTo>
                  <a:lnTo>
                    <a:pt x="53" y="26"/>
                  </a:lnTo>
                  <a:lnTo>
                    <a:pt x="53" y="186"/>
                  </a:lnTo>
                  <a:lnTo>
                    <a:pt x="240" y="186"/>
                  </a:lnTo>
                  <a:lnTo>
                    <a:pt x="240" y="26"/>
                  </a:lnTo>
                  <a:lnTo>
                    <a:pt x="293" y="26"/>
                  </a:lnTo>
                  <a:lnTo>
                    <a:pt x="293" y="0"/>
                  </a:lnTo>
                  <a:lnTo>
                    <a:pt x="0" y="0"/>
                  </a:ln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sp>
          <p:nvSpPr>
            <p:cNvPr id="65" name="Freeform 129">
              <a:extLst>
                <a:ext uri="{FF2B5EF4-FFF2-40B4-BE49-F238E27FC236}">
                  <a16:creationId xmlns:a16="http://schemas.microsoft.com/office/drawing/2014/main" id="{1E08CAB2-958C-43CB-BBC2-C1D5F051451B}"/>
                </a:ext>
              </a:extLst>
            </p:cNvPr>
            <p:cNvSpPr>
              <a:spLocks/>
            </p:cNvSpPr>
            <p:nvPr/>
          </p:nvSpPr>
          <p:spPr bwMode="auto">
            <a:xfrm>
              <a:off x="8192187" y="1232963"/>
              <a:ext cx="65951" cy="65951"/>
            </a:xfrm>
            <a:custGeom>
              <a:avLst/>
              <a:gdLst>
                <a:gd name="T0" fmla="*/ 40 w 80"/>
                <a:gd name="T1" fmla="*/ 80 h 80"/>
                <a:gd name="T2" fmla="*/ 40 w 80"/>
                <a:gd name="T3" fmla="*/ 80 h 80"/>
                <a:gd name="T4" fmla="*/ 80 w 80"/>
                <a:gd name="T5" fmla="*/ 40 h 80"/>
                <a:gd name="T6" fmla="*/ 40 w 80"/>
                <a:gd name="T7" fmla="*/ 0 h 80"/>
                <a:gd name="T8" fmla="*/ 0 w 80"/>
                <a:gd name="T9" fmla="*/ 40 h 80"/>
                <a:gd name="T10" fmla="*/ 40 w 80"/>
                <a:gd name="T11" fmla="*/ 80 h 80"/>
              </a:gdLst>
              <a:ahLst/>
              <a:cxnLst>
                <a:cxn ang="0">
                  <a:pos x="T0" y="T1"/>
                </a:cxn>
                <a:cxn ang="0">
                  <a:pos x="T2" y="T3"/>
                </a:cxn>
                <a:cxn ang="0">
                  <a:pos x="T4" y="T5"/>
                </a:cxn>
                <a:cxn ang="0">
                  <a:pos x="T6" y="T7"/>
                </a:cxn>
                <a:cxn ang="0">
                  <a:pos x="T8" y="T9"/>
                </a:cxn>
                <a:cxn ang="0">
                  <a:pos x="T10" y="T11"/>
                </a:cxn>
              </a:cxnLst>
              <a:rect l="0" t="0" r="r" b="b"/>
              <a:pathLst>
                <a:path w="80" h="80">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solidFill>
              <a:srgbClr val="2F2F2F"/>
            </a:solidFill>
            <a:ln w="0">
              <a:noFill/>
              <a:prstDash val="solid"/>
              <a:round/>
              <a:headEnd/>
              <a:tailEnd/>
            </a:ln>
          </p:spPr>
          <p:txBody>
            <a:bodyPr vert="horz" wrap="square" lIns="109728" tIns="54864" rIns="109728" bIns="54864" numCol="1" anchor="t" anchorCtr="0" compatLnSpc="1">
              <a:prstTxWarp prst="textNoShape">
                <a:avLst/>
              </a:prstTxWarp>
            </a:bodyPr>
            <a:lstStyle/>
            <a:p>
              <a:endParaRPr lang="en-US">
                <a:solidFill>
                  <a:srgbClr val="3C3C41"/>
                </a:solidFill>
                <a:latin typeface="Segoe UI"/>
              </a:endParaRPr>
            </a:p>
          </p:txBody>
        </p:sp>
      </p:grpSp>
      <p:grpSp>
        <p:nvGrpSpPr>
          <p:cNvPr id="33" name="Group 32">
            <a:extLst>
              <a:ext uri="{FF2B5EF4-FFF2-40B4-BE49-F238E27FC236}">
                <a16:creationId xmlns:a16="http://schemas.microsoft.com/office/drawing/2014/main" id="{9A2A9B7A-1FFB-4824-9663-E10F07B84DA2}"/>
              </a:ext>
              <a:ext uri="{C183D7F6-B498-43B3-948B-1728B52AA6E4}">
                <adec:decorative xmlns:adec="http://schemas.microsoft.com/office/drawing/2017/decorative" val="1"/>
              </a:ext>
            </a:extLst>
          </p:cNvPr>
          <p:cNvGrpSpPr/>
          <p:nvPr/>
        </p:nvGrpSpPr>
        <p:grpSpPr>
          <a:xfrm>
            <a:off x="428172" y="4578313"/>
            <a:ext cx="11011821" cy="1560128"/>
            <a:chOff x="419100" y="4651883"/>
            <a:chExt cx="11011821" cy="1560128"/>
          </a:xfrm>
        </p:grpSpPr>
        <p:sp>
          <p:nvSpPr>
            <p:cNvPr id="34" name="TextBox 33">
              <a:extLst>
                <a:ext uri="{FF2B5EF4-FFF2-40B4-BE49-F238E27FC236}">
                  <a16:creationId xmlns:a16="http://schemas.microsoft.com/office/drawing/2014/main" id="{B56AF06E-5023-4069-B58D-3A4D150F29C7}"/>
                </a:ext>
              </a:extLst>
            </p:cNvPr>
            <p:cNvSpPr txBox="1"/>
            <p:nvPr/>
          </p:nvSpPr>
          <p:spPr>
            <a:xfrm>
              <a:off x="419100" y="4651884"/>
              <a:ext cx="11011821" cy="1560127"/>
            </a:xfrm>
            <a:prstGeom prst="rect">
              <a:avLst/>
            </a:prstGeom>
            <a:solidFill>
              <a:schemeClr val="bg1"/>
            </a:solidFill>
            <a:ln w="19050" cap="flat">
              <a:noFill/>
              <a:prstDash val="solid"/>
              <a:miter/>
            </a:ln>
            <a:effectLst>
              <a:outerShdw blurRad="254000" dist="38100" dir="2700000" algn="tl" rotWithShape="0">
                <a:prstClr val="black">
                  <a:alpha val="35000"/>
                </a:prstClr>
              </a:outerShdw>
            </a:effectLst>
          </p:spPr>
          <p:txBody>
            <a:bodyPr vert="horz" wrap="square" lIns="182880" tIns="182880" rIns="182880" bIns="91440" numCol="1" anchor="t" anchorCtr="0" compatLnSpc="1">
              <a:prstTxWarp prst="textNoShape">
                <a:avLst/>
              </a:prstTxWarp>
              <a:noAutofit/>
            </a:bodyPr>
            <a:lstStyle>
              <a:defPPr>
                <a:defRPr lang="en-US"/>
              </a:defPPr>
              <a:lvl1pPr>
                <a:defRPr sz="900">
                  <a:gradFill>
                    <a:gsLst>
                      <a:gs pos="0">
                        <a:srgbClr val="505050"/>
                      </a:gs>
                      <a:gs pos="100000">
                        <a:srgbClr val="505050"/>
                      </a:gs>
                    </a:gsLst>
                  </a:gradFill>
                </a:defRPr>
              </a:lvl1pPr>
            </a:lstStyle>
            <a:p>
              <a:pPr marL="0" marR="0" lvl="0" indent="0" algn="l" defTabSz="932742" rtl="0" eaLnBrk="1" fontAlgn="auto" latinLnBrk="0" hangingPunct="1">
                <a:lnSpc>
                  <a:spcPct val="90000"/>
                </a:lnSpc>
                <a:spcBef>
                  <a:spcPct val="0"/>
                </a:spcBef>
                <a:spcAft>
                  <a:spcPts val="600"/>
                </a:spcAft>
                <a:buClrTx/>
                <a:buSzPct val="90000"/>
                <a:buFontTx/>
                <a:buNone/>
                <a:tabLst/>
                <a:defRPr/>
              </a:pPr>
              <a:r>
                <a:rPr kumimoji="0" lang="en-US" sz="1800" b="1" i="0" u="none" strike="noStrike" kern="1200" cap="none" spc="0" normalizeH="0" baseline="0" noProof="0" dirty="0">
                  <a:ln w="3175">
                    <a:noFill/>
                  </a:ln>
                  <a:gradFill>
                    <a:gsLst>
                      <a:gs pos="1250">
                        <a:srgbClr val="D83B01"/>
                      </a:gs>
                      <a:gs pos="100000">
                        <a:srgbClr val="D83B01"/>
                      </a:gs>
                    </a:gsLst>
                    <a:lin ang="5400000" scaled="0"/>
                  </a:gradFill>
                  <a:effectLst/>
                  <a:uLnTx/>
                  <a:uFillTx/>
                  <a:latin typeface="Segoe UI Semibold"/>
                  <a:ea typeface="+mn-ea"/>
                  <a:cs typeface="Segoe UI" panose="020B0502040204020203" pitchFamily="34" charset="0"/>
                </a:rPr>
                <a:t>    </a:t>
              </a:r>
              <a:r>
                <a:rPr lang="en-US" sz="1800" b="1" dirty="0">
                  <a:ln w="3175">
                    <a:noFill/>
                  </a:ln>
                  <a:gradFill>
                    <a:gsLst>
                      <a:gs pos="1250">
                        <a:schemeClr val="accent1"/>
                      </a:gs>
                      <a:gs pos="100000">
                        <a:schemeClr val="accent1"/>
                      </a:gs>
                    </a:gsLst>
                    <a:lin ang="5400000" scaled="0"/>
                  </a:gradFill>
                  <a:latin typeface="Segoe UI Semibold"/>
                  <a:cs typeface="Segoe UI" panose="020B0502040204020203" pitchFamily="34" charset="0"/>
                </a:rPr>
                <a:t>Certification</a:t>
              </a:r>
            </a:p>
            <a:p>
              <a:pPr marL="228600" marR="0" lvl="1" indent="-228600" algn="l" defTabSz="932742" rtl="0" eaLnBrk="1" fontAlgn="auto" latinLnBrk="0" hangingPunct="1">
                <a:lnSpc>
                  <a:spcPct val="90000"/>
                </a:lnSpc>
                <a:spcBef>
                  <a:spcPts val="0"/>
                </a:spcBef>
                <a:spcAft>
                  <a:spcPts val="3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New role-based certifications, including varying levels (Fundamentals, Associate, Expert) </a:t>
              </a:r>
            </a:p>
            <a:p>
              <a:pPr marL="228600" marR="0" lvl="1" indent="-228600" algn="l" defTabSz="932742" rtl="0" eaLnBrk="1" fontAlgn="auto" latinLnBrk="0" hangingPunct="1">
                <a:lnSpc>
                  <a:spcPct val="90000"/>
                </a:lnSpc>
                <a:spcBef>
                  <a:spcPts val="0"/>
                </a:spcBef>
                <a:spcAft>
                  <a:spcPts val="3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Industry-recognized technical certifications</a:t>
              </a:r>
            </a:p>
            <a:p>
              <a:pPr marL="228600" marR="0" lvl="1" indent="-228600" algn="l" defTabSz="932742" rtl="0" eaLnBrk="1" fontAlgn="auto" latinLnBrk="0" hangingPunct="1">
                <a:lnSpc>
                  <a:spcPct val="90000"/>
                </a:lnSpc>
                <a:spcBef>
                  <a:spcPts val="0"/>
                </a:spcBef>
                <a:spcAft>
                  <a:spcPts val="30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gradFill>
                    <a:gsLst>
                      <a:gs pos="1250">
                        <a:schemeClr val="tx1"/>
                      </a:gs>
                      <a:gs pos="100000">
                        <a:schemeClr val="tx1"/>
                      </a:gs>
                    </a:gsLst>
                    <a:lin ang="5400000" scaled="0"/>
                  </a:gradFill>
                  <a:effectLst/>
                  <a:uLnTx/>
                  <a:uFillTx/>
                  <a:latin typeface="Segoe UI"/>
                  <a:ea typeface="+mn-ea"/>
                  <a:cs typeface="+mn-cs"/>
                </a:rPr>
                <a:t>Share “credentials” with your professional network with an online badge</a:t>
              </a:r>
            </a:p>
            <a:p>
              <a:pPr marL="0" marR="0" lvl="1" indent="0" algn="l" defTabSz="932742" rtl="0" eaLnBrk="1" fontAlgn="auto" latinLnBrk="0" hangingPunct="1">
                <a:lnSpc>
                  <a:spcPct val="90000"/>
                </a:lnSpc>
                <a:spcBef>
                  <a:spcPts val="0"/>
                </a:spcBef>
                <a:spcAft>
                  <a:spcPts val="600"/>
                </a:spcAft>
                <a:buClrTx/>
                <a:buSzPct val="100000"/>
                <a:buFontTx/>
                <a:buNone/>
                <a:tabLst/>
                <a:defRPr/>
              </a:pPr>
              <a:endParaRPr kumimoji="0" lang="en-US" sz="12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mn-cs"/>
              </a:endParaRPr>
            </a:p>
          </p:txBody>
        </p:sp>
        <p:sp>
          <p:nvSpPr>
            <p:cNvPr id="35" name="Rectangle 34">
              <a:extLst>
                <a:ext uri="{FF2B5EF4-FFF2-40B4-BE49-F238E27FC236}">
                  <a16:creationId xmlns:a16="http://schemas.microsoft.com/office/drawing/2014/main" id="{9C557C10-3B79-4D6E-B64C-FEF5DF144D31}"/>
                </a:ext>
              </a:extLst>
            </p:cNvPr>
            <p:cNvSpPr/>
            <p:nvPr/>
          </p:nvSpPr>
          <p:spPr bwMode="auto">
            <a:xfrm>
              <a:off x="8001919" y="4651883"/>
              <a:ext cx="3428998" cy="156012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aka.ms/</a:t>
              </a:r>
              <a:r>
                <a:rPr lang="en-US" sz="1400" dirty="0" err="1">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MSCert</a:t>
              </a:r>
              <a:endPar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endParaRPr>
            </a:p>
            <a:p>
              <a:pPr marL="173038" indent="-173038" defTabSz="914400">
                <a:spcAft>
                  <a:spcPts val="600"/>
                </a:spcAft>
                <a:buFont typeface="Wingdings" panose="05000000000000000000" pitchFamily="2" charset="2"/>
                <a:buChar char="q"/>
              </a:pPr>
              <a:r>
                <a:rPr lang="en-US" sz="1400" dirty="0">
                  <a:gradFill>
                    <a:gsLst>
                      <a:gs pos="1250">
                        <a:schemeClr val="tx1">
                          <a:lumMod val="50000"/>
                        </a:schemeClr>
                      </a:gs>
                      <a:gs pos="100000">
                        <a:schemeClr val="tx1">
                          <a:lumMod val="50000"/>
                        </a:schemeClr>
                      </a:gs>
                    </a:gsLst>
                    <a:lin ang="5400000" scaled="0"/>
                  </a:gradFill>
                  <a:latin typeface="Segoe UI Semibold" panose="020B0702040204020203" pitchFamily="34" charset="0"/>
                  <a:cs typeface="Segoe UI Semibold" panose="020B0702040204020203" pitchFamily="34" charset="0"/>
                </a:rPr>
                <a:t>Microsoft Learning Partners</a:t>
              </a:r>
            </a:p>
          </p:txBody>
        </p:sp>
        <p:grpSp>
          <p:nvGrpSpPr>
            <p:cNvPr id="36" name="Graphic 29">
              <a:extLst>
                <a:ext uri="{FF2B5EF4-FFF2-40B4-BE49-F238E27FC236}">
                  <a16:creationId xmlns:a16="http://schemas.microsoft.com/office/drawing/2014/main" id="{1A63D97E-AAC9-4B48-AF6F-B4E9BC54C256}"/>
                </a:ext>
              </a:extLst>
            </p:cNvPr>
            <p:cNvGrpSpPr/>
            <p:nvPr/>
          </p:nvGrpSpPr>
          <p:grpSpPr>
            <a:xfrm>
              <a:off x="518051" y="4817485"/>
              <a:ext cx="281988" cy="256352"/>
              <a:chOff x="8275059" y="4004156"/>
              <a:chExt cx="353238" cy="321125"/>
            </a:xfrm>
          </p:grpSpPr>
          <p:sp>
            <p:nvSpPr>
              <p:cNvPr id="37" name="Freeform: Shape 36">
                <a:extLst>
                  <a:ext uri="{FF2B5EF4-FFF2-40B4-BE49-F238E27FC236}">
                    <a16:creationId xmlns:a16="http://schemas.microsoft.com/office/drawing/2014/main" id="{E50DEE21-5240-458B-BF8B-B2C192704EF9}"/>
                  </a:ext>
                </a:extLst>
              </p:cNvPr>
              <p:cNvSpPr/>
              <p:nvPr/>
            </p:nvSpPr>
            <p:spPr>
              <a:xfrm>
                <a:off x="8306635" y="4196294"/>
                <a:ext cx="272957" cy="144506"/>
              </a:xfrm>
              <a:custGeom>
                <a:avLst/>
                <a:gdLst>
                  <a:gd name="connsiteX0" fmla="*/ 140226 w 272956"/>
                  <a:gd name="connsiteY0" fmla="*/ 23015 h 144506"/>
                  <a:gd name="connsiteX1" fmla="*/ 23015 w 272956"/>
                  <a:gd name="connsiteY1" fmla="*/ 29438 h 144506"/>
                  <a:gd name="connsiteX2" fmla="*/ 23015 w 272956"/>
                  <a:gd name="connsiteY2" fmla="*/ 34255 h 144506"/>
                  <a:gd name="connsiteX3" fmla="*/ 79212 w 272956"/>
                  <a:gd name="connsiteY3" fmla="*/ 95268 h 144506"/>
                  <a:gd name="connsiteX4" fmla="*/ 141832 w 272956"/>
                  <a:gd name="connsiteY4" fmla="*/ 122564 h 144506"/>
                  <a:gd name="connsiteX5" fmla="*/ 202846 w 272956"/>
                  <a:gd name="connsiteY5" fmla="*/ 95268 h 144506"/>
                  <a:gd name="connsiteX6" fmla="*/ 259043 w 272956"/>
                  <a:gd name="connsiteY6" fmla="*/ 34255 h 144506"/>
                  <a:gd name="connsiteX7" fmla="*/ 259043 w 272956"/>
                  <a:gd name="connsiteY7" fmla="*/ 29438 h 144506"/>
                  <a:gd name="connsiteX8" fmla="*/ 141832 w 272956"/>
                  <a:gd name="connsiteY8" fmla="*/ 23015 h 144506"/>
                  <a:gd name="connsiteX9" fmla="*/ 140226 w 272956"/>
                  <a:gd name="connsiteY9" fmla="*/ 23015 h 144506"/>
                  <a:gd name="connsiteX10" fmla="*/ 140226 w 272956"/>
                  <a:gd name="connsiteY10" fmla="*/ 23015 h 144506"/>
                  <a:gd name="connsiteX11" fmla="*/ 140226 w 272956"/>
                  <a:gd name="connsiteY11" fmla="*/ 23015 h 1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956" h="144506">
                    <a:moveTo>
                      <a:pt x="140226" y="23015"/>
                    </a:moveTo>
                    <a:cubicBezTo>
                      <a:pt x="116142" y="23015"/>
                      <a:pt x="59945" y="27832"/>
                      <a:pt x="23015" y="29438"/>
                    </a:cubicBezTo>
                    <a:lnTo>
                      <a:pt x="23015" y="34255"/>
                    </a:lnTo>
                    <a:cubicBezTo>
                      <a:pt x="23015" y="34255"/>
                      <a:pt x="48705" y="79212"/>
                      <a:pt x="79212" y="95268"/>
                    </a:cubicBezTo>
                    <a:cubicBezTo>
                      <a:pt x="109719" y="111325"/>
                      <a:pt x="141832" y="122564"/>
                      <a:pt x="141832" y="122564"/>
                    </a:cubicBezTo>
                    <a:cubicBezTo>
                      <a:pt x="141832" y="122564"/>
                      <a:pt x="172339" y="112930"/>
                      <a:pt x="202846" y="95268"/>
                    </a:cubicBezTo>
                    <a:cubicBezTo>
                      <a:pt x="233352" y="77606"/>
                      <a:pt x="259043" y="34255"/>
                      <a:pt x="259043" y="34255"/>
                    </a:cubicBezTo>
                    <a:lnTo>
                      <a:pt x="259043" y="29438"/>
                    </a:lnTo>
                    <a:cubicBezTo>
                      <a:pt x="223719" y="26227"/>
                      <a:pt x="167522" y="23015"/>
                      <a:pt x="141832" y="23015"/>
                    </a:cubicBezTo>
                    <a:lnTo>
                      <a:pt x="140226" y="23015"/>
                    </a:lnTo>
                    <a:lnTo>
                      <a:pt x="140226" y="23015"/>
                    </a:lnTo>
                    <a:lnTo>
                      <a:pt x="140226" y="23015"/>
                    </a:lnTo>
                    <a:close/>
                  </a:path>
                </a:pathLst>
              </a:custGeom>
              <a:solidFill>
                <a:schemeClr val="bg2"/>
              </a:solidFill>
              <a:ln w="18204" cap="flat">
                <a:solidFill>
                  <a:srgbClr val="0078D4"/>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2E68C43-D107-4E20-BB19-C8F5DE2C5A7E}"/>
                  </a:ext>
                </a:extLst>
              </p:cNvPr>
              <p:cNvSpPr/>
              <p:nvPr/>
            </p:nvSpPr>
            <p:spPr>
              <a:xfrm>
                <a:off x="8261260" y="4093535"/>
                <a:ext cx="369294" cy="144506"/>
              </a:xfrm>
              <a:custGeom>
                <a:avLst/>
                <a:gdLst>
                  <a:gd name="connsiteX0" fmla="*/ 192024 w 369294"/>
                  <a:gd name="connsiteY0" fmla="*/ 125775 h 144506"/>
                  <a:gd name="connsiteX1" fmla="*/ 331713 w 369294"/>
                  <a:gd name="connsiteY1" fmla="*/ 133803 h 144506"/>
                  <a:gd name="connsiteX2" fmla="*/ 341347 w 369294"/>
                  <a:gd name="connsiteY2" fmla="*/ 127381 h 144506"/>
                  <a:gd name="connsiteX3" fmla="*/ 355798 w 369294"/>
                  <a:gd name="connsiteY3" fmla="*/ 51917 h 144506"/>
                  <a:gd name="connsiteX4" fmla="*/ 347770 w 369294"/>
                  <a:gd name="connsiteY4" fmla="*/ 40677 h 144506"/>
                  <a:gd name="connsiteX5" fmla="*/ 188813 w 369294"/>
                  <a:gd name="connsiteY5" fmla="*/ 23015 h 144506"/>
                  <a:gd name="connsiteX6" fmla="*/ 29855 w 369294"/>
                  <a:gd name="connsiteY6" fmla="*/ 40677 h 144506"/>
                  <a:gd name="connsiteX7" fmla="*/ 23433 w 369294"/>
                  <a:gd name="connsiteY7" fmla="*/ 51917 h 144506"/>
                  <a:gd name="connsiteX8" fmla="*/ 37884 w 369294"/>
                  <a:gd name="connsiteY8" fmla="*/ 127381 h 144506"/>
                  <a:gd name="connsiteX9" fmla="*/ 47517 w 369294"/>
                  <a:gd name="connsiteY9" fmla="*/ 133803 h 144506"/>
                  <a:gd name="connsiteX10" fmla="*/ 187207 w 369294"/>
                  <a:gd name="connsiteY10" fmla="*/ 125775 h 144506"/>
                  <a:gd name="connsiteX11" fmla="*/ 192024 w 369294"/>
                  <a:gd name="connsiteY11" fmla="*/ 125775 h 144506"/>
                  <a:gd name="connsiteX12" fmla="*/ 192024 w 369294"/>
                  <a:gd name="connsiteY12" fmla="*/ 125775 h 144506"/>
                  <a:gd name="connsiteX13" fmla="*/ 192024 w 369294"/>
                  <a:gd name="connsiteY13" fmla="*/ 125775 h 1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294" h="144506">
                    <a:moveTo>
                      <a:pt x="192024" y="125775"/>
                    </a:moveTo>
                    <a:cubicBezTo>
                      <a:pt x="222531" y="125775"/>
                      <a:pt x="306023" y="132198"/>
                      <a:pt x="331713" y="133803"/>
                    </a:cubicBezTo>
                    <a:cubicBezTo>
                      <a:pt x="336530" y="133803"/>
                      <a:pt x="339742" y="130592"/>
                      <a:pt x="341347" y="127381"/>
                    </a:cubicBezTo>
                    <a:lnTo>
                      <a:pt x="355798" y="51917"/>
                    </a:lnTo>
                    <a:cubicBezTo>
                      <a:pt x="357403" y="47100"/>
                      <a:pt x="352587" y="42283"/>
                      <a:pt x="347770" y="40677"/>
                    </a:cubicBezTo>
                    <a:cubicBezTo>
                      <a:pt x="312446" y="32649"/>
                      <a:pt x="243404" y="23015"/>
                      <a:pt x="188813" y="23015"/>
                    </a:cubicBezTo>
                    <a:cubicBezTo>
                      <a:pt x="134221" y="23015"/>
                      <a:pt x="65179" y="31043"/>
                      <a:pt x="29855" y="40677"/>
                    </a:cubicBezTo>
                    <a:cubicBezTo>
                      <a:pt x="25039" y="40677"/>
                      <a:pt x="21827" y="45494"/>
                      <a:pt x="23433" y="51917"/>
                    </a:cubicBezTo>
                    <a:cubicBezTo>
                      <a:pt x="26644" y="69578"/>
                      <a:pt x="34672" y="111325"/>
                      <a:pt x="37884" y="127381"/>
                    </a:cubicBezTo>
                    <a:cubicBezTo>
                      <a:pt x="39489" y="132198"/>
                      <a:pt x="42700" y="133803"/>
                      <a:pt x="47517" y="133803"/>
                    </a:cubicBezTo>
                    <a:cubicBezTo>
                      <a:pt x="73207" y="132198"/>
                      <a:pt x="156700" y="125775"/>
                      <a:pt x="187207" y="125775"/>
                    </a:cubicBezTo>
                    <a:lnTo>
                      <a:pt x="192024" y="125775"/>
                    </a:lnTo>
                    <a:lnTo>
                      <a:pt x="192024" y="125775"/>
                    </a:lnTo>
                    <a:lnTo>
                      <a:pt x="192024" y="125775"/>
                    </a:lnTo>
                    <a:close/>
                  </a:path>
                </a:pathLst>
              </a:custGeom>
              <a:solidFill>
                <a:schemeClr val="bg1"/>
              </a:solidFill>
              <a:ln w="18204" cap="flat">
                <a:solidFill>
                  <a:srgbClr val="0078D4"/>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D2D5ED6-47C0-41B1-B6DC-931F9A720103}"/>
                  </a:ext>
                </a:extLst>
              </p:cNvPr>
              <p:cNvSpPr/>
              <p:nvPr/>
            </p:nvSpPr>
            <p:spPr>
              <a:xfrm>
                <a:off x="8305029" y="3990775"/>
                <a:ext cx="272957" cy="144506"/>
              </a:xfrm>
              <a:custGeom>
                <a:avLst/>
                <a:gdLst>
                  <a:gd name="connsiteX0" fmla="*/ 263859 w 272956"/>
                  <a:gd name="connsiteY0" fmla="*/ 135409 h 144506"/>
                  <a:gd name="connsiteX1" fmla="*/ 265465 w 272956"/>
                  <a:gd name="connsiteY1" fmla="*/ 72790 h 144506"/>
                  <a:gd name="connsiteX2" fmla="*/ 255831 w 272956"/>
                  <a:gd name="connsiteY2" fmla="*/ 59945 h 144506"/>
                  <a:gd name="connsiteX3" fmla="*/ 148254 w 272956"/>
                  <a:gd name="connsiteY3" fmla="*/ 23015 h 144506"/>
                  <a:gd name="connsiteX4" fmla="*/ 145043 w 272956"/>
                  <a:gd name="connsiteY4" fmla="*/ 23015 h 144506"/>
                  <a:gd name="connsiteX5" fmla="*/ 141832 w 272956"/>
                  <a:gd name="connsiteY5" fmla="*/ 23015 h 144506"/>
                  <a:gd name="connsiteX6" fmla="*/ 138620 w 272956"/>
                  <a:gd name="connsiteY6" fmla="*/ 23015 h 144506"/>
                  <a:gd name="connsiteX7" fmla="*/ 34255 w 272956"/>
                  <a:gd name="connsiteY7" fmla="*/ 59945 h 144506"/>
                  <a:gd name="connsiteX8" fmla="*/ 23015 w 272956"/>
                  <a:gd name="connsiteY8" fmla="*/ 74395 h 144506"/>
                  <a:gd name="connsiteX9" fmla="*/ 24621 w 272956"/>
                  <a:gd name="connsiteY9" fmla="*/ 137015 h 144506"/>
                  <a:gd name="connsiteX10" fmla="*/ 145043 w 272956"/>
                  <a:gd name="connsiteY10" fmla="*/ 125775 h 144506"/>
                  <a:gd name="connsiteX11" fmla="*/ 263859 w 272956"/>
                  <a:gd name="connsiteY11" fmla="*/ 135409 h 144506"/>
                  <a:gd name="connsiteX12" fmla="*/ 263859 w 272956"/>
                  <a:gd name="connsiteY12" fmla="*/ 135409 h 1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956" h="144506">
                    <a:moveTo>
                      <a:pt x="263859" y="135409"/>
                    </a:moveTo>
                    <a:lnTo>
                      <a:pt x="265465" y="72790"/>
                    </a:lnTo>
                    <a:cubicBezTo>
                      <a:pt x="265465" y="66367"/>
                      <a:pt x="262254" y="61550"/>
                      <a:pt x="255831" y="59945"/>
                    </a:cubicBezTo>
                    <a:lnTo>
                      <a:pt x="148254" y="23015"/>
                    </a:lnTo>
                    <a:cubicBezTo>
                      <a:pt x="148254" y="23015"/>
                      <a:pt x="146649" y="23015"/>
                      <a:pt x="145043" y="23015"/>
                    </a:cubicBezTo>
                    <a:lnTo>
                      <a:pt x="141832" y="23015"/>
                    </a:lnTo>
                    <a:cubicBezTo>
                      <a:pt x="140226" y="23015"/>
                      <a:pt x="140226" y="23015"/>
                      <a:pt x="138620" y="23015"/>
                    </a:cubicBezTo>
                    <a:lnTo>
                      <a:pt x="34255" y="59945"/>
                    </a:lnTo>
                    <a:cubicBezTo>
                      <a:pt x="27832" y="61550"/>
                      <a:pt x="23015" y="67973"/>
                      <a:pt x="23015" y="74395"/>
                    </a:cubicBezTo>
                    <a:lnTo>
                      <a:pt x="24621" y="137015"/>
                    </a:lnTo>
                    <a:cubicBezTo>
                      <a:pt x="61550" y="130592"/>
                      <a:pt x="106508" y="125775"/>
                      <a:pt x="145043" y="125775"/>
                    </a:cubicBezTo>
                    <a:cubicBezTo>
                      <a:pt x="183578" y="125775"/>
                      <a:pt x="228536" y="130592"/>
                      <a:pt x="263859" y="135409"/>
                    </a:cubicBezTo>
                    <a:lnTo>
                      <a:pt x="263859" y="135409"/>
                    </a:lnTo>
                    <a:close/>
                  </a:path>
                </a:pathLst>
              </a:custGeom>
              <a:solidFill>
                <a:schemeClr val="accent1"/>
              </a:solidFill>
              <a:ln w="18204" cap="flat">
                <a:solidFill>
                  <a:srgbClr val="0078D4"/>
                </a:solidFill>
                <a:prstDash val="solid"/>
                <a:miter/>
              </a:ln>
            </p:spPr>
            <p:txBody>
              <a:bodyPr rtlCol="0" anchor="ctr"/>
              <a:lstStyle/>
              <a:p>
                <a:endParaRPr lang="en-US"/>
              </a:p>
            </p:txBody>
          </p:sp>
        </p:grpSp>
      </p:grpSp>
    </p:spTree>
    <p:extLst>
      <p:ext uri="{BB962C8B-B14F-4D97-AF65-F5344CB8AC3E}">
        <p14:creationId xmlns:p14="http://schemas.microsoft.com/office/powerpoint/2010/main" val="189950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decel="100000" fill="hold" nodeType="withEffect">
                                  <p:stCondLst>
                                    <p:cond delay="0"/>
                                  </p:stCondLst>
                                  <p:childTnLst>
                                    <p:animMotion origin="layout" path="M -1.25E-6 1.85185E-6 L -0.05091 -0.0007 " pathEditMode="relative" rAng="0" ptsTypes="AA">
                                      <p:cBhvr>
                                        <p:cTn id="9" dur="750" spd="-100000" fill="hold"/>
                                        <p:tgtEl>
                                          <p:spTgt spid="21"/>
                                        </p:tgtEl>
                                        <p:attrNameLst>
                                          <p:attrName>ppt_x</p:attrName>
                                          <p:attrName>ppt_y</p:attrName>
                                        </p:attrNameLst>
                                      </p:cBhvr>
                                      <p:rCtr x="-2552" y="-46"/>
                                    </p:animMotion>
                                  </p:childTnLst>
                                </p:cTn>
                              </p:par>
                              <p:par>
                                <p:cTn id="10" presetID="10" presetClass="entr" presetSubtype="0" fill="hold" nodeType="withEffect">
                                  <p:stCondLst>
                                    <p:cond delay="10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42" presetClass="path" presetSubtype="0" decel="100000" fill="hold" nodeType="withEffect">
                                  <p:stCondLst>
                                    <p:cond delay="100"/>
                                  </p:stCondLst>
                                  <p:childTnLst>
                                    <p:animMotion origin="layout" path="M 1.25E-6 -1.11111E-6 L -0.05091 -0.00069 " pathEditMode="relative" rAng="0" ptsTypes="AA">
                                      <p:cBhvr>
                                        <p:cTn id="14" dur="750" spd="-100000" fill="hold"/>
                                        <p:tgtEl>
                                          <p:spTgt spid="43"/>
                                        </p:tgtEl>
                                        <p:attrNameLst>
                                          <p:attrName>ppt_x</p:attrName>
                                          <p:attrName>ppt_y</p:attrName>
                                        </p:attrNameLst>
                                      </p:cBhvr>
                                      <p:rCtr x="-2552" y="-46"/>
                                    </p:animMotion>
                                  </p:childTnLst>
                                </p:cTn>
                              </p:par>
                              <p:par>
                                <p:cTn id="15" presetID="10" presetClass="entr" presetSubtype="0" fill="hold" nodeType="withEffect">
                                  <p:stCondLst>
                                    <p:cond delay="2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42" presetClass="path" presetSubtype="0" decel="100000" fill="hold" nodeType="withEffect">
                                  <p:stCondLst>
                                    <p:cond delay="200"/>
                                  </p:stCondLst>
                                  <p:childTnLst>
                                    <p:animMotion origin="layout" path="M 1.25E-6 0 L -0.05091 -0.00069 " pathEditMode="relative" rAng="0" ptsTypes="AA">
                                      <p:cBhvr>
                                        <p:cTn id="19" dur="750" spd="-100000" fill="hold"/>
                                        <p:tgtEl>
                                          <p:spTgt spid="33"/>
                                        </p:tgtEl>
                                        <p:attrNameLst>
                                          <p:attrName>ppt_x</p:attrName>
                                          <p:attrName>ppt_y</p:attrName>
                                        </p:attrNameLst>
                                      </p:cBhvr>
                                      <p:rCtr x="-2552" y="-46"/>
                                    </p:animMotion>
                                  </p:childTnLst>
                                </p:cTn>
                              </p:par>
                              <p:par>
                                <p:cTn id="20" presetID="10"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42" presetClass="path" presetSubtype="0" decel="100000" fill="hold" nodeType="withEffect">
                                  <p:stCondLst>
                                    <p:cond delay="200"/>
                                  </p:stCondLst>
                                  <p:childTnLst>
                                    <p:animMotion origin="layout" path="M 3.75E-6 1.85185E-6 L -0.05092 -0.0007 " pathEditMode="relative" rAng="0" ptsTypes="AA">
                                      <p:cBhvr>
                                        <p:cTn id="24" dur="750" spd="-100000" fill="hold"/>
                                        <p:tgtEl>
                                          <p:spTgt spid="60"/>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20BCF2-B6FC-467C-A209-1A57993E7A29}"/>
              </a:ext>
            </a:extLst>
          </p:cNvPr>
          <p:cNvSpPr>
            <a:spLocks noGrp="1"/>
          </p:cNvSpPr>
          <p:nvPr>
            <p:ph type="title"/>
          </p:nvPr>
        </p:nvSpPr>
        <p:spPr>
          <a:xfrm>
            <a:off x="418589" y="419147"/>
            <a:ext cx="10819784" cy="1143000"/>
          </a:xfrm>
        </p:spPr>
        <p:txBody>
          <a:bodyPr/>
          <a:lstStyle/>
          <a:p>
            <a:r>
              <a:rPr lang="en-US" dirty="0"/>
              <a:t>Course details for Messaging Administrator Associate</a:t>
            </a:r>
          </a:p>
        </p:txBody>
      </p:sp>
      <p:graphicFrame>
        <p:nvGraphicFramePr>
          <p:cNvPr id="10" name="Table 9">
            <a:extLst>
              <a:ext uri="{FF2B5EF4-FFF2-40B4-BE49-F238E27FC236}">
                <a16:creationId xmlns:a16="http://schemas.microsoft.com/office/drawing/2014/main" id="{75AD9784-5478-4CF0-BB15-CDDCBC296C58}"/>
              </a:ext>
            </a:extLst>
          </p:cNvPr>
          <p:cNvGraphicFramePr>
            <a:graphicFrameLocks noGrp="1"/>
          </p:cNvGraphicFramePr>
          <p:nvPr>
            <p:extLst>
              <p:ext uri="{D42A27DB-BD31-4B8C-83A1-F6EECF244321}">
                <p14:modId xmlns:p14="http://schemas.microsoft.com/office/powerpoint/2010/main" val="2696955788"/>
              </p:ext>
            </p:extLst>
          </p:nvPr>
        </p:nvGraphicFramePr>
        <p:xfrm>
          <a:off x="418589" y="1845265"/>
          <a:ext cx="11283231" cy="3163597"/>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93192">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Planning and Configuring </a:t>
                      </a:r>
                      <a:b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b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a Messaging Platform</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MS-200</a:t>
                      </a:r>
                    </a:p>
                    <a:p>
                      <a:pPr marL="0" marR="0" algn="l" defTabSz="932742" rtl="0" eaLnBrk="1" latinLnBrk="0" hangingPunct="1">
                        <a:lnSpc>
                          <a:spcPct val="97000"/>
                        </a:lnSpc>
                        <a:spcBef>
                          <a:spcPts val="0"/>
                        </a:spcBef>
                        <a:spcAft>
                          <a:spcPts val="0"/>
                        </a:spcAft>
                      </a:pPr>
                      <a:endParaRPr lang="en-US" sz="12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Understanding the Modern Messaging Infrastructure</a:t>
                      </a:r>
                    </a:p>
                  </a:txBody>
                  <a:tcPr marR="0" marT="0" marB="0"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MS-200T01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93192">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Managing Client Access and Mail Flow</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MS-200T02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93192">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Managing Messaging High Availability and Disaster Recovery</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MS-200T03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06859">
                <a:tc>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594360">
                <a:tc rowSpan="2">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Implementing a Hybrid and Secure Messaging Platform</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MS-201</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Defining a Hybrid Messaging Strategy</a:t>
                      </a:r>
                    </a:p>
                  </a:txBody>
                  <a:tcPr marR="0" marT="0" marB="0" anchor="ctr">
                    <a:lnL w="12700" cap="flat" cmpd="sng" algn="ctr">
                      <a:solidFill>
                        <a:schemeClr val="accent1"/>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MS-201T01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Managing Messaging Security, Hygiene, and Compliance</a:t>
                      </a:r>
                    </a:p>
                  </a:txBody>
                  <a:tcPr marR="0" marT="0"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MS-201T02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63660694"/>
                  </a:ext>
                </a:extLst>
              </a:tr>
            </a:tbl>
          </a:graphicData>
        </a:graphic>
      </p:graphicFrame>
      <p:sp>
        <p:nvSpPr>
          <p:cNvPr id="9" name="TextBox 8">
            <a:extLst>
              <a:ext uri="{FF2B5EF4-FFF2-40B4-BE49-F238E27FC236}">
                <a16:creationId xmlns:a16="http://schemas.microsoft.com/office/drawing/2014/main" id="{FDFE7C77-C02D-4606-A979-86044D53AA5A}"/>
              </a:ext>
            </a:extLst>
          </p:cNvPr>
          <p:cNvSpPr txBox="1"/>
          <p:nvPr/>
        </p:nvSpPr>
        <p:spPr>
          <a:xfrm>
            <a:off x="418589" y="6283783"/>
            <a:ext cx="8169381"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nn-NO" dirty="0"/>
              <a:t>Microsoft 365 training: aka.ms/Microsoft365Learn</a:t>
            </a:r>
            <a:endParaRPr lang="en-US" dirty="0"/>
          </a:p>
        </p:txBody>
      </p:sp>
      <p:sp>
        <p:nvSpPr>
          <p:cNvPr id="5" name="Rectangle 1">
            <a:extLst>
              <a:ext uri="{FF2B5EF4-FFF2-40B4-BE49-F238E27FC236}">
                <a16:creationId xmlns:a16="http://schemas.microsoft.com/office/drawing/2014/main" id="{38FC7CD2-D68D-4955-94A3-B05D346AEF05}"/>
              </a:ext>
            </a:extLst>
          </p:cNvPr>
          <p:cNvSpPr>
            <a:spLocks noChangeArrowheads="1"/>
          </p:cNvSpPr>
          <p:nvPr/>
        </p:nvSpPr>
        <p:spPr bwMode="auto">
          <a:xfrm>
            <a:off x="418589" y="10916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dirty="0">
                <a:gradFill>
                  <a:gsLst>
                    <a:gs pos="1250">
                      <a:schemeClr val="tx1"/>
                    </a:gs>
                    <a:gs pos="100000">
                      <a:schemeClr val="tx1"/>
                    </a:gs>
                  </a:gsLst>
                  <a:lin ang="5400000" scaled="0"/>
                </a:gradFill>
                <a:cs typeface="Segoe UI" panose="020B0502040204020203" pitchFamily="34" charset="0"/>
              </a:rPr>
              <a:t>5 Instructor-led training courses aligned to the two exams</a:t>
            </a:r>
          </a:p>
        </p:txBody>
      </p:sp>
    </p:spTree>
    <p:extLst>
      <p:ext uri="{BB962C8B-B14F-4D97-AF65-F5344CB8AC3E}">
        <p14:creationId xmlns:p14="http://schemas.microsoft.com/office/powerpoint/2010/main" val="60044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decel="100000" fill="hold" nodeType="withEffect">
                                  <p:stCondLst>
                                    <p:cond delay="0"/>
                                  </p:stCondLst>
                                  <p:childTnLst>
                                    <p:animMotion origin="layout" path="M 4.79167E-6 2.96296E-6 L -0.05092 -0.0007 " pathEditMode="relative" rAng="0" ptsTypes="AA">
                                      <p:cBhvr>
                                        <p:cTn id="9" dur="750" spd="-100000" fill="hold"/>
                                        <p:tgtEl>
                                          <p:spTgt spid="10"/>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892D-5130-4474-BDB0-3F33105F141F}"/>
              </a:ext>
              <a:ext uri="{C183D7F6-B498-43B3-948B-1728B52AA6E4}">
                <adec:decorative xmlns:adec="http://schemas.microsoft.com/office/drawing/2017/decorative" val="1"/>
              </a:ext>
            </a:extLst>
          </p:cNvPr>
          <p:cNvSpPr>
            <a:spLocks noGrp="1"/>
          </p:cNvSpPr>
          <p:nvPr>
            <p:ph type="title"/>
          </p:nvPr>
        </p:nvSpPr>
        <p:spPr>
          <a:xfrm>
            <a:off x="408078" y="419147"/>
            <a:ext cx="11804941" cy="1143000"/>
          </a:xfrm>
        </p:spPr>
        <p:txBody>
          <a:bodyPr/>
          <a:lstStyle/>
          <a:p>
            <a:r>
              <a:rPr lang="en-US" spc="-80" dirty="0"/>
              <a:t>Learning path for </a:t>
            </a:r>
            <a:r>
              <a:rPr lang="en-US" dirty="0"/>
              <a:t>Security Administrator Associate</a:t>
            </a:r>
          </a:p>
        </p:txBody>
      </p:sp>
      <p:grpSp>
        <p:nvGrpSpPr>
          <p:cNvPr id="3" name="Group 2">
            <a:extLst>
              <a:ext uri="{FF2B5EF4-FFF2-40B4-BE49-F238E27FC236}">
                <a16:creationId xmlns:a16="http://schemas.microsoft.com/office/drawing/2014/main" id="{F98469E4-363F-486D-84A4-48422E44E64C}"/>
              </a:ext>
              <a:ext uri="{C183D7F6-B498-43B3-948B-1728B52AA6E4}">
                <adec:decorative xmlns:adec="http://schemas.microsoft.com/office/drawing/2017/decorative" val="1"/>
              </a:ext>
            </a:extLst>
          </p:cNvPr>
          <p:cNvGrpSpPr/>
          <p:nvPr/>
        </p:nvGrpSpPr>
        <p:grpSpPr>
          <a:xfrm>
            <a:off x="906564" y="3441657"/>
            <a:ext cx="7259827" cy="1007072"/>
            <a:chOff x="2164355" y="3616996"/>
            <a:chExt cx="8449265" cy="562129"/>
          </a:xfrm>
        </p:grpSpPr>
        <p:cxnSp>
          <p:nvCxnSpPr>
            <p:cNvPr id="4" name="Straight Connector 3">
              <a:extLst>
                <a:ext uri="{FF2B5EF4-FFF2-40B4-BE49-F238E27FC236}">
                  <a16:creationId xmlns:a16="http://schemas.microsoft.com/office/drawing/2014/main" id="{1116E89E-B017-496A-BF87-B2CE6E4A10C2}"/>
                </a:ext>
              </a:extLst>
            </p:cNvPr>
            <p:cNvCxnSpPr>
              <a:cxnSpLocks/>
              <a:endCxn id="7" idx="0"/>
            </p:cNvCxnSpPr>
            <p:nvPr/>
          </p:nvCxnSpPr>
          <p:spPr>
            <a:xfrm>
              <a:off x="2164355" y="3890783"/>
              <a:ext cx="910609" cy="246"/>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a:extLst>
                <a:ext uri="{FF2B5EF4-FFF2-40B4-BE49-F238E27FC236}">
                  <a16:creationId xmlns:a16="http://schemas.microsoft.com/office/drawing/2014/main" id="{B39A5030-EDF0-423F-8587-736307413D12}"/>
                </a:ext>
              </a:extLst>
            </p:cNvPr>
            <p:cNvGrpSpPr/>
            <p:nvPr/>
          </p:nvGrpSpPr>
          <p:grpSpPr>
            <a:xfrm>
              <a:off x="3074953" y="3616996"/>
              <a:ext cx="6270882" cy="562129"/>
              <a:chOff x="3196333" y="3200840"/>
              <a:chExt cx="6270882" cy="1526905"/>
            </a:xfrm>
          </p:grpSpPr>
          <p:sp>
            <p:nvSpPr>
              <p:cNvPr id="7" name="Freeform: Shape 6">
                <a:extLst>
                  <a:ext uri="{FF2B5EF4-FFF2-40B4-BE49-F238E27FC236}">
                    <a16:creationId xmlns:a16="http://schemas.microsoft.com/office/drawing/2014/main" id="{78DC3942-23DF-4177-B8C1-ADCE3AA770C2}"/>
                  </a:ext>
                </a:extLst>
              </p:cNvPr>
              <p:cNvSpPr/>
              <p:nvPr/>
            </p:nvSpPr>
            <p:spPr bwMode="auto">
              <a:xfrm flipV="1">
                <a:off x="3196345" y="3937433"/>
                <a:ext cx="6270870" cy="790312"/>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2090069"/>
                  <a:gd name="connsiteY0" fmla="*/ 1035755 h 1035755"/>
                  <a:gd name="connsiteX1" fmla="*/ 1235531 w 12090069"/>
                  <a:gd name="connsiteY1" fmla="*/ 3110 h 1035755"/>
                  <a:gd name="connsiteX2" fmla="*/ 12090069 w 12090069"/>
                  <a:gd name="connsiteY2" fmla="*/ 3679 h 1035755"/>
                  <a:gd name="connsiteX0" fmla="*/ 0 w 12020204"/>
                  <a:gd name="connsiteY0" fmla="*/ 1035127 h 1035127"/>
                  <a:gd name="connsiteX1" fmla="*/ 1235531 w 12020204"/>
                  <a:gd name="connsiteY1" fmla="*/ 2482 h 1035127"/>
                  <a:gd name="connsiteX2" fmla="*/ 12020204 w 12020204"/>
                  <a:gd name="connsiteY2" fmla="*/ 9418 h 1035127"/>
                  <a:gd name="connsiteX0" fmla="*/ 0 w 12818191"/>
                  <a:gd name="connsiteY0" fmla="*/ 1035127 h 1035127"/>
                  <a:gd name="connsiteX1" fmla="*/ 1235531 w 12818191"/>
                  <a:gd name="connsiteY1" fmla="*/ 2482 h 1035127"/>
                  <a:gd name="connsiteX2" fmla="*/ 12020204 w 12818191"/>
                  <a:gd name="connsiteY2" fmla="*/ 9418 h 1035127"/>
                  <a:gd name="connsiteX3" fmla="*/ 12017145 w 12818191"/>
                  <a:gd name="connsiteY3" fmla="*/ 7471 h 1035127"/>
                  <a:gd name="connsiteX0" fmla="*/ 0 w 13286085"/>
                  <a:gd name="connsiteY0" fmla="*/ 1035127 h 1045391"/>
                  <a:gd name="connsiteX1" fmla="*/ 1235531 w 13286085"/>
                  <a:gd name="connsiteY1" fmla="*/ 2482 h 1045391"/>
                  <a:gd name="connsiteX2" fmla="*/ 12020204 w 13286085"/>
                  <a:gd name="connsiteY2" fmla="*/ 9418 h 1045391"/>
                  <a:gd name="connsiteX3" fmla="*/ 13173807 w 13286085"/>
                  <a:gd name="connsiteY3" fmla="*/ 1045391 h 1045391"/>
                  <a:gd name="connsiteX0" fmla="*/ 0 w 13173809"/>
                  <a:gd name="connsiteY0" fmla="*/ 1035127 h 1045391"/>
                  <a:gd name="connsiteX1" fmla="*/ 1235531 w 13173809"/>
                  <a:gd name="connsiteY1" fmla="*/ 2482 h 1045391"/>
                  <a:gd name="connsiteX2" fmla="*/ 12020204 w 13173809"/>
                  <a:gd name="connsiteY2" fmla="*/ 9418 h 1045391"/>
                  <a:gd name="connsiteX3" fmla="*/ 13173807 w 13173809"/>
                  <a:gd name="connsiteY3" fmla="*/ 1045391 h 1045391"/>
                </a:gdLst>
                <a:ahLst/>
                <a:cxnLst>
                  <a:cxn ang="0">
                    <a:pos x="connsiteX0" y="connsiteY0"/>
                  </a:cxn>
                  <a:cxn ang="0">
                    <a:pos x="connsiteX1" y="connsiteY1"/>
                  </a:cxn>
                  <a:cxn ang="0">
                    <a:pos x="connsiteX2" y="connsiteY2"/>
                  </a:cxn>
                  <a:cxn ang="0">
                    <a:pos x="connsiteX3" y="connsiteY3"/>
                  </a:cxn>
                </a:cxnLst>
                <a:rect l="l" t="t" r="r" b="b"/>
                <a:pathLst>
                  <a:path w="13173809" h="1045391">
                    <a:moveTo>
                      <a:pt x="0" y="1035127"/>
                    </a:moveTo>
                    <a:cubicBezTo>
                      <a:pt x="150086" y="948257"/>
                      <a:pt x="1051186" y="120195"/>
                      <a:pt x="1235531" y="2482"/>
                    </a:cubicBezTo>
                    <a:cubicBezTo>
                      <a:pt x="1292009" y="-7853"/>
                      <a:pt x="11934240" y="17984"/>
                      <a:pt x="12020204" y="9418"/>
                    </a:cubicBezTo>
                    <a:cubicBezTo>
                      <a:pt x="13095198" y="952653"/>
                      <a:pt x="13174444" y="1045797"/>
                      <a:pt x="13173807" y="1045391"/>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8" name="Freeform: Shape 7">
                <a:extLst>
                  <a:ext uri="{FF2B5EF4-FFF2-40B4-BE49-F238E27FC236}">
                    <a16:creationId xmlns:a16="http://schemas.microsoft.com/office/drawing/2014/main" id="{02D8EA20-208F-485B-8CD8-6314FEAEB203}"/>
                  </a:ext>
                </a:extLst>
              </p:cNvPr>
              <p:cNvSpPr/>
              <p:nvPr/>
            </p:nvSpPr>
            <p:spPr bwMode="auto">
              <a:xfrm>
                <a:off x="3196333" y="3200840"/>
                <a:ext cx="6257022" cy="74435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2124394"/>
                  <a:gd name="connsiteY0" fmla="*/ 1039702 h 1039702"/>
                  <a:gd name="connsiteX1" fmla="*/ 1235531 w 12124394"/>
                  <a:gd name="connsiteY1" fmla="*/ 7057 h 1039702"/>
                  <a:gd name="connsiteX2" fmla="*/ 12124394 w 12124394"/>
                  <a:gd name="connsiteY2" fmla="*/ 6579 h 1039702"/>
                  <a:gd name="connsiteX0" fmla="*/ 0 w 12019744"/>
                  <a:gd name="connsiteY0" fmla="*/ 1042588 h 1042588"/>
                  <a:gd name="connsiteX1" fmla="*/ 1235531 w 12019744"/>
                  <a:gd name="connsiteY1" fmla="*/ 9943 h 1042588"/>
                  <a:gd name="connsiteX2" fmla="*/ 12019744 w 12019744"/>
                  <a:gd name="connsiteY2" fmla="*/ 4409 h 1042588"/>
                  <a:gd name="connsiteX0" fmla="*/ 0 w 12819034"/>
                  <a:gd name="connsiteY0" fmla="*/ 1044185 h 1044185"/>
                  <a:gd name="connsiteX1" fmla="*/ 1235531 w 12819034"/>
                  <a:gd name="connsiteY1" fmla="*/ 11540 h 1044185"/>
                  <a:gd name="connsiteX2" fmla="*/ 12019744 w 12819034"/>
                  <a:gd name="connsiteY2" fmla="*/ 6006 h 1044185"/>
                  <a:gd name="connsiteX3" fmla="*/ 12021341 w 12819034"/>
                  <a:gd name="connsiteY3" fmla="*/ 0 h 1044185"/>
                  <a:gd name="connsiteX0" fmla="*/ 0 w 13256531"/>
                  <a:gd name="connsiteY0" fmla="*/ 1042590 h 1042590"/>
                  <a:gd name="connsiteX1" fmla="*/ 1235531 w 13256531"/>
                  <a:gd name="connsiteY1" fmla="*/ 9945 h 1042590"/>
                  <a:gd name="connsiteX2" fmla="*/ 12019744 w 13256531"/>
                  <a:gd name="connsiteY2" fmla="*/ 4411 h 1042590"/>
                  <a:gd name="connsiteX3" fmla="*/ 13125964 w 13256531"/>
                  <a:gd name="connsiteY3" fmla="*/ 1004744 h 1042590"/>
                  <a:gd name="connsiteX0" fmla="*/ 0 w 13125965"/>
                  <a:gd name="connsiteY0" fmla="*/ 1042590 h 1042590"/>
                  <a:gd name="connsiteX1" fmla="*/ 1235531 w 13125965"/>
                  <a:gd name="connsiteY1" fmla="*/ 9945 h 1042590"/>
                  <a:gd name="connsiteX2" fmla="*/ 12019744 w 13125965"/>
                  <a:gd name="connsiteY2" fmla="*/ 4411 h 1042590"/>
                  <a:gd name="connsiteX3" fmla="*/ 13125964 w 13125965"/>
                  <a:gd name="connsiteY3" fmla="*/ 1004744 h 1042590"/>
                </a:gdLst>
                <a:ahLst/>
                <a:cxnLst>
                  <a:cxn ang="0">
                    <a:pos x="connsiteX0" y="connsiteY0"/>
                  </a:cxn>
                  <a:cxn ang="0">
                    <a:pos x="connsiteX1" y="connsiteY1"/>
                  </a:cxn>
                  <a:cxn ang="0">
                    <a:pos x="connsiteX2" y="connsiteY2"/>
                  </a:cxn>
                  <a:cxn ang="0">
                    <a:pos x="connsiteX3" y="connsiteY3"/>
                  </a:cxn>
                </a:cxnLst>
                <a:rect l="l" t="t" r="r" b="b"/>
                <a:pathLst>
                  <a:path w="13125965" h="1042590">
                    <a:moveTo>
                      <a:pt x="0" y="1042590"/>
                    </a:moveTo>
                    <a:cubicBezTo>
                      <a:pt x="150086" y="955720"/>
                      <a:pt x="1051186" y="127658"/>
                      <a:pt x="1235531" y="9945"/>
                    </a:cubicBezTo>
                    <a:cubicBezTo>
                      <a:pt x="1292009" y="-390"/>
                      <a:pt x="11900010" y="-3403"/>
                      <a:pt x="12019744" y="4411"/>
                    </a:cubicBezTo>
                    <a:cubicBezTo>
                      <a:pt x="12736011" y="644726"/>
                      <a:pt x="13125631" y="1005995"/>
                      <a:pt x="13125964" y="1004744"/>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6" name="Straight Connector 5">
              <a:extLst>
                <a:ext uri="{FF2B5EF4-FFF2-40B4-BE49-F238E27FC236}">
                  <a16:creationId xmlns:a16="http://schemas.microsoft.com/office/drawing/2014/main" id="{A0DA560E-3933-449C-9591-609C5283E42B}"/>
                </a:ext>
              </a:extLst>
            </p:cNvPr>
            <p:cNvCxnSpPr>
              <a:cxnSpLocks/>
            </p:cNvCxnSpPr>
            <p:nvPr/>
          </p:nvCxnSpPr>
          <p:spPr>
            <a:xfrm flipV="1">
              <a:off x="9378675" y="3883321"/>
              <a:ext cx="1234945" cy="7706"/>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sp>
        <p:nvSpPr>
          <p:cNvPr id="56" name="Rectangle 55">
            <a:extLst>
              <a:ext uri="{FF2B5EF4-FFF2-40B4-BE49-F238E27FC236}">
                <a16:creationId xmlns:a16="http://schemas.microsoft.com/office/drawing/2014/main" id="{0DDBDC0E-B3EC-434C-9489-AEEFB45837CF}"/>
              </a:ext>
              <a:ext uri="{C183D7F6-B498-43B3-948B-1728B52AA6E4}">
                <adec:decorative xmlns:adec="http://schemas.microsoft.com/office/drawing/2017/decorative" val="1"/>
              </a:ext>
            </a:extLst>
          </p:cNvPr>
          <p:cNvSpPr/>
          <p:nvPr/>
        </p:nvSpPr>
        <p:spPr>
          <a:xfrm>
            <a:off x="3013982" y="3645975"/>
            <a:ext cx="2669123" cy="561357"/>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sp>
        <p:nvSpPr>
          <p:cNvPr id="43" name="TextBox 42">
            <a:extLst>
              <a:ext uri="{FF2B5EF4-FFF2-40B4-BE49-F238E27FC236}">
                <a16:creationId xmlns:a16="http://schemas.microsoft.com/office/drawing/2014/main" id="{284533A7-FB87-45D8-936C-37AD765B6B78}"/>
              </a:ext>
              <a:ext uri="{C183D7F6-B498-43B3-948B-1728B52AA6E4}">
                <adec:decorative xmlns:adec="http://schemas.microsoft.com/office/drawing/2017/decorative" val="1"/>
              </a:ext>
            </a:extLst>
          </p:cNvPr>
          <p:cNvSpPr txBox="1"/>
          <p:nvPr/>
        </p:nvSpPr>
        <p:spPr>
          <a:xfrm>
            <a:off x="418589" y="6283378"/>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en-US" dirty="0"/>
              <a:t>Microsoft 365 training: aka.ms/Microsoft365Learn</a:t>
            </a:r>
          </a:p>
        </p:txBody>
      </p:sp>
      <p:grpSp>
        <p:nvGrpSpPr>
          <p:cNvPr id="22" name="Group 21">
            <a:extLst>
              <a:ext uri="{FF2B5EF4-FFF2-40B4-BE49-F238E27FC236}">
                <a16:creationId xmlns:a16="http://schemas.microsoft.com/office/drawing/2014/main" id="{CF1BE1DB-28E7-4C87-884C-F59FBD4020AC}"/>
              </a:ext>
              <a:ext uri="{C183D7F6-B498-43B3-948B-1728B52AA6E4}">
                <adec:decorative xmlns:adec="http://schemas.microsoft.com/office/drawing/2017/decorative" val="1"/>
              </a:ext>
            </a:extLst>
          </p:cNvPr>
          <p:cNvGrpSpPr/>
          <p:nvPr/>
        </p:nvGrpSpPr>
        <p:grpSpPr>
          <a:xfrm>
            <a:off x="2083295" y="2452300"/>
            <a:ext cx="1550399" cy="1076791"/>
            <a:chOff x="1756054" y="2452300"/>
            <a:chExt cx="1550399" cy="1076791"/>
          </a:xfrm>
        </p:grpSpPr>
        <p:sp>
          <p:nvSpPr>
            <p:cNvPr id="14" name="TextBox 13">
              <a:extLst>
                <a:ext uri="{FF2B5EF4-FFF2-40B4-BE49-F238E27FC236}">
                  <a16:creationId xmlns:a16="http://schemas.microsoft.com/office/drawing/2014/main" id="{1658AE4D-EB54-4147-8305-939D2AA64303}"/>
                </a:ext>
              </a:extLst>
            </p:cNvPr>
            <p:cNvSpPr txBox="1"/>
            <p:nvPr/>
          </p:nvSpPr>
          <p:spPr>
            <a:xfrm>
              <a:off x="1756054" y="2452300"/>
              <a:ext cx="1550399" cy="363791"/>
            </a:xfrm>
            <a:prstGeom prst="rect">
              <a:avLst/>
            </a:prstGeom>
            <a:noFill/>
          </p:spPr>
          <p:txBody>
            <a:bodyPr wrap="none" lIns="91427" tIns="91427" rIns="91427" bIns="91427" rtlCol="0">
              <a:spAutoFit/>
            </a:body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Identity and access </a:t>
              </a:r>
            </a:p>
          </p:txBody>
        </p:sp>
        <p:cxnSp>
          <p:nvCxnSpPr>
            <p:cNvPr id="52" name="Straight Connector 51">
              <a:extLst>
                <a:ext uri="{FF2B5EF4-FFF2-40B4-BE49-F238E27FC236}">
                  <a16:creationId xmlns:a16="http://schemas.microsoft.com/office/drawing/2014/main" id="{1C03B7CF-8976-429C-94DA-87257030CA94}"/>
                </a:ext>
              </a:extLst>
            </p:cNvPr>
            <p:cNvCxnSpPr>
              <a:cxnSpLocks/>
            </p:cNvCxnSpPr>
            <p:nvPr/>
          </p:nvCxnSpPr>
          <p:spPr>
            <a:xfrm flipH="1">
              <a:off x="2531255" y="2860508"/>
              <a:ext cx="0" cy="481717"/>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753ABCC2-56D2-4E88-9869-C4B8BE780152}"/>
                </a:ext>
              </a:extLst>
            </p:cNvPr>
            <p:cNvSpPr/>
            <p:nvPr/>
          </p:nvSpPr>
          <p:spPr bwMode="auto">
            <a:xfrm>
              <a:off x="2439815" y="334621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23" name="Group 22">
            <a:extLst>
              <a:ext uri="{FF2B5EF4-FFF2-40B4-BE49-F238E27FC236}">
                <a16:creationId xmlns:a16="http://schemas.microsoft.com/office/drawing/2014/main" id="{4FB8887D-20E2-4CB2-ABC6-9BEA981EDE58}"/>
              </a:ext>
              <a:ext uri="{C183D7F6-B498-43B3-948B-1728B52AA6E4}">
                <adec:decorative xmlns:adec="http://schemas.microsoft.com/office/drawing/2017/decorative" val="1"/>
              </a:ext>
            </a:extLst>
          </p:cNvPr>
          <p:cNvGrpSpPr/>
          <p:nvPr/>
        </p:nvGrpSpPr>
        <p:grpSpPr>
          <a:xfrm>
            <a:off x="1948163" y="4359050"/>
            <a:ext cx="1820665" cy="1039285"/>
            <a:chOff x="1603189" y="4359050"/>
            <a:chExt cx="1820665" cy="1039285"/>
          </a:xfrm>
        </p:grpSpPr>
        <p:cxnSp>
          <p:nvCxnSpPr>
            <p:cNvPr id="35" name="Straight Connector 34">
              <a:extLst>
                <a:ext uri="{FF2B5EF4-FFF2-40B4-BE49-F238E27FC236}">
                  <a16:creationId xmlns:a16="http://schemas.microsoft.com/office/drawing/2014/main" id="{4DB8BDD1-A1DD-4D60-AB9B-37B7F177DA91}"/>
                </a:ext>
              </a:extLst>
            </p:cNvPr>
            <p:cNvCxnSpPr>
              <a:cxnSpLocks/>
            </p:cNvCxnSpPr>
            <p:nvPr/>
          </p:nvCxnSpPr>
          <p:spPr>
            <a:xfrm flipH="1" flipV="1">
              <a:off x="2513522" y="4540041"/>
              <a:ext cx="0" cy="49130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CCF110-954B-417C-AB43-72371A6776DF}"/>
                </a:ext>
              </a:extLst>
            </p:cNvPr>
            <p:cNvSpPr txBox="1"/>
            <p:nvPr/>
          </p:nvSpPr>
          <p:spPr>
            <a:xfrm>
              <a:off x="1603189" y="5034544"/>
              <a:ext cx="1820665" cy="363791"/>
            </a:xfrm>
            <a:prstGeom prst="rect">
              <a:avLst/>
            </a:prstGeom>
            <a:noFill/>
          </p:spPr>
          <p:txBody>
            <a:bodyPr wrap="none" lIns="91427" tIns="91427" rIns="91427" bIns="91427" rtlCol="0">
              <a:spAutoFit/>
            </a:body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Information protection </a:t>
              </a:r>
            </a:p>
          </p:txBody>
        </p:sp>
        <p:sp>
          <p:nvSpPr>
            <p:cNvPr id="60" name="Oval 59">
              <a:extLst>
                <a:ext uri="{FF2B5EF4-FFF2-40B4-BE49-F238E27FC236}">
                  <a16:creationId xmlns:a16="http://schemas.microsoft.com/office/drawing/2014/main" id="{C1C58FF5-7DA2-4A19-9328-F264C9A7D63F}"/>
                </a:ext>
              </a:extLst>
            </p:cNvPr>
            <p:cNvSpPr/>
            <p:nvPr/>
          </p:nvSpPr>
          <p:spPr bwMode="auto">
            <a:xfrm>
              <a:off x="2422082" y="4359050"/>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3" name="Group 12">
            <a:extLst>
              <a:ext uri="{FF2B5EF4-FFF2-40B4-BE49-F238E27FC236}">
                <a16:creationId xmlns:a16="http://schemas.microsoft.com/office/drawing/2014/main" id="{65AE9F8C-54B0-4913-886E-6F8B8036E3F2}"/>
              </a:ext>
              <a:ext uri="{C183D7F6-B498-43B3-948B-1728B52AA6E4}">
                <adec:decorative xmlns:adec="http://schemas.microsoft.com/office/drawing/2017/decorative" val="1"/>
              </a:ext>
            </a:extLst>
          </p:cNvPr>
          <p:cNvGrpSpPr/>
          <p:nvPr/>
        </p:nvGrpSpPr>
        <p:grpSpPr>
          <a:xfrm>
            <a:off x="4162110" y="2458825"/>
            <a:ext cx="1444216" cy="1061801"/>
            <a:chOff x="4298131" y="2467290"/>
            <a:chExt cx="1444216" cy="1061801"/>
          </a:xfrm>
        </p:grpSpPr>
        <p:sp>
          <p:nvSpPr>
            <p:cNvPr id="18" name="TextBox 17">
              <a:extLst>
                <a:ext uri="{FF2B5EF4-FFF2-40B4-BE49-F238E27FC236}">
                  <a16:creationId xmlns:a16="http://schemas.microsoft.com/office/drawing/2014/main" id="{3A548802-9CE7-4D0A-BB56-5B326C166B90}"/>
                </a:ext>
              </a:extLst>
            </p:cNvPr>
            <p:cNvSpPr txBox="1"/>
            <p:nvPr/>
          </p:nvSpPr>
          <p:spPr>
            <a:xfrm>
              <a:off x="4298131" y="2467290"/>
              <a:ext cx="1444216" cy="363791"/>
            </a:xfrm>
            <a:prstGeom prst="rect">
              <a:avLst/>
            </a:prstGeom>
            <a:noFill/>
          </p:spPr>
          <p:txBody>
            <a:bodyPr wrap="none" lIns="91427" tIns="91427" rIns="91427" bIns="91427" rtlCol="0">
              <a:spAutoFit/>
            </a:body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Threat protection </a:t>
              </a:r>
            </a:p>
          </p:txBody>
        </p:sp>
        <p:cxnSp>
          <p:nvCxnSpPr>
            <p:cNvPr id="77" name="Straight Connector 76">
              <a:extLst>
                <a:ext uri="{FF2B5EF4-FFF2-40B4-BE49-F238E27FC236}">
                  <a16:creationId xmlns:a16="http://schemas.microsoft.com/office/drawing/2014/main" id="{45981D74-2066-4F91-815D-7A07FF8A05B2}"/>
                </a:ext>
              </a:extLst>
            </p:cNvPr>
            <p:cNvCxnSpPr>
              <a:cxnSpLocks/>
            </p:cNvCxnSpPr>
            <p:nvPr/>
          </p:nvCxnSpPr>
          <p:spPr>
            <a:xfrm flipH="1">
              <a:off x="5020239" y="2861073"/>
              <a:ext cx="0" cy="481717"/>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CC9A757B-75C8-48CF-8ACF-A64386831C1E}"/>
                </a:ext>
              </a:extLst>
            </p:cNvPr>
            <p:cNvSpPr/>
            <p:nvPr/>
          </p:nvSpPr>
          <p:spPr bwMode="auto">
            <a:xfrm>
              <a:off x="4928799" y="334621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5" name="Group 14">
            <a:extLst>
              <a:ext uri="{FF2B5EF4-FFF2-40B4-BE49-F238E27FC236}">
                <a16:creationId xmlns:a16="http://schemas.microsoft.com/office/drawing/2014/main" id="{7FBB4BBA-F1D5-47CE-978E-8C61BF86C47D}"/>
              </a:ext>
              <a:ext uri="{C183D7F6-B498-43B3-948B-1728B52AA6E4}">
                <adec:decorative xmlns:adec="http://schemas.microsoft.com/office/drawing/2017/decorative" val="1"/>
              </a:ext>
            </a:extLst>
          </p:cNvPr>
          <p:cNvGrpSpPr/>
          <p:nvPr/>
        </p:nvGrpSpPr>
        <p:grpSpPr>
          <a:xfrm>
            <a:off x="6134742" y="2293270"/>
            <a:ext cx="1866548" cy="1712984"/>
            <a:chOff x="6342470" y="2293270"/>
            <a:chExt cx="1866548" cy="1712984"/>
          </a:xfrm>
        </p:grpSpPr>
        <p:sp>
          <p:nvSpPr>
            <p:cNvPr id="30" name="TextBox 29">
              <a:extLst>
                <a:ext uri="{FF2B5EF4-FFF2-40B4-BE49-F238E27FC236}">
                  <a16:creationId xmlns:a16="http://schemas.microsoft.com/office/drawing/2014/main" id="{A9B1FDB6-94F9-4F33-ACAF-940C035B76BD}"/>
                </a:ext>
              </a:extLst>
            </p:cNvPr>
            <p:cNvSpPr txBox="1"/>
            <p:nvPr/>
          </p:nvSpPr>
          <p:spPr>
            <a:xfrm>
              <a:off x="6342470" y="2293270"/>
              <a:ext cx="1866548" cy="605384"/>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41" tIns="137141" rIns="137141" bIns="137141"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563"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MS-500: Microsoft 365 Security Administration</a:t>
              </a:r>
            </a:p>
          </p:txBody>
        </p:sp>
        <p:cxnSp>
          <p:nvCxnSpPr>
            <p:cNvPr id="61" name="Straight Connector 60">
              <a:extLst>
                <a:ext uri="{FF2B5EF4-FFF2-40B4-BE49-F238E27FC236}">
                  <a16:creationId xmlns:a16="http://schemas.microsoft.com/office/drawing/2014/main" id="{B3768E80-CA59-487A-8DF0-E5D782E8390F}"/>
                </a:ext>
              </a:extLst>
            </p:cNvPr>
            <p:cNvCxnSpPr>
              <a:cxnSpLocks/>
              <a:endCxn id="63" idx="0"/>
            </p:cNvCxnSpPr>
            <p:nvPr/>
          </p:nvCxnSpPr>
          <p:spPr>
            <a:xfrm>
              <a:off x="7275744" y="2861073"/>
              <a:ext cx="0" cy="962301"/>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7FCA12C-65DE-4544-A5C0-F163F0D4BB85}"/>
                </a:ext>
              </a:extLst>
            </p:cNvPr>
            <p:cNvSpPr/>
            <p:nvPr/>
          </p:nvSpPr>
          <p:spPr bwMode="auto">
            <a:xfrm>
              <a:off x="7184304" y="3823374"/>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21" name="Group 20">
            <a:extLst>
              <a:ext uri="{FF2B5EF4-FFF2-40B4-BE49-F238E27FC236}">
                <a16:creationId xmlns:a16="http://schemas.microsoft.com/office/drawing/2014/main" id="{1B1C8E79-6324-43FF-B350-C249356AED3C}"/>
              </a:ext>
              <a:ext uri="{C183D7F6-B498-43B3-948B-1728B52AA6E4}">
                <adec:decorative xmlns:adec="http://schemas.microsoft.com/office/drawing/2017/decorative" val="1"/>
              </a:ext>
            </a:extLst>
          </p:cNvPr>
          <p:cNvGrpSpPr/>
          <p:nvPr/>
        </p:nvGrpSpPr>
        <p:grpSpPr>
          <a:xfrm>
            <a:off x="3693580" y="4359050"/>
            <a:ext cx="2198396" cy="1218437"/>
            <a:chOff x="3913212" y="4359050"/>
            <a:chExt cx="2198396" cy="1218437"/>
          </a:xfrm>
        </p:grpSpPr>
        <p:cxnSp>
          <p:nvCxnSpPr>
            <p:cNvPr id="40" name="Straight Connector 39">
              <a:extLst>
                <a:ext uri="{FF2B5EF4-FFF2-40B4-BE49-F238E27FC236}">
                  <a16:creationId xmlns:a16="http://schemas.microsoft.com/office/drawing/2014/main" id="{58136FA6-E5ED-4ECB-A87E-065A09D6DE19}"/>
                </a:ext>
              </a:extLst>
            </p:cNvPr>
            <p:cNvCxnSpPr>
              <a:cxnSpLocks/>
            </p:cNvCxnSpPr>
            <p:nvPr/>
          </p:nvCxnSpPr>
          <p:spPr>
            <a:xfrm flipH="1" flipV="1">
              <a:off x="5012410" y="4537571"/>
              <a:ext cx="0" cy="49377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9A0BE14-03BF-4820-AFBF-D70E671D0223}"/>
                </a:ext>
              </a:extLst>
            </p:cNvPr>
            <p:cNvSpPr txBox="1"/>
            <p:nvPr/>
          </p:nvSpPr>
          <p:spPr>
            <a:xfrm>
              <a:off x="3913212" y="5034544"/>
              <a:ext cx="2198396" cy="542943"/>
            </a:xfrm>
            <a:prstGeom prst="rect">
              <a:avLst/>
            </a:prstGeom>
            <a:noFill/>
          </p:spPr>
          <p:txBody>
            <a:bodyPr wrap="none" lIns="91427" tIns="91427" rIns="91427" bIns="91427" rtlCol="0">
              <a:spAutoFit/>
            </a:bodyPr>
            <a:lstStyle/>
            <a:p>
              <a:pPr marL="0" marR="0" lvl="0" indent="0" algn="ctr" defTabSz="932563" rtl="0" eaLnBrk="1" fontAlgn="auto" latinLnBrk="0" hangingPunct="1">
                <a:lnSpc>
                  <a:spcPct val="97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Governance and compliance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features in Microsoft 365 </a:t>
              </a:r>
            </a:p>
          </p:txBody>
        </p:sp>
        <p:sp>
          <p:nvSpPr>
            <p:cNvPr id="64" name="Oval 63">
              <a:extLst>
                <a:ext uri="{FF2B5EF4-FFF2-40B4-BE49-F238E27FC236}">
                  <a16:creationId xmlns:a16="http://schemas.microsoft.com/office/drawing/2014/main" id="{2A774376-95A3-4863-A0B7-0ED38897293F}"/>
                </a:ext>
              </a:extLst>
            </p:cNvPr>
            <p:cNvSpPr/>
            <p:nvPr/>
          </p:nvSpPr>
          <p:spPr bwMode="auto">
            <a:xfrm>
              <a:off x="4920970" y="4359050"/>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44" name="Group 43">
            <a:extLst>
              <a:ext uri="{FF2B5EF4-FFF2-40B4-BE49-F238E27FC236}">
                <a16:creationId xmlns:a16="http://schemas.microsoft.com/office/drawing/2014/main" id="{D1CBCE52-E821-4C22-A590-0A9EC02C4618}"/>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45" name="Rectangle: Rounded Corners 44">
              <a:extLst>
                <a:ext uri="{FF2B5EF4-FFF2-40B4-BE49-F238E27FC236}">
                  <a16:creationId xmlns:a16="http://schemas.microsoft.com/office/drawing/2014/main" id="{EBB89593-29FC-421C-A0E1-7B6352E7844C}"/>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46" name="Group 45">
              <a:extLst>
                <a:ext uri="{FF2B5EF4-FFF2-40B4-BE49-F238E27FC236}">
                  <a16:creationId xmlns:a16="http://schemas.microsoft.com/office/drawing/2014/main" id="{D700F944-6EA3-4A0A-9A04-F2347250FC14}"/>
                </a:ext>
              </a:extLst>
            </p:cNvPr>
            <p:cNvGrpSpPr/>
            <p:nvPr/>
          </p:nvGrpSpPr>
          <p:grpSpPr>
            <a:xfrm>
              <a:off x="910573" y="4997101"/>
              <a:ext cx="681574" cy="410456"/>
              <a:chOff x="2201868" y="5451471"/>
              <a:chExt cx="549073" cy="325437"/>
            </a:xfrm>
          </p:grpSpPr>
          <p:grpSp>
            <p:nvGrpSpPr>
              <p:cNvPr id="47" name="Group 11">
                <a:extLst>
                  <a:ext uri="{FF2B5EF4-FFF2-40B4-BE49-F238E27FC236}">
                    <a16:creationId xmlns:a16="http://schemas.microsoft.com/office/drawing/2014/main" id="{E2FDED2A-1CD1-4BF0-BE9C-C9F058E18A9B}"/>
                  </a:ext>
                </a:extLst>
              </p:cNvPr>
              <p:cNvGrpSpPr>
                <a:grpSpLocks noChangeAspect="1"/>
              </p:cNvGrpSpPr>
              <p:nvPr/>
            </p:nvGrpSpPr>
            <p:grpSpPr bwMode="auto">
              <a:xfrm>
                <a:off x="2201868" y="5451471"/>
                <a:ext cx="401638" cy="325437"/>
                <a:chOff x="1387" y="3434"/>
                <a:chExt cx="253" cy="205"/>
              </a:xfrm>
              <a:solidFill>
                <a:schemeClr val="tx1"/>
              </a:solidFill>
            </p:grpSpPr>
            <p:sp>
              <p:nvSpPr>
                <p:cNvPr id="49" name="Freeform 12">
                  <a:extLst>
                    <a:ext uri="{FF2B5EF4-FFF2-40B4-BE49-F238E27FC236}">
                      <a16:creationId xmlns:a16="http://schemas.microsoft.com/office/drawing/2014/main" id="{7AC70D76-FF4E-4A9C-B0E8-3BCFB9B8B4A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05D5096B-F797-49BF-B380-4072A1E3B189}"/>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9E1B0310-6B07-4E56-8D84-5880729C8A51}"/>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56B06E0F-EEB9-4925-8348-294419291203}"/>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Freeform 21">
                <a:extLst>
                  <a:ext uri="{FF2B5EF4-FFF2-40B4-BE49-F238E27FC236}">
                    <a16:creationId xmlns:a16="http://schemas.microsoft.com/office/drawing/2014/main" id="{DD581DB0-C5FE-47B7-BAA5-2AABB938EFA0}"/>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a:extLst>
              <a:ext uri="{FF2B5EF4-FFF2-40B4-BE49-F238E27FC236}">
                <a16:creationId xmlns:a16="http://schemas.microsoft.com/office/drawing/2014/main" id="{66A8C60C-B7BC-45BC-B4A8-E72BA77BE89E}"/>
              </a:ext>
              <a:ext uri="{C183D7F6-B498-43B3-948B-1728B52AA6E4}">
                <adec:decorative xmlns:adec="http://schemas.microsoft.com/office/drawing/2017/decorative" val="1"/>
              </a:ext>
            </a:extLst>
          </p:cNvPr>
          <p:cNvGrpSpPr/>
          <p:nvPr/>
        </p:nvGrpSpPr>
        <p:grpSpPr>
          <a:xfrm>
            <a:off x="7926432" y="3525808"/>
            <a:ext cx="3138594" cy="701731"/>
            <a:chOff x="3984046" y="4049341"/>
            <a:chExt cx="3138594" cy="701731"/>
          </a:xfrm>
        </p:grpSpPr>
        <p:sp>
          <p:nvSpPr>
            <p:cNvPr id="58" name="Title 1">
              <a:extLst>
                <a:ext uri="{FF2B5EF4-FFF2-40B4-BE49-F238E27FC236}">
                  <a16:creationId xmlns:a16="http://schemas.microsoft.com/office/drawing/2014/main" id="{3CC65E9C-EAAD-468E-9781-C9C7E91CB38C}"/>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Security Administrator Associate</a:t>
              </a:r>
            </a:p>
          </p:txBody>
        </p:sp>
        <p:grpSp>
          <p:nvGrpSpPr>
            <p:cNvPr id="59" name="Group 58">
              <a:extLst>
                <a:ext uri="{FF2B5EF4-FFF2-40B4-BE49-F238E27FC236}">
                  <a16:creationId xmlns:a16="http://schemas.microsoft.com/office/drawing/2014/main" id="{7AC269BE-9105-4522-A360-857F794CBA86}"/>
                </a:ext>
              </a:extLst>
            </p:cNvPr>
            <p:cNvGrpSpPr/>
            <p:nvPr/>
          </p:nvGrpSpPr>
          <p:grpSpPr>
            <a:xfrm>
              <a:off x="4104122" y="4331610"/>
              <a:ext cx="333424" cy="137193"/>
              <a:chOff x="2474176" y="5456022"/>
              <a:chExt cx="288898" cy="118872"/>
            </a:xfrm>
          </p:grpSpPr>
          <p:sp>
            <p:nvSpPr>
              <p:cNvPr id="74" name="Star: 5 Points 73">
                <a:extLst>
                  <a:ext uri="{FF2B5EF4-FFF2-40B4-BE49-F238E27FC236}">
                    <a16:creationId xmlns:a16="http://schemas.microsoft.com/office/drawing/2014/main" id="{E803F5B2-75B3-42A1-B3E2-A81D94038D9A}"/>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75" name="Star: 5 Points 74">
                <a:extLst>
                  <a:ext uri="{FF2B5EF4-FFF2-40B4-BE49-F238E27FC236}">
                    <a16:creationId xmlns:a16="http://schemas.microsoft.com/office/drawing/2014/main" id="{6A0FB0D0-12DD-43F2-A52C-DD095AEAABB8}"/>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65" name="TextBox 64">
            <a:extLst>
              <a:ext uri="{FF2B5EF4-FFF2-40B4-BE49-F238E27FC236}">
                <a16:creationId xmlns:a16="http://schemas.microsoft.com/office/drawing/2014/main" id="{44D8D00D-0731-4105-8E8C-BCAF42BD25AA}"/>
              </a:ext>
              <a:ext uri="{C183D7F6-B498-43B3-948B-1728B52AA6E4}">
                <adec:decorative xmlns:adec="http://schemas.microsoft.com/office/drawing/2017/decorative" val="1"/>
              </a:ext>
            </a:extLst>
          </p:cNvPr>
          <p:cNvSpPr txBox="1"/>
          <p:nvPr/>
        </p:nvSpPr>
        <p:spPr>
          <a:xfrm>
            <a:off x="693815" y="4450631"/>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54" name="Group 53">
            <a:extLst>
              <a:ext uri="{FF2B5EF4-FFF2-40B4-BE49-F238E27FC236}">
                <a16:creationId xmlns:a16="http://schemas.microsoft.com/office/drawing/2014/main" id="{D1972C7B-1FE5-4559-B5E1-A9DC96C82BE5}"/>
              </a:ext>
            </a:extLst>
          </p:cNvPr>
          <p:cNvGrpSpPr/>
          <p:nvPr/>
        </p:nvGrpSpPr>
        <p:grpSpPr>
          <a:xfrm>
            <a:off x="1264874" y="1360620"/>
            <a:ext cx="9696366" cy="409448"/>
            <a:chOff x="1795346" y="1520932"/>
            <a:chExt cx="9696366" cy="409448"/>
          </a:xfrm>
        </p:grpSpPr>
        <p:sp>
          <p:nvSpPr>
            <p:cNvPr id="66" name="Rectangle 65">
              <a:extLst>
                <a:ext uri="{FF2B5EF4-FFF2-40B4-BE49-F238E27FC236}">
                  <a16:creationId xmlns:a16="http://schemas.microsoft.com/office/drawing/2014/main" id="{1429A0D1-5D9D-4E16-A755-E1DC6772F20E}"/>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5AADECD0-DCB4-4D6C-A187-338287A57065}"/>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1" name="Rectangle 70">
              <a:extLst>
                <a:ext uri="{FF2B5EF4-FFF2-40B4-BE49-F238E27FC236}">
                  <a16:creationId xmlns:a16="http://schemas.microsoft.com/office/drawing/2014/main" id="{A87196DC-A2C0-4D0D-8B5A-493E1E2A0DD5}"/>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2" name="Title 1">
              <a:extLst>
                <a:ext uri="{FF2B5EF4-FFF2-40B4-BE49-F238E27FC236}">
                  <a16:creationId xmlns:a16="http://schemas.microsoft.com/office/drawing/2014/main" id="{89328683-5769-43D7-8C7B-A7C83C57B94D}"/>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73" name="Title 1">
              <a:extLst>
                <a:ext uri="{FF2B5EF4-FFF2-40B4-BE49-F238E27FC236}">
                  <a16:creationId xmlns:a16="http://schemas.microsoft.com/office/drawing/2014/main" id="{000A9719-6F6E-4F78-8301-76DB377A1B3E}"/>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76" name="Title 1">
              <a:extLst>
                <a:ext uri="{FF2B5EF4-FFF2-40B4-BE49-F238E27FC236}">
                  <a16:creationId xmlns:a16="http://schemas.microsoft.com/office/drawing/2014/main" id="{3D0FBDEC-E3F9-40A7-9BD0-76E3264C2850}"/>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11339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par>
                                <p:cTn id="17" presetID="22" presetClass="entr" presetSubtype="4" fill="hold" nodeType="withEffect">
                                  <p:stCondLst>
                                    <p:cond delay="1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1" fill="hold" nodeType="withEffect">
                                  <p:stCondLst>
                                    <p:cond delay="10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4" fill="hold" nodeType="withEffect">
                                  <p:stCondLst>
                                    <p:cond delay="4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10" presetClass="entr" presetSubtype="0" fill="hold" nodeType="withEffect">
                                  <p:stCondLst>
                                    <p:cond delay="4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2855-A629-49CA-9FA1-B7C14D8B8100}"/>
              </a:ext>
            </a:extLst>
          </p:cNvPr>
          <p:cNvSpPr>
            <a:spLocks noGrp="1"/>
          </p:cNvSpPr>
          <p:nvPr>
            <p:ph type="title"/>
          </p:nvPr>
        </p:nvSpPr>
        <p:spPr>
          <a:xfrm>
            <a:off x="408079" y="419147"/>
            <a:ext cx="10819784" cy="1143000"/>
          </a:xfrm>
        </p:spPr>
        <p:txBody>
          <a:bodyPr/>
          <a:lstStyle/>
          <a:p>
            <a:r>
              <a:rPr lang="en-US" dirty="0"/>
              <a:t>Course details for Security Administrator Associate</a:t>
            </a:r>
          </a:p>
        </p:txBody>
      </p:sp>
      <p:sp>
        <p:nvSpPr>
          <p:cNvPr id="5" name="TextBox 4">
            <a:extLst>
              <a:ext uri="{FF2B5EF4-FFF2-40B4-BE49-F238E27FC236}">
                <a16:creationId xmlns:a16="http://schemas.microsoft.com/office/drawing/2014/main" id="{6DF66A17-A077-4011-8EAA-3305E6C322AE}"/>
              </a:ext>
            </a:extLst>
          </p:cNvPr>
          <p:cNvSpPr txBox="1"/>
          <p:nvPr/>
        </p:nvSpPr>
        <p:spPr>
          <a:xfrm>
            <a:off x="408079" y="6283378"/>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Certification: aka.ms/</a:t>
            </a:r>
            <a:r>
              <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MSCert</a:t>
            </a: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Microsoft 365 training: aka.ms/Microsoft365Learn</a:t>
            </a:r>
          </a:p>
        </p:txBody>
      </p:sp>
      <p:graphicFrame>
        <p:nvGraphicFramePr>
          <p:cNvPr id="12" name="Table 11">
            <a:extLst>
              <a:ext uri="{FF2B5EF4-FFF2-40B4-BE49-F238E27FC236}">
                <a16:creationId xmlns:a16="http://schemas.microsoft.com/office/drawing/2014/main" id="{193027C1-B312-4A56-992F-E95D9616F187}"/>
              </a:ext>
            </a:extLst>
          </p:cNvPr>
          <p:cNvGraphicFramePr>
            <a:graphicFrameLocks noGrp="1"/>
          </p:cNvGraphicFramePr>
          <p:nvPr>
            <p:extLst/>
          </p:nvPr>
        </p:nvGraphicFramePr>
        <p:xfrm>
          <a:off x="387059" y="1857965"/>
          <a:ext cx="11283231" cy="1722948"/>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14691">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365 Security Administration</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 - 500</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Managing Microsoft 365 Identity and Access</a:t>
                      </a:r>
                    </a:p>
                  </a:txBody>
                  <a:tcPr marL="100013" marR="4763" marT="4763" marB="0"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MS-500T01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0" marR="0" marT="0" marB="0"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Microsoft 365 Threat Protection</a:t>
                      </a:r>
                    </a:p>
                  </a:txBody>
                  <a:tcPr marL="100013" marR="4763" marT="4763"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hlinkClick r:id="rId3"/>
                        </a:rPr>
                        <a:t>MS-500T02</a:t>
                      </a:r>
                      <a:endParaRPr kumimoji="0" lang="en-US" sz="115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a:txBody>
                  <a:tcPr marL="0"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06859">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Implementing Microsoft 365 Information Protection</a:t>
                      </a:r>
                    </a:p>
                  </a:txBody>
                  <a:tcPr marL="100013" marR="4763" marT="4763"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hlinkClick r:id="rId4"/>
                        </a:rPr>
                        <a:t>MS-500T03</a:t>
                      </a:r>
                      <a:endParaRPr kumimoji="0" lang="en-US" sz="115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a:txBody>
                  <a:tcPr marL="0"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Administering Microsoft 365 Built-in Compliance</a:t>
                      </a:r>
                    </a:p>
                  </a:txBody>
                  <a:tcPr marL="100013" marR="4763" marT="4763" marB="0"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hlinkClick r:id="rId5"/>
                        </a:rPr>
                        <a:t>MS-500T04</a:t>
                      </a:r>
                      <a:endParaRPr kumimoji="0" lang="en-US" sz="115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a:txBody>
                  <a:tcPr marL="0"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069927022"/>
                  </a:ext>
                </a:extLst>
              </a:tr>
            </a:tbl>
          </a:graphicData>
        </a:graphic>
      </p:graphicFrame>
      <p:sp>
        <p:nvSpPr>
          <p:cNvPr id="6" name="Rectangle 1">
            <a:extLst>
              <a:ext uri="{FF2B5EF4-FFF2-40B4-BE49-F238E27FC236}">
                <a16:creationId xmlns:a16="http://schemas.microsoft.com/office/drawing/2014/main" id="{56BE6559-F030-4B55-9745-B53BB69F580A}"/>
              </a:ext>
            </a:extLst>
          </p:cNvPr>
          <p:cNvSpPr>
            <a:spLocks noChangeArrowheads="1"/>
          </p:cNvSpPr>
          <p:nvPr/>
        </p:nvSpPr>
        <p:spPr bwMode="auto">
          <a:xfrm>
            <a:off x="408079" y="11170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4 Instructor-led training courses</a:t>
            </a:r>
          </a:p>
        </p:txBody>
      </p:sp>
    </p:spTree>
    <p:extLst>
      <p:ext uri="{BB962C8B-B14F-4D97-AF65-F5344CB8AC3E}">
        <p14:creationId xmlns:p14="http://schemas.microsoft.com/office/powerpoint/2010/main" val="41519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path" presetSubtype="0" decel="100000" fill="hold" nodeType="withEffect">
                                  <p:stCondLst>
                                    <p:cond delay="0"/>
                                  </p:stCondLst>
                                  <p:childTnLst>
                                    <p:animMotion origin="layout" path="M -3.95833E-6 -3.33333E-6 L -0.05091 -0.00069 " pathEditMode="relative" rAng="0" ptsTypes="AA">
                                      <p:cBhvr>
                                        <p:cTn id="9" dur="750" spd="-100000" fill="hold"/>
                                        <p:tgtEl>
                                          <p:spTgt spid="12"/>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9D221E5E-A823-47AA-BE49-C14B124C2ACA}"/>
              </a:ext>
            </a:extLst>
          </p:cNvPr>
          <p:cNvSpPr/>
          <p:nvPr/>
        </p:nvSpPr>
        <p:spPr>
          <a:xfrm>
            <a:off x="4707365" y="1343130"/>
            <a:ext cx="3345973" cy="3630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50" name="Rectangle 149">
            <a:extLst>
              <a:ext uri="{FF2B5EF4-FFF2-40B4-BE49-F238E27FC236}">
                <a16:creationId xmlns:a16="http://schemas.microsoft.com/office/drawing/2014/main" id="{A426D564-A51C-4AF0-B0FD-586D8C6CB16B}"/>
              </a:ext>
            </a:extLst>
          </p:cNvPr>
          <p:cNvSpPr/>
          <p:nvPr/>
        </p:nvSpPr>
        <p:spPr>
          <a:xfrm>
            <a:off x="8059924" y="1343130"/>
            <a:ext cx="1227931" cy="36309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51" name="Rectangle 150">
            <a:extLst>
              <a:ext uri="{FF2B5EF4-FFF2-40B4-BE49-F238E27FC236}">
                <a16:creationId xmlns:a16="http://schemas.microsoft.com/office/drawing/2014/main" id="{7F1284BD-B03C-4A03-A197-2AA786A829F8}"/>
              </a:ext>
            </a:extLst>
          </p:cNvPr>
          <p:cNvSpPr/>
          <p:nvPr/>
        </p:nvSpPr>
        <p:spPr>
          <a:xfrm>
            <a:off x="9287855" y="1343130"/>
            <a:ext cx="2360728" cy="363091"/>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grpSp>
        <p:nvGrpSpPr>
          <p:cNvPr id="189" name="Group 188">
            <a:extLst>
              <a:ext uri="{FF2B5EF4-FFF2-40B4-BE49-F238E27FC236}">
                <a16:creationId xmlns:a16="http://schemas.microsoft.com/office/drawing/2014/main" id="{12705DA6-C49F-4631-8DA2-0F499E00E368}"/>
              </a:ext>
              <a:ext uri="{C183D7F6-B498-43B3-948B-1728B52AA6E4}">
                <adec:decorative xmlns:adec="http://schemas.microsoft.com/office/drawing/2017/decorative" val="1"/>
              </a:ext>
            </a:extLst>
          </p:cNvPr>
          <p:cNvGrpSpPr/>
          <p:nvPr/>
        </p:nvGrpSpPr>
        <p:grpSpPr>
          <a:xfrm>
            <a:off x="8722481" y="3546148"/>
            <a:ext cx="2984496" cy="701731"/>
            <a:chOff x="8296358" y="3536153"/>
            <a:chExt cx="2984496" cy="701731"/>
          </a:xfrm>
        </p:grpSpPr>
        <p:sp>
          <p:nvSpPr>
            <p:cNvPr id="190" name="Title 1">
              <a:extLst>
                <a:ext uri="{FF2B5EF4-FFF2-40B4-BE49-F238E27FC236}">
                  <a16:creationId xmlns:a16="http://schemas.microsoft.com/office/drawing/2014/main" id="{A2D5B898-F8BF-4AE9-831B-B74123F085DF}"/>
                </a:ext>
              </a:extLst>
            </p:cNvPr>
            <p:cNvSpPr txBox="1">
              <a:spLocks/>
            </p:cNvSpPr>
            <p:nvPr/>
          </p:nvSpPr>
          <p:spPr>
            <a:xfrm>
              <a:off x="8296358" y="3536153"/>
              <a:ext cx="2984496"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a:t>
              </a:r>
              <a:br>
                <a:rPr lang="en-US" sz="1200" dirty="0"/>
              </a:br>
              <a:r>
                <a:rPr lang="en-US" sz="1200" dirty="0"/>
                <a:t>Enterprise Administrator Expert</a:t>
              </a:r>
            </a:p>
          </p:txBody>
        </p:sp>
        <p:grpSp>
          <p:nvGrpSpPr>
            <p:cNvPr id="191" name="Group 190">
              <a:extLst>
                <a:ext uri="{FF2B5EF4-FFF2-40B4-BE49-F238E27FC236}">
                  <a16:creationId xmlns:a16="http://schemas.microsoft.com/office/drawing/2014/main" id="{C8AB9A7E-8F23-4A23-A60F-79A04522C115}"/>
                </a:ext>
              </a:extLst>
            </p:cNvPr>
            <p:cNvGrpSpPr/>
            <p:nvPr/>
          </p:nvGrpSpPr>
          <p:grpSpPr>
            <a:xfrm>
              <a:off x="8411364" y="3734026"/>
              <a:ext cx="333421" cy="305985"/>
              <a:chOff x="2474176" y="5309768"/>
              <a:chExt cx="288898" cy="265126"/>
            </a:xfrm>
          </p:grpSpPr>
          <p:sp>
            <p:nvSpPr>
              <p:cNvPr id="192" name="Star: 5 Points 191">
                <a:extLst>
                  <a:ext uri="{FF2B5EF4-FFF2-40B4-BE49-F238E27FC236}">
                    <a16:creationId xmlns:a16="http://schemas.microsoft.com/office/drawing/2014/main" id="{6FD576EC-2306-4823-B8C5-0A2A4EE3DF8F}"/>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93" name="Star: 5 Points 192">
                <a:extLst>
                  <a:ext uri="{FF2B5EF4-FFF2-40B4-BE49-F238E27FC236}">
                    <a16:creationId xmlns:a16="http://schemas.microsoft.com/office/drawing/2014/main" id="{E1FE505F-9F5D-40E1-8141-BAA749A038DE}"/>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94" name="Star: 5 Points 193">
                <a:extLst>
                  <a:ext uri="{FF2B5EF4-FFF2-40B4-BE49-F238E27FC236}">
                    <a16:creationId xmlns:a16="http://schemas.microsoft.com/office/drawing/2014/main" id="{733710A4-9947-49A1-9535-2640501309D1}"/>
                  </a:ext>
                </a:extLst>
              </p:cNvPr>
              <p:cNvSpPr/>
              <p:nvPr/>
            </p:nvSpPr>
            <p:spPr>
              <a:xfrm>
                <a:off x="2559189" y="5309768"/>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07" name="Group 106">
            <a:extLst>
              <a:ext uri="{FF2B5EF4-FFF2-40B4-BE49-F238E27FC236}">
                <a16:creationId xmlns:a16="http://schemas.microsoft.com/office/drawing/2014/main" id="{AF0B85FA-DCA5-4906-AA75-C9B76079BDE3}"/>
              </a:ext>
              <a:ext uri="{C183D7F6-B498-43B3-948B-1728B52AA6E4}">
                <adec:decorative xmlns:adec="http://schemas.microsoft.com/office/drawing/2017/decorative" val="1"/>
              </a:ext>
            </a:extLst>
          </p:cNvPr>
          <p:cNvGrpSpPr/>
          <p:nvPr/>
        </p:nvGrpSpPr>
        <p:grpSpPr>
          <a:xfrm>
            <a:off x="1633505" y="4889166"/>
            <a:ext cx="2896701" cy="308038"/>
            <a:chOff x="766958" y="4811947"/>
            <a:chExt cx="2896701" cy="308038"/>
          </a:xfrm>
        </p:grpSpPr>
        <p:cxnSp>
          <p:nvCxnSpPr>
            <p:cNvPr id="108" name="Straight Connector 107">
              <a:extLst>
                <a:ext uri="{FF2B5EF4-FFF2-40B4-BE49-F238E27FC236}">
                  <a16:creationId xmlns:a16="http://schemas.microsoft.com/office/drawing/2014/main" id="{DE35432E-B830-4CC7-86A4-46EA13BA0FF3}"/>
                </a:ext>
              </a:extLst>
            </p:cNvPr>
            <p:cNvCxnSpPr>
              <a:cxnSpLocks/>
            </p:cNvCxnSpPr>
            <p:nvPr/>
          </p:nvCxnSpPr>
          <p:spPr>
            <a:xfrm>
              <a:off x="766958" y="5035228"/>
              <a:ext cx="28967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D7ADC09-557E-499C-82AA-D501EC3FA858}"/>
                </a:ext>
              </a:extLst>
            </p:cNvPr>
            <p:cNvSpPr txBox="1"/>
            <p:nvPr/>
          </p:nvSpPr>
          <p:spPr>
            <a:xfrm>
              <a:off x="1907361" y="4811947"/>
              <a:ext cx="619125" cy="308038"/>
            </a:xfrm>
            <a:prstGeom prst="rect">
              <a:avLst/>
            </a:prstGeom>
            <a:solidFill>
              <a:schemeClr val="bg1"/>
            </a:solidFill>
          </p:spPr>
          <p:txBody>
            <a:bodyPr vert="horz" wrap="none" lIns="146304" tIns="9144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OR</a:t>
              </a:r>
            </a:p>
          </p:txBody>
        </p:sp>
      </p:grpSp>
      <p:sp>
        <p:nvSpPr>
          <p:cNvPr id="2" name="Title 1">
            <a:extLst>
              <a:ext uri="{FF2B5EF4-FFF2-40B4-BE49-F238E27FC236}">
                <a16:creationId xmlns:a16="http://schemas.microsoft.com/office/drawing/2014/main" id="{B252F1FA-7D13-4730-8A7E-7C8A20511591}"/>
              </a:ext>
              <a:ext uri="{C183D7F6-B498-43B3-948B-1728B52AA6E4}">
                <adec:decorative xmlns:adec="http://schemas.microsoft.com/office/drawing/2017/decorative" val="1"/>
              </a:ext>
            </a:extLst>
          </p:cNvPr>
          <p:cNvSpPr>
            <a:spLocks noGrp="1"/>
          </p:cNvSpPr>
          <p:nvPr>
            <p:ph type="title"/>
          </p:nvPr>
        </p:nvSpPr>
        <p:spPr>
          <a:xfrm>
            <a:off x="408080" y="419147"/>
            <a:ext cx="8664714" cy="1143000"/>
          </a:xfrm>
        </p:spPr>
        <p:txBody>
          <a:bodyPr/>
          <a:lstStyle/>
          <a:p>
            <a:r>
              <a:rPr lang="en-US" spc="-80" dirty="0"/>
              <a:t>Learning path for Enterprise Administrator Expert</a:t>
            </a:r>
            <a:endParaRPr lang="en-US" dirty="0"/>
          </a:p>
        </p:txBody>
      </p:sp>
      <p:grpSp>
        <p:nvGrpSpPr>
          <p:cNvPr id="5" name="Group 4">
            <a:extLst>
              <a:ext uri="{FF2B5EF4-FFF2-40B4-BE49-F238E27FC236}">
                <a16:creationId xmlns:a16="http://schemas.microsoft.com/office/drawing/2014/main" id="{B363EC45-E224-41F8-9443-5989B83EEE43}"/>
              </a:ext>
              <a:ext uri="{C183D7F6-B498-43B3-948B-1728B52AA6E4}">
                <adec:decorative xmlns:adec="http://schemas.microsoft.com/office/drawing/2017/decorative" val="1"/>
              </a:ext>
            </a:extLst>
          </p:cNvPr>
          <p:cNvGrpSpPr/>
          <p:nvPr/>
        </p:nvGrpSpPr>
        <p:grpSpPr>
          <a:xfrm>
            <a:off x="5009331" y="3399171"/>
            <a:ext cx="3045644" cy="1048308"/>
            <a:chOff x="3196333" y="3200119"/>
            <a:chExt cx="6311120" cy="1534784"/>
          </a:xfrm>
        </p:grpSpPr>
        <p:sp>
          <p:nvSpPr>
            <p:cNvPr id="7" name="Freeform: Shape 6">
              <a:extLst>
                <a:ext uri="{FF2B5EF4-FFF2-40B4-BE49-F238E27FC236}">
                  <a16:creationId xmlns:a16="http://schemas.microsoft.com/office/drawing/2014/main" id="{A2445F6E-1C8D-4A09-8DED-500512F6625E}"/>
                </a:ext>
              </a:extLst>
            </p:cNvPr>
            <p:cNvSpPr/>
            <p:nvPr/>
          </p:nvSpPr>
          <p:spPr bwMode="auto">
            <a:xfrm flipV="1">
              <a:off x="3196348" y="3945196"/>
              <a:ext cx="6311105" cy="78970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915826"/>
                <a:gd name="connsiteY0" fmla="*/ 1044593 h 1044593"/>
                <a:gd name="connsiteX1" fmla="*/ 1235531 w 11915826"/>
                <a:gd name="connsiteY1" fmla="*/ 11948 h 1044593"/>
                <a:gd name="connsiteX2" fmla="*/ 11915826 w 11915826"/>
                <a:gd name="connsiteY2" fmla="*/ 0 h 1044593"/>
                <a:gd name="connsiteX0" fmla="*/ 0 w 11929647"/>
                <a:gd name="connsiteY0" fmla="*/ 1044593 h 1044593"/>
                <a:gd name="connsiteX1" fmla="*/ 1235531 w 11929647"/>
                <a:gd name="connsiteY1" fmla="*/ 11948 h 1044593"/>
                <a:gd name="connsiteX2" fmla="*/ 11929647 w 11929647"/>
                <a:gd name="connsiteY2" fmla="*/ 0 h 1044593"/>
                <a:gd name="connsiteX0" fmla="*/ 0 w 12714433"/>
                <a:gd name="connsiteY0" fmla="*/ 1058236 h 1058236"/>
                <a:gd name="connsiteX1" fmla="*/ 1235531 w 12714433"/>
                <a:gd name="connsiteY1" fmla="*/ 25591 h 1058236"/>
                <a:gd name="connsiteX2" fmla="*/ 11929647 w 12714433"/>
                <a:gd name="connsiteY2" fmla="*/ 13643 h 1058236"/>
                <a:gd name="connsiteX3" fmla="*/ 11903828 w 12714433"/>
                <a:gd name="connsiteY3" fmla="*/ 0 h 1058236"/>
                <a:gd name="connsiteX0" fmla="*/ 0 w 13311377"/>
                <a:gd name="connsiteY0" fmla="*/ 1044606 h 1044606"/>
                <a:gd name="connsiteX1" fmla="*/ 1235531 w 13311377"/>
                <a:gd name="connsiteY1" fmla="*/ 11961 h 1044606"/>
                <a:gd name="connsiteX2" fmla="*/ 11929647 w 13311377"/>
                <a:gd name="connsiteY2" fmla="*/ 13 h 1044606"/>
                <a:gd name="connsiteX3" fmla="*/ 13258333 w 13311377"/>
                <a:gd name="connsiteY3" fmla="*/ 1031648 h 1044606"/>
                <a:gd name="connsiteX0" fmla="*/ 0 w 13258333"/>
                <a:gd name="connsiteY0" fmla="*/ 1044592 h 1044592"/>
                <a:gd name="connsiteX1" fmla="*/ 1235531 w 13258333"/>
                <a:gd name="connsiteY1" fmla="*/ 11947 h 1044592"/>
                <a:gd name="connsiteX2" fmla="*/ 11929647 w 13258333"/>
                <a:gd name="connsiteY2" fmla="*/ -1 h 1044592"/>
                <a:gd name="connsiteX3" fmla="*/ 13258333 w 13258333"/>
                <a:gd name="connsiteY3" fmla="*/ 1031634 h 1044592"/>
              </a:gdLst>
              <a:ahLst/>
              <a:cxnLst>
                <a:cxn ang="0">
                  <a:pos x="connsiteX0" y="connsiteY0"/>
                </a:cxn>
                <a:cxn ang="0">
                  <a:pos x="connsiteX1" y="connsiteY1"/>
                </a:cxn>
                <a:cxn ang="0">
                  <a:pos x="connsiteX2" y="connsiteY2"/>
                </a:cxn>
                <a:cxn ang="0">
                  <a:pos x="connsiteX3" y="connsiteY3"/>
                </a:cxn>
              </a:cxnLst>
              <a:rect l="l" t="t" r="r" b="b"/>
              <a:pathLst>
                <a:path w="13258333" h="1044592">
                  <a:moveTo>
                    <a:pt x="0" y="1044592"/>
                  </a:moveTo>
                  <a:cubicBezTo>
                    <a:pt x="150086" y="957722"/>
                    <a:pt x="1051186" y="129660"/>
                    <a:pt x="1235531" y="11947"/>
                  </a:cubicBezTo>
                  <a:cubicBezTo>
                    <a:pt x="1292009" y="1612"/>
                    <a:pt x="11843683" y="8565"/>
                    <a:pt x="11929647" y="-1"/>
                  </a:cubicBezTo>
                  <a:lnTo>
                    <a:pt x="13258333" y="1031634"/>
                  </a:ln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5A9FB1D-98BE-4AB3-BC65-6B24D8148A10}"/>
                </a:ext>
              </a:extLst>
            </p:cNvPr>
            <p:cNvSpPr/>
            <p:nvPr/>
          </p:nvSpPr>
          <p:spPr bwMode="auto">
            <a:xfrm>
              <a:off x="3196333" y="3200119"/>
              <a:ext cx="6304541" cy="759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2032457"/>
                <a:gd name="connsiteY0" fmla="*/ 1039702 h 1039702"/>
                <a:gd name="connsiteX1" fmla="*/ 1235531 w 12032457"/>
                <a:gd name="connsiteY1" fmla="*/ 7057 h 1039702"/>
                <a:gd name="connsiteX2" fmla="*/ 12032457 w 12032457"/>
                <a:gd name="connsiteY2" fmla="*/ 6581 h 1039702"/>
                <a:gd name="connsiteX0" fmla="*/ 0 w 11949646"/>
                <a:gd name="connsiteY0" fmla="*/ 1043598 h 1043598"/>
                <a:gd name="connsiteX1" fmla="*/ 1235531 w 11949646"/>
                <a:gd name="connsiteY1" fmla="*/ 10953 h 1043598"/>
                <a:gd name="connsiteX2" fmla="*/ 11949646 w 11949646"/>
                <a:gd name="connsiteY2" fmla="*/ 3966 h 1043598"/>
                <a:gd name="connsiteX0" fmla="*/ 0 w 12745080"/>
                <a:gd name="connsiteY0" fmla="*/ 1043598 h 1043598"/>
                <a:gd name="connsiteX1" fmla="*/ 1235531 w 12745080"/>
                <a:gd name="connsiteY1" fmla="*/ 10953 h 1043598"/>
                <a:gd name="connsiteX2" fmla="*/ 11949646 w 12745080"/>
                <a:gd name="connsiteY2" fmla="*/ 3966 h 1043598"/>
                <a:gd name="connsiteX3" fmla="*/ 11955893 w 12745080"/>
                <a:gd name="connsiteY3" fmla="*/ 9082 h 1043598"/>
                <a:gd name="connsiteX0" fmla="*/ 0 w 13292652"/>
                <a:gd name="connsiteY0" fmla="*/ 1043598 h 1063838"/>
                <a:gd name="connsiteX1" fmla="*/ 1235531 w 13292652"/>
                <a:gd name="connsiteY1" fmla="*/ 10953 h 1063838"/>
                <a:gd name="connsiteX2" fmla="*/ 11949646 w 13292652"/>
                <a:gd name="connsiteY2" fmla="*/ 3966 h 1063838"/>
                <a:gd name="connsiteX3" fmla="*/ 13225655 w 13292652"/>
                <a:gd name="connsiteY3" fmla="*/ 1063838 h 1063838"/>
                <a:gd name="connsiteX0" fmla="*/ 0 w 13225656"/>
                <a:gd name="connsiteY0" fmla="*/ 1043598 h 1063838"/>
                <a:gd name="connsiteX1" fmla="*/ 1235531 w 13225656"/>
                <a:gd name="connsiteY1" fmla="*/ 10953 h 1063838"/>
                <a:gd name="connsiteX2" fmla="*/ 11949646 w 13225656"/>
                <a:gd name="connsiteY2" fmla="*/ 3966 h 1063838"/>
                <a:gd name="connsiteX3" fmla="*/ 13225655 w 13225656"/>
                <a:gd name="connsiteY3" fmla="*/ 1063838 h 1063838"/>
              </a:gdLst>
              <a:ahLst/>
              <a:cxnLst>
                <a:cxn ang="0">
                  <a:pos x="connsiteX0" y="connsiteY0"/>
                </a:cxn>
                <a:cxn ang="0">
                  <a:pos x="connsiteX1" y="connsiteY1"/>
                </a:cxn>
                <a:cxn ang="0">
                  <a:pos x="connsiteX2" y="connsiteY2"/>
                </a:cxn>
                <a:cxn ang="0">
                  <a:pos x="connsiteX3" y="connsiteY3"/>
                </a:cxn>
              </a:cxnLst>
              <a:rect l="l" t="t" r="r" b="b"/>
              <a:pathLst>
                <a:path w="13225656" h="1063838">
                  <a:moveTo>
                    <a:pt x="0" y="1043598"/>
                  </a:moveTo>
                  <a:cubicBezTo>
                    <a:pt x="150086" y="956728"/>
                    <a:pt x="1051186" y="128666"/>
                    <a:pt x="1235531" y="10953"/>
                  </a:cubicBezTo>
                  <a:cubicBezTo>
                    <a:pt x="1292009" y="618"/>
                    <a:pt x="11829912" y="-3848"/>
                    <a:pt x="11949646" y="3966"/>
                  </a:cubicBezTo>
                  <a:cubicBezTo>
                    <a:pt x="13239510" y="1090964"/>
                    <a:pt x="13224354" y="1062772"/>
                    <a:pt x="13225655" y="1063838"/>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70935C8-241D-4998-B82D-EF2B58086C01}"/>
              </a:ext>
              <a:ext uri="{C183D7F6-B498-43B3-948B-1728B52AA6E4}">
                <adec:decorative xmlns:adec="http://schemas.microsoft.com/office/drawing/2017/decorative" val="1"/>
              </a:ext>
            </a:extLst>
          </p:cNvPr>
          <p:cNvGrpSpPr/>
          <p:nvPr/>
        </p:nvGrpSpPr>
        <p:grpSpPr>
          <a:xfrm>
            <a:off x="4949294" y="4379263"/>
            <a:ext cx="1247457" cy="1043346"/>
            <a:chOff x="3171324" y="2025920"/>
            <a:chExt cx="1247457" cy="1043346"/>
          </a:xfrm>
        </p:grpSpPr>
        <p:cxnSp>
          <p:nvCxnSpPr>
            <p:cNvPr id="21" name="Straight Connector 20">
              <a:extLst>
                <a:ext uri="{FF2B5EF4-FFF2-40B4-BE49-F238E27FC236}">
                  <a16:creationId xmlns:a16="http://schemas.microsoft.com/office/drawing/2014/main" id="{6D443E92-8D2D-473C-A1B0-45F5C29D0804}"/>
                </a:ext>
              </a:extLst>
            </p:cNvPr>
            <p:cNvCxnSpPr>
              <a:cxnSpLocks/>
            </p:cNvCxnSpPr>
            <p:nvPr/>
          </p:nvCxnSpPr>
          <p:spPr>
            <a:xfrm flipH="1">
              <a:off x="3795049" y="2206124"/>
              <a:ext cx="0" cy="36576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F50E28-0A0F-4AE0-84B4-E3F9AEC80A3A}"/>
                </a:ext>
              </a:extLst>
            </p:cNvPr>
            <p:cNvSpPr txBox="1"/>
            <p:nvPr/>
          </p:nvSpPr>
          <p:spPr>
            <a:xfrm>
              <a:off x="3171324" y="2579901"/>
              <a:ext cx="1247457" cy="489365"/>
            </a:xfrm>
            <a:prstGeom prst="rect">
              <a:avLst/>
            </a:prstGeom>
            <a:noFill/>
          </p:spPr>
          <p:txBody>
            <a:bodyPr wrap="squar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Modern device services</a:t>
              </a:r>
            </a:p>
          </p:txBody>
        </p:sp>
        <p:sp>
          <p:nvSpPr>
            <p:cNvPr id="20" name="Oval 19">
              <a:extLst>
                <a:ext uri="{FF2B5EF4-FFF2-40B4-BE49-F238E27FC236}">
                  <a16:creationId xmlns:a16="http://schemas.microsoft.com/office/drawing/2014/main" id="{7F951DF1-44AD-4881-A0AB-A0F160E546AA}"/>
                </a:ext>
              </a:extLst>
            </p:cNvPr>
            <p:cNvSpPr/>
            <p:nvPr/>
          </p:nvSpPr>
          <p:spPr bwMode="auto">
            <a:xfrm>
              <a:off x="3703609" y="2025920"/>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23" name="Group 22">
            <a:extLst>
              <a:ext uri="{FF2B5EF4-FFF2-40B4-BE49-F238E27FC236}">
                <a16:creationId xmlns:a16="http://schemas.microsoft.com/office/drawing/2014/main" id="{6DBBCE3D-31C0-43C2-94ED-338AD95B353C}"/>
              </a:ext>
              <a:ext uri="{C183D7F6-B498-43B3-948B-1728B52AA6E4}">
                <adec:decorative xmlns:adec="http://schemas.microsoft.com/office/drawing/2017/decorative" val="1"/>
              </a:ext>
            </a:extLst>
          </p:cNvPr>
          <p:cNvGrpSpPr/>
          <p:nvPr/>
        </p:nvGrpSpPr>
        <p:grpSpPr>
          <a:xfrm>
            <a:off x="5191930" y="4379263"/>
            <a:ext cx="1916658" cy="1634117"/>
            <a:chOff x="2779219" y="730221"/>
            <a:chExt cx="1916658" cy="1655197"/>
          </a:xfrm>
        </p:grpSpPr>
        <p:cxnSp>
          <p:nvCxnSpPr>
            <p:cNvPr id="25" name="Straight Connector 24">
              <a:extLst>
                <a:ext uri="{FF2B5EF4-FFF2-40B4-BE49-F238E27FC236}">
                  <a16:creationId xmlns:a16="http://schemas.microsoft.com/office/drawing/2014/main" id="{9C88193E-1F76-45B9-AB65-FCB8F88A05FE}"/>
                </a:ext>
              </a:extLst>
            </p:cNvPr>
            <p:cNvCxnSpPr>
              <a:cxnSpLocks/>
            </p:cNvCxnSpPr>
            <p:nvPr/>
          </p:nvCxnSpPr>
          <p:spPr>
            <a:xfrm>
              <a:off x="3736262" y="908751"/>
              <a:ext cx="2573" cy="971726"/>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DC9C26-75B4-4699-AE63-071252DBF5E6}"/>
                </a:ext>
              </a:extLst>
            </p:cNvPr>
            <p:cNvSpPr txBox="1"/>
            <p:nvPr/>
          </p:nvSpPr>
          <p:spPr>
            <a:xfrm>
              <a:off x="2779219" y="1889740"/>
              <a:ext cx="1916658" cy="495678"/>
            </a:xfrm>
            <a:prstGeom prst="rect">
              <a:avLst/>
            </a:prstGeom>
            <a:noFill/>
          </p:spPr>
          <p:txBody>
            <a:bodyPr wrap="squar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Microsoft 365 </a:t>
              </a:r>
              <a:r>
                <a:rPr lang="en-US" sz="1100" b="1">
                  <a:ln w="3175">
                    <a:noFill/>
                  </a:ln>
                  <a:gradFill>
                    <a:gsLst>
                      <a:gs pos="1250">
                        <a:schemeClr val="tx1"/>
                      </a:gs>
                      <a:gs pos="100000">
                        <a:schemeClr val="tx1"/>
                      </a:gs>
                    </a:gsLst>
                    <a:lin ang="5400000" scaled="0"/>
                  </a:gradFill>
                  <a:latin typeface="+mj-lt"/>
                  <a:cs typeface="Segoe UI" panose="020B0502040204020203" pitchFamily="34" charset="0"/>
                </a:rPr>
                <a:t>security </a:t>
              </a:r>
              <a:br>
                <a:rPr lang="en-US" sz="1100" b="1">
                  <a:ln w="3175">
                    <a:noFill/>
                  </a:ln>
                  <a:gradFill>
                    <a:gsLst>
                      <a:gs pos="1250">
                        <a:schemeClr val="tx1"/>
                      </a:gs>
                      <a:gs pos="100000">
                        <a:schemeClr val="tx1"/>
                      </a:gs>
                    </a:gsLst>
                    <a:lin ang="5400000" scaled="0"/>
                  </a:gradFill>
                  <a:latin typeface="+mj-lt"/>
                  <a:cs typeface="Segoe UI" panose="020B0502040204020203" pitchFamily="34" charset="0"/>
                </a:rPr>
              </a:br>
              <a:r>
                <a:rPr lang="en-US" sz="1100" b="1">
                  <a:ln w="3175">
                    <a:noFill/>
                  </a:ln>
                  <a:gradFill>
                    <a:gsLst>
                      <a:gs pos="1250">
                        <a:schemeClr val="tx1"/>
                      </a:gs>
                      <a:gs pos="100000">
                        <a:schemeClr val="tx1"/>
                      </a:gs>
                    </a:gsLst>
                    <a:lin ang="5400000" scaled="0"/>
                  </a:gradFill>
                  <a:latin typeface="+mj-lt"/>
                  <a:cs typeface="Segoe UI" panose="020B0502040204020203" pitchFamily="34" charset="0"/>
                </a:rPr>
                <a:t>and </a:t>
              </a: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threat management</a:t>
              </a:r>
            </a:p>
          </p:txBody>
        </p:sp>
        <p:sp>
          <p:nvSpPr>
            <p:cNvPr id="24" name="Oval 23">
              <a:extLst>
                <a:ext uri="{FF2B5EF4-FFF2-40B4-BE49-F238E27FC236}">
                  <a16:creationId xmlns:a16="http://schemas.microsoft.com/office/drawing/2014/main" id="{92AECA00-B470-4759-9CD6-3BFE8D3CA810}"/>
                </a:ext>
              </a:extLst>
            </p:cNvPr>
            <p:cNvSpPr/>
            <p:nvPr/>
          </p:nvSpPr>
          <p:spPr bwMode="auto">
            <a:xfrm>
              <a:off x="3646108" y="73022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36" name="Group 35">
            <a:extLst>
              <a:ext uri="{FF2B5EF4-FFF2-40B4-BE49-F238E27FC236}">
                <a16:creationId xmlns:a16="http://schemas.microsoft.com/office/drawing/2014/main" id="{02ECDF8A-730D-434B-A4C8-0EDCA0CFDF61}"/>
              </a:ext>
              <a:ext uri="{C183D7F6-B498-43B3-948B-1728B52AA6E4}">
                <adec:decorative xmlns:adec="http://schemas.microsoft.com/office/drawing/2017/decorative" val="1"/>
              </a:ext>
            </a:extLst>
          </p:cNvPr>
          <p:cNvGrpSpPr/>
          <p:nvPr/>
        </p:nvGrpSpPr>
        <p:grpSpPr>
          <a:xfrm>
            <a:off x="4768185" y="2452252"/>
            <a:ext cx="1074333" cy="1017946"/>
            <a:chOff x="3891193" y="4700068"/>
            <a:chExt cx="1074333" cy="1017946"/>
          </a:xfrm>
        </p:grpSpPr>
        <p:grpSp>
          <p:nvGrpSpPr>
            <p:cNvPr id="37" name="Group 36">
              <a:extLst>
                <a:ext uri="{FF2B5EF4-FFF2-40B4-BE49-F238E27FC236}">
                  <a16:creationId xmlns:a16="http://schemas.microsoft.com/office/drawing/2014/main" id="{0CD45AAB-5681-457D-A898-F69714C4FF24}"/>
                </a:ext>
              </a:extLst>
            </p:cNvPr>
            <p:cNvGrpSpPr/>
            <p:nvPr/>
          </p:nvGrpSpPr>
          <p:grpSpPr>
            <a:xfrm flipV="1">
              <a:off x="4336915" y="5173758"/>
              <a:ext cx="182880" cy="544256"/>
              <a:chOff x="4336915" y="4000394"/>
              <a:chExt cx="182880" cy="544256"/>
            </a:xfrm>
          </p:grpSpPr>
          <p:cxnSp>
            <p:nvCxnSpPr>
              <p:cNvPr id="40" name="Straight Connector 39">
                <a:extLst>
                  <a:ext uri="{FF2B5EF4-FFF2-40B4-BE49-F238E27FC236}">
                    <a16:creationId xmlns:a16="http://schemas.microsoft.com/office/drawing/2014/main" id="{4911E5A0-2386-4E71-B566-7AF49D20DC12}"/>
                  </a:ext>
                </a:extLst>
              </p:cNvPr>
              <p:cNvCxnSpPr>
                <a:cxnSpLocks/>
              </p:cNvCxnSpPr>
              <p:nvPr/>
            </p:nvCxnSpPr>
            <p:spPr>
              <a:xfrm flipH="1">
                <a:off x="4426233" y="4178890"/>
                <a:ext cx="0" cy="36576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0E07982-CBBF-49F4-9926-0DD7DCE930C1}"/>
                  </a:ext>
                </a:extLst>
              </p:cNvPr>
              <p:cNvSpPr/>
              <p:nvPr/>
            </p:nvSpPr>
            <p:spPr bwMode="auto">
              <a:xfrm>
                <a:off x="4336915" y="400039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38" name="TextBox 37">
              <a:extLst>
                <a:ext uri="{FF2B5EF4-FFF2-40B4-BE49-F238E27FC236}">
                  <a16:creationId xmlns:a16="http://schemas.microsoft.com/office/drawing/2014/main" id="{D37C4C60-3C9E-45E3-8C7C-017D5E4043A0}"/>
                </a:ext>
              </a:extLst>
            </p:cNvPr>
            <p:cNvSpPr txBox="1"/>
            <p:nvPr/>
          </p:nvSpPr>
          <p:spPr>
            <a:xfrm>
              <a:off x="3891193" y="4700068"/>
              <a:ext cx="1074333"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Microsoft 365</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 services</a:t>
              </a:r>
            </a:p>
          </p:txBody>
        </p:sp>
      </p:grpSp>
      <p:grpSp>
        <p:nvGrpSpPr>
          <p:cNvPr id="41" name="Group 40">
            <a:extLst>
              <a:ext uri="{FF2B5EF4-FFF2-40B4-BE49-F238E27FC236}">
                <a16:creationId xmlns:a16="http://schemas.microsoft.com/office/drawing/2014/main" id="{A6D8B360-49EB-4E46-AED1-F8C6CB22A907}"/>
              </a:ext>
              <a:ext uri="{C183D7F6-B498-43B3-948B-1728B52AA6E4}">
                <adec:decorative xmlns:adec="http://schemas.microsoft.com/office/drawing/2017/decorative" val="1"/>
              </a:ext>
            </a:extLst>
          </p:cNvPr>
          <p:cNvGrpSpPr/>
          <p:nvPr/>
        </p:nvGrpSpPr>
        <p:grpSpPr>
          <a:xfrm>
            <a:off x="5491715" y="1844960"/>
            <a:ext cx="1040670" cy="1625238"/>
            <a:chOff x="5183830" y="3907165"/>
            <a:chExt cx="1040670" cy="1625238"/>
          </a:xfrm>
        </p:grpSpPr>
        <p:grpSp>
          <p:nvGrpSpPr>
            <p:cNvPr id="42" name="Group 41">
              <a:extLst>
                <a:ext uri="{FF2B5EF4-FFF2-40B4-BE49-F238E27FC236}">
                  <a16:creationId xmlns:a16="http://schemas.microsoft.com/office/drawing/2014/main" id="{53933EC3-3450-486A-8199-D6D0FD3441F7}"/>
                </a:ext>
              </a:extLst>
            </p:cNvPr>
            <p:cNvGrpSpPr/>
            <p:nvPr/>
          </p:nvGrpSpPr>
          <p:grpSpPr>
            <a:xfrm flipV="1">
              <a:off x="5612720" y="4393343"/>
              <a:ext cx="182880" cy="1139060"/>
              <a:chOff x="5612720" y="4186005"/>
              <a:chExt cx="182880" cy="1139060"/>
            </a:xfrm>
          </p:grpSpPr>
          <p:cxnSp>
            <p:nvCxnSpPr>
              <p:cNvPr id="45" name="Straight Connector 44">
                <a:extLst>
                  <a:ext uri="{FF2B5EF4-FFF2-40B4-BE49-F238E27FC236}">
                    <a16:creationId xmlns:a16="http://schemas.microsoft.com/office/drawing/2014/main" id="{DCF0BA4A-D83D-4E76-8BE7-B75D0E5E6F45}"/>
                  </a:ext>
                </a:extLst>
              </p:cNvPr>
              <p:cNvCxnSpPr>
                <a:cxnSpLocks/>
              </p:cNvCxnSpPr>
              <p:nvPr/>
            </p:nvCxnSpPr>
            <p:spPr>
              <a:xfrm flipH="1">
                <a:off x="5702038" y="4364945"/>
                <a:ext cx="0" cy="96012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9CD5F335-DD26-4277-9CBE-14EB1E71B912}"/>
                  </a:ext>
                </a:extLst>
              </p:cNvPr>
              <p:cNvSpPr/>
              <p:nvPr/>
            </p:nvSpPr>
            <p:spPr bwMode="auto">
              <a:xfrm>
                <a:off x="5612720" y="418600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43" name="TextBox 42">
              <a:extLst>
                <a:ext uri="{FF2B5EF4-FFF2-40B4-BE49-F238E27FC236}">
                  <a16:creationId xmlns:a16="http://schemas.microsoft.com/office/drawing/2014/main" id="{4DF58511-CABB-4A42-B9F3-2DAE9C1C03AF}"/>
                </a:ext>
              </a:extLst>
            </p:cNvPr>
            <p:cNvSpPr txBox="1"/>
            <p:nvPr/>
          </p:nvSpPr>
          <p:spPr>
            <a:xfrm>
              <a:off x="5183830" y="3907165"/>
              <a:ext cx="1040670" cy="513089"/>
            </a:xfrm>
            <a:prstGeom prst="rect">
              <a:avLst/>
            </a:prstGeom>
            <a:noFill/>
          </p:spPr>
          <p:txBody>
            <a:bodyPr wrap="none" lIns="91440" tIns="91440" rIns="91440" bIns="91440" rtlCol="0">
              <a:spAutoFit/>
            </a:bodyPr>
            <a:lstStyle/>
            <a:p>
              <a:pPr algn="ctr" defTabSz="932742">
                <a:lnSpc>
                  <a:spcPct val="97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User identity </a:t>
              </a:r>
            </a:p>
            <a:p>
              <a:pPr algn="ctr" defTabSz="932742">
                <a:lnSpc>
                  <a:spcPct val="97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roles </a:t>
              </a:r>
            </a:p>
          </p:txBody>
        </p:sp>
      </p:grpSp>
      <p:grpSp>
        <p:nvGrpSpPr>
          <p:cNvPr id="46" name="Group 45">
            <a:extLst>
              <a:ext uri="{FF2B5EF4-FFF2-40B4-BE49-F238E27FC236}">
                <a16:creationId xmlns:a16="http://schemas.microsoft.com/office/drawing/2014/main" id="{7AE63F0F-1308-4A3F-82D5-2E7461C18F84}"/>
              </a:ext>
              <a:ext uri="{C183D7F6-B498-43B3-948B-1728B52AA6E4}">
                <adec:decorative xmlns:adec="http://schemas.microsoft.com/office/drawing/2017/decorative" val="1"/>
              </a:ext>
            </a:extLst>
          </p:cNvPr>
          <p:cNvGrpSpPr/>
          <p:nvPr/>
        </p:nvGrpSpPr>
        <p:grpSpPr>
          <a:xfrm>
            <a:off x="6182213" y="2444857"/>
            <a:ext cx="1151277" cy="1025341"/>
            <a:chOff x="6177714" y="4751413"/>
            <a:chExt cx="1151277" cy="1025341"/>
          </a:xfrm>
        </p:grpSpPr>
        <p:grpSp>
          <p:nvGrpSpPr>
            <p:cNvPr id="47" name="Group 46">
              <a:extLst>
                <a:ext uri="{FF2B5EF4-FFF2-40B4-BE49-F238E27FC236}">
                  <a16:creationId xmlns:a16="http://schemas.microsoft.com/office/drawing/2014/main" id="{BBC8C003-66F8-44AC-AB9F-F6CA4A7CFFDB}"/>
                </a:ext>
              </a:extLst>
            </p:cNvPr>
            <p:cNvGrpSpPr/>
            <p:nvPr/>
          </p:nvGrpSpPr>
          <p:grpSpPr>
            <a:xfrm flipV="1">
              <a:off x="6661907" y="5228114"/>
              <a:ext cx="182880" cy="548640"/>
              <a:chOff x="6661907" y="3941654"/>
              <a:chExt cx="182880" cy="548640"/>
            </a:xfrm>
          </p:grpSpPr>
          <p:sp>
            <p:nvSpPr>
              <p:cNvPr id="49" name="Oval 48">
                <a:extLst>
                  <a:ext uri="{FF2B5EF4-FFF2-40B4-BE49-F238E27FC236}">
                    <a16:creationId xmlns:a16="http://schemas.microsoft.com/office/drawing/2014/main" id="{F4EE42B2-0AD1-4647-9A71-0907C8756426}"/>
                  </a:ext>
                </a:extLst>
              </p:cNvPr>
              <p:cNvSpPr/>
              <p:nvPr/>
            </p:nvSpPr>
            <p:spPr bwMode="auto">
              <a:xfrm>
                <a:off x="6661907" y="394165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cxnSp>
            <p:nvCxnSpPr>
              <p:cNvPr id="50" name="Straight Connector 49">
                <a:extLst>
                  <a:ext uri="{FF2B5EF4-FFF2-40B4-BE49-F238E27FC236}">
                    <a16:creationId xmlns:a16="http://schemas.microsoft.com/office/drawing/2014/main" id="{08900D31-FC8E-4835-B7D3-42D1B6D36036}"/>
                  </a:ext>
                </a:extLst>
              </p:cNvPr>
              <p:cNvCxnSpPr>
                <a:cxnSpLocks/>
              </p:cNvCxnSpPr>
              <p:nvPr/>
            </p:nvCxnSpPr>
            <p:spPr>
              <a:xfrm flipH="1">
                <a:off x="6751225" y="4124534"/>
                <a:ext cx="0" cy="36576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9D266400-05F1-421A-962D-C08125E6FDE7}"/>
                </a:ext>
              </a:extLst>
            </p:cNvPr>
            <p:cNvSpPr txBox="1"/>
            <p:nvPr/>
          </p:nvSpPr>
          <p:spPr>
            <a:xfrm>
              <a:off x="6177714" y="4751413"/>
              <a:ext cx="1151277"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Access and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authentication </a:t>
              </a:r>
            </a:p>
          </p:txBody>
        </p:sp>
      </p:grpSp>
      <p:sp>
        <p:nvSpPr>
          <p:cNvPr id="56" name="Rectangle 55">
            <a:extLst>
              <a:ext uri="{FF2B5EF4-FFF2-40B4-BE49-F238E27FC236}">
                <a16:creationId xmlns:a16="http://schemas.microsoft.com/office/drawing/2014/main" id="{BF8623A7-BB73-4884-9D29-B0F2F74641C9}"/>
              </a:ext>
              <a:ext uri="{C183D7F6-B498-43B3-948B-1728B52AA6E4}">
                <adec:decorative xmlns:adec="http://schemas.microsoft.com/office/drawing/2017/decorative" val="1"/>
              </a:ext>
            </a:extLst>
          </p:cNvPr>
          <p:cNvSpPr/>
          <p:nvPr/>
        </p:nvSpPr>
        <p:spPr>
          <a:xfrm>
            <a:off x="5107778" y="3614386"/>
            <a:ext cx="2849213" cy="553998"/>
          </a:xfrm>
          <a:prstGeom prst="rect">
            <a:avLst/>
          </a:prstGeom>
          <a:noFill/>
        </p:spPr>
        <p:txBody>
          <a:bodyPr wrap="square" lIns="91440" tIns="91440" rIns="91440" bIns="91440" anchor="t">
            <a:spAutoFit/>
          </a:bodyPr>
          <a:lstStyle/>
          <a:p>
            <a:pPr algn="ctr">
              <a:spcAft>
                <a:spcPts val="1200"/>
              </a:spcAft>
              <a:defRPr/>
            </a:pPr>
            <a:r>
              <a:rPr lang="en-US" sz="1200" i="1" dirty="0">
                <a:gradFill>
                  <a:gsLst>
                    <a:gs pos="1250">
                      <a:schemeClr val="tx1"/>
                    </a:gs>
                    <a:gs pos="100000">
                      <a:schemeClr val="tx1"/>
                    </a:gs>
                  </a:gsLst>
                  <a:lin ang="5400000" scaled="0"/>
                </a:gradFill>
                <a:latin typeface="Segoe UI" panose="020B0502040204020203" pitchFamily="34" charset="0"/>
                <a:cs typeface="Segoe UI" panose="020B0502040204020203" pitchFamily="34" charset="0"/>
              </a:rPr>
              <a:t>Online courses and instructor-led training available to support learning</a:t>
            </a:r>
            <a:endParaRPr kumimoji="0" lang="en-US" sz="1200" b="0" i="1" u="none" strike="noStrike" kern="1200" cap="none" spc="0" normalizeH="0" baseline="0" noProof="0" dirty="0">
              <a:ln>
                <a:noFill/>
              </a:ln>
              <a:gradFill>
                <a:gsLst>
                  <a:gs pos="1250">
                    <a:schemeClr val="tx1"/>
                  </a:gs>
                  <a:gs pos="100000">
                    <a:schemeClr val="tx1"/>
                  </a:gs>
                </a:gsLst>
                <a:lin ang="5400000" scaled="0"/>
              </a:gradFill>
              <a:effectLst/>
              <a:uLnTx/>
              <a:uFillTx/>
              <a:latin typeface="Segoe UI" panose="020B0502040204020203" pitchFamily="34" charset="0"/>
              <a:cs typeface="Segoe UI" panose="020B0502040204020203" pitchFamily="34" charset="0"/>
            </a:endParaRPr>
          </a:p>
        </p:txBody>
      </p:sp>
      <p:sp>
        <p:nvSpPr>
          <p:cNvPr id="68" name="Title 1">
            <a:extLst>
              <a:ext uri="{FF2B5EF4-FFF2-40B4-BE49-F238E27FC236}">
                <a16:creationId xmlns:a16="http://schemas.microsoft.com/office/drawing/2014/main" id="{5F59297D-CA41-4453-BE2A-42D57B6FDF01}"/>
              </a:ext>
              <a:ext uri="{C183D7F6-B498-43B3-948B-1728B52AA6E4}">
                <adec:decorative xmlns:adec="http://schemas.microsoft.com/office/drawing/2017/decorative" val="1"/>
              </a:ext>
            </a:extLst>
          </p:cNvPr>
          <p:cNvSpPr txBox="1">
            <a:spLocks/>
          </p:cNvSpPr>
          <p:nvPr/>
        </p:nvSpPr>
        <p:spPr>
          <a:xfrm>
            <a:off x="4492304" y="1351796"/>
            <a:ext cx="3897718"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Skills and knowledge verified</a:t>
            </a:r>
          </a:p>
        </p:txBody>
      </p:sp>
      <p:sp>
        <p:nvSpPr>
          <p:cNvPr id="69" name="Title 1">
            <a:extLst>
              <a:ext uri="{FF2B5EF4-FFF2-40B4-BE49-F238E27FC236}">
                <a16:creationId xmlns:a16="http://schemas.microsoft.com/office/drawing/2014/main" id="{BF4D284E-A033-4C54-9CC7-2024076F498D}"/>
              </a:ext>
              <a:ext uri="{C183D7F6-B498-43B3-948B-1728B52AA6E4}">
                <adec:decorative xmlns:adec="http://schemas.microsoft.com/office/drawing/2017/decorative" val="1"/>
              </a:ext>
            </a:extLst>
          </p:cNvPr>
          <p:cNvSpPr txBox="1">
            <a:spLocks/>
          </p:cNvSpPr>
          <p:nvPr/>
        </p:nvSpPr>
        <p:spPr>
          <a:xfrm>
            <a:off x="9433548" y="1351796"/>
            <a:ext cx="2229208"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Certification</a:t>
            </a:r>
          </a:p>
        </p:txBody>
      </p:sp>
      <p:sp>
        <p:nvSpPr>
          <p:cNvPr id="70" name="Title 1">
            <a:extLst>
              <a:ext uri="{FF2B5EF4-FFF2-40B4-BE49-F238E27FC236}">
                <a16:creationId xmlns:a16="http://schemas.microsoft.com/office/drawing/2014/main" id="{D6688104-DFFA-422B-9757-702D6015117C}"/>
              </a:ext>
              <a:ext uri="{C183D7F6-B498-43B3-948B-1728B52AA6E4}">
                <adec:decorative xmlns:adec="http://schemas.microsoft.com/office/drawing/2017/decorative" val="1"/>
              </a:ext>
            </a:extLst>
          </p:cNvPr>
          <p:cNvSpPr txBox="1">
            <a:spLocks/>
          </p:cNvSpPr>
          <p:nvPr/>
        </p:nvSpPr>
        <p:spPr>
          <a:xfrm>
            <a:off x="7578674" y="1351796"/>
            <a:ext cx="2229208"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Exam</a:t>
            </a:r>
          </a:p>
        </p:txBody>
      </p:sp>
      <p:grpSp>
        <p:nvGrpSpPr>
          <p:cNvPr id="71" name="Group 70">
            <a:extLst>
              <a:ext uri="{FF2B5EF4-FFF2-40B4-BE49-F238E27FC236}">
                <a16:creationId xmlns:a16="http://schemas.microsoft.com/office/drawing/2014/main" id="{AF4E4AE2-2895-46D3-B749-842D5BE25D09}"/>
              </a:ext>
              <a:ext uri="{C183D7F6-B498-43B3-948B-1728B52AA6E4}">
                <adec:decorative xmlns:adec="http://schemas.microsoft.com/office/drawing/2017/decorative" val="1"/>
              </a:ext>
            </a:extLst>
          </p:cNvPr>
          <p:cNvGrpSpPr/>
          <p:nvPr/>
        </p:nvGrpSpPr>
        <p:grpSpPr>
          <a:xfrm>
            <a:off x="6165475" y="4379263"/>
            <a:ext cx="1899879" cy="1037985"/>
            <a:chOff x="2845117" y="1980871"/>
            <a:chExt cx="1899879" cy="1037985"/>
          </a:xfrm>
        </p:grpSpPr>
        <p:cxnSp>
          <p:nvCxnSpPr>
            <p:cNvPr id="73" name="Straight Connector 72">
              <a:extLst>
                <a:ext uri="{FF2B5EF4-FFF2-40B4-BE49-F238E27FC236}">
                  <a16:creationId xmlns:a16="http://schemas.microsoft.com/office/drawing/2014/main" id="{ECD5FB2F-DC03-4BCC-A47A-2022F6CA09BD}"/>
                </a:ext>
              </a:extLst>
            </p:cNvPr>
            <p:cNvCxnSpPr>
              <a:cxnSpLocks/>
            </p:cNvCxnSpPr>
            <p:nvPr/>
          </p:nvCxnSpPr>
          <p:spPr>
            <a:xfrm flipH="1">
              <a:off x="3795056" y="2161693"/>
              <a:ext cx="0" cy="36576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153C834-A4B6-4D2F-8443-6564F4894A79}"/>
                </a:ext>
              </a:extLst>
            </p:cNvPr>
            <p:cNvSpPr txBox="1"/>
            <p:nvPr/>
          </p:nvSpPr>
          <p:spPr>
            <a:xfrm>
              <a:off x="2845117" y="2529491"/>
              <a:ext cx="1899879" cy="489365"/>
            </a:xfrm>
            <a:prstGeom prst="rect">
              <a:avLst/>
            </a:prstGeom>
            <a:noFill/>
          </p:spPr>
          <p:txBody>
            <a:bodyPr wrap="none" lIns="91440" tIns="91440" rIns="91440" bIns="91440" rtlCol="0">
              <a:spAutoFit/>
            </a:bodyPr>
            <a:lstStyle/>
            <a:p>
              <a:pPr algn="ctr" defTabSz="932742">
                <a:lnSpc>
                  <a:spcPct val="90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Microsoft 365 governance </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and compliance </a:t>
              </a:r>
            </a:p>
          </p:txBody>
        </p:sp>
        <p:sp>
          <p:nvSpPr>
            <p:cNvPr id="72" name="Oval 71">
              <a:extLst>
                <a:ext uri="{FF2B5EF4-FFF2-40B4-BE49-F238E27FC236}">
                  <a16:creationId xmlns:a16="http://schemas.microsoft.com/office/drawing/2014/main" id="{C7C5D057-306C-433D-90A0-13C23D3534FF}"/>
                </a:ext>
              </a:extLst>
            </p:cNvPr>
            <p:cNvSpPr/>
            <p:nvPr/>
          </p:nvSpPr>
          <p:spPr bwMode="auto">
            <a:xfrm>
              <a:off x="3703616" y="198087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94" name="Title 1">
            <a:extLst>
              <a:ext uri="{FF2B5EF4-FFF2-40B4-BE49-F238E27FC236}">
                <a16:creationId xmlns:a16="http://schemas.microsoft.com/office/drawing/2014/main" id="{F7C53608-F6A6-4A16-98B8-2146A1E1E248}"/>
              </a:ext>
              <a:ext uri="{C183D7F6-B498-43B3-948B-1728B52AA6E4}">
                <adec:decorative xmlns:adec="http://schemas.microsoft.com/office/drawing/2017/decorative" val="1"/>
              </a:ext>
            </a:extLst>
          </p:cNvPr>
          <p:cNvSpPr txBox="1">
            <a:spLocks/>
          </p:cNvSpPr>
          <p:nvPr/>
        </p:nvSpPr>
        <p:spPr>
          <a:xfrm>
            <a:off x="1463582" y="1351796"/>
            <a:ext cx="3243783" cy="3139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a:lnSpc>
                <a:spcPct val="90000"/>
              </a:lnSpc>
            </a:pPr>
            <a:r>
              <a:rPr lang="en-US" sz="1800" dirty="0"/>
              <a:t>One certification required</a:t>
            </a:r>
          </a:p>
        </p:txBody>
      </p:sp>
      <p:grpSp>
        <p:nvGrpSpPr>
          <p:cNvPr id="99" name="Group 98">
            <a:extLst>
              <a:ext uri="{FF2B5EF4-FFF2-40B4-BE49-F238E27FC236}">
                <a16:creationId xmlns:a16="http://schemas.microsoft.com/office/drawing/2014/main" id="{F87AF2BB-11F5-4085-8ACF-121D2520CA25}"/>
              </a:ext>
              <a:ext uri="{C183D7F6-B498-43B3-948B-1728B52AA6E4}">
                <adec:decorative xmlns:adec="http://schemas.microsoft.com/office/drawing/2017/decorative" val="1"/>
              </a:ext>
            </a:extLst>
          </p:cNvPr>
          <p:cNvGrpSpPr/>
          <p:nvPr/>
        </p:nvGrpSpPr>
        <p:grpSpPr>
          <a:xfrm>
            <a:off x="4615020" y="2275232"/>
            <a:ext cx="415552" cy="3350401"/>
            <a:chOff x="6530561" y="3404044"/>
            <a:chExt cx="1783271" cy="1006918"/>
          </a:xfrm>
        </p:grpSpPr>
        <p:sp>
          <p:nvSpPr>
            <p:cNvPr id="100" name="Freeform: Shape 99">
              <a:extLst>
                <a:ext uri="{FF2B5EF4-FFF2-40B4-BE49-F238E27FC236}">
                  <a16:creationId xmlns:a16="http://schemas.microsoft.com/office/drawing/2014/main" id="{90520AF9-1EB7-4114-95CA-3E5FADB1766B}"/>
                </a:ext>
              </a:extLst>
            </p:cNvPr>
            <p:cNvSpPr/>
            <p:nvPr/>
          </p:nvSpPr>
          <p:spPr bwMode="auto">
            <a:xfrm flipH="1" flipV="1">
              <a:off x="6573900" y="3893102"/>
              <a:ext cx="1183590" cy="51786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1547791"/>
                <a:gd name="connsiteY0" fmla="*/ 1038444 h 1038444"/>
                <a:gd name="connsiteX1" fmla="*/ 1235531 w 1547791"/>
                <a:gd name="connsiteY1" fmla="*/ 5799 h 1038444"/>
                <a:gd name="connsiteX2" fmla="*/ 1547791 w 1547791"/>
                <a:gd name="connsiteY2" fmla="*/ 0 h 1038444"/>
              </a:gdLst>
              <a:ahLst/>
              <a:cxnLst>
                <a:cxn ang="0">
                  <a:pos x="connsiteX0" y="connsiteY0"/>
                </a:cxn>
                <a:cxn ang="0">
                  <a:pos x="connsiteX1" y="connsiteY1"/>
                </a:cxn>
                <a:cxn ang="0">
                  <a:pos x="connsiteX2" y="connsiteY2"/>
                </a:cxn>
              </a:cxnLst>
              <a:rect l="l" t="t" r="r" b="b"/>
              <a:pathLst>
                <a:path w="1547791" h="1038444">
                  <a:moveTo>
                    <a:pt x="0" y="1038444"/>
                  </a:moveTo>
                  <a:cubicBezTo>
                    <a:pt x="150086" y="951574"/>
                    <a:pt x="1051186" y="123512"/>
                    <a:pt x="1235531" y="5799"/>
                  </a:cubicBezTo>
                  <a:cubicBezTo>
                    <a:pt x="1292009" y="-4536"/>
                    <a:pt x="1461827" y="8566"/>
                    <a:pt x="1547791" y="0"/>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005E3AA6-96BF-47CA-912C-8008DB0F14DB}"/>
                </a:ext>
              </a:extLst>
            </p:cNvPr>
            <p:cNvSpPr/>
            <p:nvPr/>
          </p:nvSpPr>
          <p:spPr bwMode="auto">
            <a:xfrm flipH="1">
              <a:off x="6530561" y="3404044"/>
              <a:ext cx="1226927" cy="48905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1604464"/>
                <a:gd name="connsiteY0" fmla="*/ 1038444 h 1038444"/>
                <a:gd name="connsiteX1" fmla="*/ 1235531 w 1604464"/>
                <a:gd name="connsiteY1" fmla="*/ 5799 h 1038444"/>
                <a:gd name="connsiteX2" fmla="*/ 1604464 w 1604464"/>
                <a:gd name="connsiteY2" fmla="*/ 0 h 1038444"/>
              </a:gdLst>
              <a:ahLst/>
              <a:cxnLst>
                <a:cxn ang="0">
                  <a:pos x="connsiteX0" y="connsiteY0"/>
                </a:cxn>
                <a:cxn ang="0">
                  <a:pos x="connsiteX1" y="connsiteY1"/>
                </a:cxn>
                <a:cxn ang="0">
                  <a:pos x="connsiteX2" y="connsiteY2"/>
                </a:cxn>
              </a:cxnLst>
              <a:rect l="l" t="t" r="r" b="b"/>
              <a:pathLst>
                <a:path w="1604464" h="1038444">
                  <a:moveTo>
                    <a:pt x="0" y="1038444"/>
                  </a:moveTo>
                  <a:cubicBezTo>
                    <a:pt x="150086" y="951574"/>
                    <a:pt x="1051186" y="123512"/>
                    <a:pt x="1235531" y="5799"/>
                  </a:cubicBezTo>
                  <a:cubicBezTo>
                    <a:pt x="1292009" y="-4536"/>
                    <a:pt x="1518500" y="8566"/>
                    <a:pt x="1604464" y="0"/>
                  </a:cubicBezTo>
                </a:path>
              </a:pathLst>
            </a:cu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7DC8215C-4F01-4BDC-8810-FAACC50A51E2}"/>
                </a:ext>
              </a:extLst>
            </p:cNvPr>
            <p:cNvCxnSpPr>
              <a:cxnSpLocks/>
              <a:stCxn id="101" idx="0"/>
            </p:cNvCxnSpPr>
            <p:nvPr/>
          </p:nvCxnSpPr>
          <p:spPr>
            <a:xfrm>
              <a:off x="7757487" y="3893101"/>
              <a:ext cx="556345" cy="0"/>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19" name="Group 118">
            <a:extLst>
              <a:ext uri="{FF2B5EF4-FFF2-40B4-BE49-F238E27FC236}">
                <a16:creationId xmlns:a16="http://schemas.microsoft.com/office/drawing/2014/main" id="{97973F06-5B73-46A0-BD90-E6BB880B1543}"/>
              </a:ext>
              <a:ext uri="{C183D7F6-B498-43B3-948B-1728B52AA6E4}">
                <adec:decorative xmlns:adec="http://schemas.microsoft.com/office/drawing/2017/decorative" val="1"/>
              </a:ext>
            </a:extLst>
          </p:cNvPr>
          <p:cNvGrpSpPr/>
          <p:nvPr/>
        </p:nvGrpSpPr>
        <p:grpSpPr>
          <a:xfrm>
            <a:off x="1262194" y="2462915"/>
            <a:ext cx="274320" cy="2926080"/>
            <a:chOff x="2452285" y="3403916"/>
            <a:chExt cx="1663558" cy="1005708"/>
          </a:xfrm>
        </p:grpSpPr>
        <p:cxnSp>
          <p:nvCxnSpPr>
            <p:cNvPr id="120" name="Straight Connector 119">
              <a:extLst>
                <a:ext uri="{FF2B5EF4-FFF2-40B4-BE49-F238E27FC236}">
                  <a16:creationId xmlns:a16="http://schemas.microsoft.com/office/drawing/2014/main" id="{02E89309-3B3B-4211-A302-779C01B08710}"/>
                </a:ext>
              </a:extLst>
            </p:cNvPr>
            <p:cNvCxnSpPr>
              <a:cxnSpLocks/>
              <a:endCxn id="121" idx="0"/>
            </p:cNvCxnSpPr>
            <p:nvPr/>
          </p:nvCxnSpPr>
          <p:spPr>
            <a:xfrm>
              <a:off x="2452285" y="3892666"/>
              <a:ext cx="580283" cy="435"/>
            </a:xfrm>
            <a:prstGeom prst="line">
              <a:avLst/>
            </a:pr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21" name="Freeform: Shape 120">
              <a:extLst>
                <a:ext uri="{FF2B5EF4-FFF2-40B4-BE49-F238E27FC236}">
                  <a16:creationId xmlns:a16="http://schemas.microsoft.com/office/drawing/2014/main" id="{8E481AAA-8CF1-4946-B409-8093227673A5}"/>
                </a:ext>
              </a:extLst>
            </p:cNvPr>
            <p:cNvSpPr/>
            <p:nvPr/>
          </p:nvSpPr>
          <p:spPr bwMode="auto">
            <a:xfrm flipV="1">
              <a:off x="3032568" y="3893101"/>
              <a:ext cx="1061280" cy="516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C3D2522D-F4B0-4739-A2EC-1F2C812833C1}"/>
                </a:ext>
              </a:extLst>
            </p:cNvPr>
            <p:cNvSpPr/>
            <p:nvPr/>
          </p:nvSpPr>
          <p:spPr bwMode="auto">
            <a:xfrm>
              <a:off x="3032568" y="3403916"/>
              <a:ext cx="1083275" cy="48918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chemeClr val="accent4"/>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D65D473C-81B9-497E-BD35-7C90000583CF}"/>
              </a:ext>
              <a:ext uri="{C183D7F6-B498-43B3-948B-1728B52AA6E4}">
                <adec:decorative xmlns:adec="http://schemas.microsoft.com/office/drawing/2017/decorative" val="1"/>
              </a:ext>
            </a:extLst>
          </p:cNvPr>
          <p:cNvCxnSpPr>
            <a:cxnSpLocks/>
          </p:cNvCxnSpPr>
          <p:nvPr/>
        </p:nvCxnSpPr>
        <p:spPr>
          <a:xfrm>
            <a:off x="8054826" y="3911646"/>
            <a:ext cx="786482" cy="0"/>
          </a:xfrm>
          <a:prstGeom prst="line">
            <a:avLst/>
          </a:prstGeom>
          <a:noFill/>
          <a:ln w="25400">
            <a:solidFill>
              <a:schemeClr val="accent4"/>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27" name="Group 26">
            <a:extLst>
              <a:ext uri="{FF2B5EF4-FFF2-40B4-BE49-F238E27FC236}">
                <a16:creationId xmlns:a16="http://schemas.microsoft.com/office/drawing/2014/main" id="{04873E9C-CA2A-4783-ADDF-10C6CF68F379}"/>
              </a:ext>
              <a:ext uri="{C183D7F6-B498-43B3-948B-1728B52AA6E4}">
                <adec:decorative xmlns:adec="http://schemas.microsoft.com/office/drawing/2017/decorative" val="1"/>
              </a:ext>
            </a:extLst>
          </p:cNvPr>
          <p:cNvGrpSpPr/>
          <p:nvPr/>
        </p:nvGrpSpPr>
        <p:grpSpPr>
          <a:xfrm>
            <a:off x="7662174" y="2603989"/>
            <a:ext cx="2324721" cy="917277"/>
            <a:chOff x="7558469" y="2603989"/>
            <a:chExt cx="2324721" cy="917277"/>
          </a:xfrm>
        </p:grpSpPr>
        <p:cxnSp>
          <p:nvCxnSpPr>
            <p:cNvPr id="97" name="Straight Connector 96">
              <a:extLst>
                <a:ext uri="{FF2B5EF4-FFF2-40B4-BE49-F238E27FC236}">
                  <a16:creationId xmlns:a16="http://schemas.microsoft.com/office/drawing/2014/main" id="{27AF2479-66FA-4474-BCF7-C7779EEE2633}"/>
                </a:ext>
              </a:extLst>
            </p:cNvPr>
            <p:cNvCxnSpPr>
              <a:cxnSpLocks/>
              <a:stCxn id="130" idx="3"/>
            </p:cNvCxnSpPr>
            <p:nvPr/>
          </p:nvCxnSpPr>
          <p:spPr>
            <a:xfrm flipV="1">
              <a:off x="7585251" y="3092351"/>
              <a:ext cx="488211" cy="402133"/>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279C041-C8DC-4B17-95E7-8DD477BC2B8D}"/>
                </a:ext>
              </a:extLst>
            </p:cNvPr>
            <p:cNvSpPr txBox="1"/>
            <p:nvPr/>
          </p:nvSpPr>
          <p:spPr>
            <a:xfrm>
              <a:off x="7956220" y="2603989"/>
              <a:ext cx="1926970" cy="581698"/>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MS-100: Microsoft 365 Identity and Services</a:t>
              </a:r>
            </a:p>
          </p:txBody>
        </p:sp>
        <p:sp>
          <p:nvSpPr>
            <p:cNvPr id="130" name="Oval 129">
              <a:extLst>
                <a:ext uri="{FF2B5EF4-FFF2-40B4-BE49-F238E27FC236}">
                  <a16:creationId xmlns:a16="http://schemas.microsoft.com/office/drawing/2014/main" id="{E569167C-28A2-43A9-9D56-DBCDCBB6FD87}"/>
                </a:ext>
              </a:extLst>
            </p:cNvPr>
            <p:cNvSpPr/>
            <p:nvPr/>
          </p:nvSpPr>
          <p:spPr bwMode="auto">
            <a:xfrm>
              <a:off x="7558469" y="3338386"/>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118" name="Group 117">
            <a:extLst>
              <a:ext uri="{FF2B5EF4-FFF2-40B4-BE49-F238E27FC236}">
                <a16:creationId xmlns:a16="http://schemas.microsoft.com/office/drawing/2014/main" id="{AE379D32-E705-4781-B76C-75AE5D35E229}"/>
              </a:ext>
              <a:ext uri="{C183D7F6-B498-43B3-948B-1728B52AA6E4}">
                <adec:decorative xmlns:adec="http://schemas.microsoft.com/office/drawing/2017/decorative" val="1"/>
              </a:ext>
            </a:extLst>
          </p:cNvPr>
          <p:cNvGrpSpPr/>
          <p:nvPr/>
        </p:nvGrpSpPr>
        <p:grpSpPr>
          <a:xfrm>
            <a:off x="6619571" y="1844809"/>
            <a:ext cx="1539204" cy="1625238"/>
            <a:chOff x="4934563" y="3907165"/>
            <a:chExt cx="1539204" cy="1625238"/>
          </a:xfrm>
        </p:grpSpPr>
        <p:grpSp>
          <p:nvGrpSpPr>
            <p:cNvPr id="123" name="Group 122">
              <a:extLst>
                <a:ext uri="{FF2B5EF4-FFF2-40B4-BE49-F238E27FC236}">
                  <a16:creationId xmlns:a16="http://schemas.microsoft.com/office/drawing/2014/main" id="{71F921F3-9E50-45DB-8E76-7FE27ACF25FB}"/>
                </a:ext>
              </a:extLst>
            </p:cNvPr>
            <p:cNvGrpSpPr/>
            <p:nvPr/>
          </p:nvGrpSpPr>
          <p:grpSpPr>
            <a:xfrm flipV="1">
              <a:off x="5612720" y="4393343"/>
              <a:ext cx="182880" cy="1139060"/>
              <a:chOff x="5612720" y="4186005"/>
              <a:chExt cx="182880" cy="1139060"/>
            </a:xfrm>
          </p:grpSpPr>
          <p:cxnSp>
            <p:nvCxnSpPr>
              <p:cNvPr id="125" name="Straight Connector 124">
                <a:extLst>
                  <a:ext uri="{FF2B5EF4-FFF2-40B4-BE49-F238E27FC236}">
                    <a16:creationId xmlns:a16="http://schemas.microsoft.com/office/drawing/2014/main" id="{CBEA113C-8625-4BC7-87FA-27ADDD6B9375}"/>
                  </a:ext>
                </a:extLst>
              </p:cNvPr>
              <p:cNvCxnSpPr>
                <a:cxnSpLocks/>
              </p:cNvCxnSpPr>
              <p:nvPr/>
            </p:nvCxnSpPr>
            <p:spPr>
              <a:xfrm flipH="1">
                <a:off x="5702038" y="4364945"/>
                <a:ext cx="0" cy="960120"/>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305E174B-2B7D-43B8-AEBE-6117ED0A3AF9}"/>
                  </a:ext>
                </a:extLst>
              </p:cNvPr>
              <p:cNvSpPr/>
              <p:nvPr/>
            </p:nvSpPr>
            <p:spPr bwMode="auto">
              <a:xfrm>
                <a:off x="5612720" y="418600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dirty="0">
                  <a:ln w="3175">
                    <a:noFill/>
                  </a:ln>
                  <a:gradFill>
                    <a:gsLst>
                      <a:gs pos="1250">
                        <a:schemeClr val="tx1"/>
                      </a:gs>
                      <a:gs pos="100000">
                        <a:schemeClr val="tx1"/>
                      </a:gs>
                    </a:gsLst>
                    <a:lin ang="5400000" scaled="0"/>
                  </a:gradFill>
                  <a:latin typeface="+mj-lt"/>
                  <a:cs typeface="Segoe UI" panose="020B0502040204020203" pitchFamily="34" charset="0"/>
                </a:endParaRPr>
              </a:p>
            </p:txBody>
          </p:sp>
        </p:grpSp>
        <p:sp>
          <p:nvSpPr>
            <p:cNvPr id="124" name="TextBox 123">
              <a:extLst>
                <a:ext uri="{FF2B5EF4-FFF2-40B4-BE49-F238E27FC236}">
                  <a16:creationId xmlns:a16="http://schemas.microsoft.com/office/drawing/2014/main" id="{2CD15BD9-D1BC-4759-8A5F-4E4432F10468}"/>
                </a:ext>
              </a:extLst>
            </p:cNvPr>
            <p:cNvSpPr txBox="1"/>
            <p:nvPr/>
          </p:nvSpPr>
          <p:spPr>
            <a:xfrm>
              <a:off x="4934563" y="3907165"/>
              <a:ext cx="1539204" cy="513089"/>
            </a:xfrm>
            <a:prstGeom prst="rect">
              <a:avLst/>
            </a:prstGeom>
            <a:noFill/>
          </p:spPr>
          <p:txBody>
            <a:bodyPr wrap="none" lIns="91440" tIns="91440" rIns="91440" bIns="91440" rtlCol="0">
              <a:spAutoFit/>
            </a:bodyPr>
            <a:lstStyle/>
            <a:p>
              <a:pPr algn="ctr" defTabSz="932742">
                <a:lnSpc>
                  <a:spcPct val="97000"/>
                </a:lnSpc>
                <a:spcBef>
                  <a:spcPct val="0"/>
                </a:spcBef>
              </a:pP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Office 365 workloads</a:t>
              </a:r>
              <a:b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br>
              <a:r>
                <a:rPr lang="en-US" sz="1100" b="1" dirty="0">
                  <a:ln w="3175">
                    <a:noFill/>
                  </a:ln>
                  <a:gradFill>
                    <a:gsLst>
                      <a:gs pos="1250">
                        <a:schemeClr val="tx1"/>
                      </a:gs>
                      <a:gs pos="100000">
                        <a:schemeClr val="tx1"/>
                      </a:gs>
                    </a:gsLst>
                    <a:lin ang="5400000" scaled="0"/>
                  </a:gradFill>
                  <a:latin typeface="+mj-lt"/>
                  <a:cs typeface="Segoe UI" panose="020B0502040204020203" pitchFamily="34" charset="0"/>
                </a:rPr>
                <a:t> and applications</a:t>
              </a:r>
            </a:p>
          </p:txBody>
        </p:sp>
      </p:grpSp>
      <p:grpSp>
        <p:nvGrpSpPr>
          <p:cNvPr id="127" name="Group 126">
            <a:extLst>
              <a:ext uri="{FF2B5EF4-FFF2-40B4-BE49-F238E27FC236}">
                <a16:creationId xmlns:a16="http://schemas.microsoft.com/office/drawing/2014/main" id="{E39ED89F-2731-4C07-A6DD-9C474B381A1A}"/>
              </a:ext>
              <a:ext uri="{C183D7F6-B498-43B3-948B-1728B52AA6E4}">
                <adec:decorative xmlns:adec="http://schemas.microsoft.com/office/drawing/2017/decorative" val="1"/>
              </a:ext>
            </a:extLst>
          </p:cNvPr>
          <p:cNvGrpSpPr/>
          <p:nvPr/>
        </p:nvGrpSpPr>
        <p:grpSpPr>
          <a:xfrm>
            <a:off x="7662174" y="4345557"/>
            <a:ext cx="2324721" cy="873731"/>
            <a:chOff x="7558469" y="2445395"/>
            <a:chExt cx="2324721" cy="873731"/>
          </a:xfrm>
        </p:grpSpPr>
        <p:cxnSp>
          <p:nvCxnSpPr>
            <p:cNvPr id="128" name="Straight Connector 127">
              <a:extLst>
                <a:ext uri="{FF2B5EF4-FFF2-40B4-BE49-F238E27FC236}">
                  <a16:creationId xmlns:a16="http://schemas.microsoft.com/office/drawing/2014/main" id="{BE323153-B797-4462-A8C9-1D10E4353525}"/>
                </a:ext>
              </a:extLst>
            </p:cNvPr>
            <p:cNvCxnSpPr>
              <a:cxnSpLocks/>
              <a:stCxn id="131" idx="1"/>
            </p:cNvCxnSpPr>
            <p:nvPr/>
          </p:nvCxnSpPr>
          <p:spPr>
            <a:xfrm>
              <a:off x="7585251" y="2472177"/>
              <a:ext cx="488211" cy="356865"/>
            </a:xfrm>
            <a:prstGeom prst="line">
              <a:avLst/>
            </a:prstGeom>
            <a:ln w="1905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6ECCC589-B972-41F9-A757-EA23A5C4A408}"/>
                </a:ext>
              </a:extLst>
            </p:cNvPr>
            <p:cNvSpPr txBox="1"/>
            <p:nvPr/>
          </p:nvSpPr>
          <p:spPr>
            <a:xfrm>
              <a:off x="7956220" y="2737428"/>
              <a:ext cx="1926970" cy="581698"/>
            </a:xfrm>
            <a:prstGeom prst="rect">
              <a:avLst/>
            </a:prstGeom>
            <a:solidFill>
              <a:schemeClr val="accent4"/>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150" b="1">
                  <a:ln w="3175">
                    <a:noFill/>
                  </a:ln>
                  <a:gradFill>
                    <a:gsLst>
                      <a:gs pos="1250">
                        <a:schemeClr val="bg1"/>
                      </a:gs>
                      <a:gs pos="100000">
                        <a:schemeClr val="bg1"/>
                      </a:gs>
                    </a:gsLst>
                    <a:lin ang="5400000" scaled="0"/>
                  </a:gradFill>
                  <a:latin typeface="+mj-lt"/>
                  <a:cs typeface="Segoe UI" panose="020B0502040204020203" pitchFamily="34" charset="0"/>
                </a:defRPr>
              </a:lvl1pPr>
            </a:lstStyle>
            <a:p>
              <a:r>
                <a:rPr lang="en-US" sz="1100" dirty="0"/>
                <a:t>MS-101 Microsoft 365 Mobility and Security</a:t>
              </a:r>
            </a:p>
          </p:txBody>
        </p:sp>
        <p:sp>
          <p:nvSpPr>
            <p:cNvPr id="131" name="Oval 130">
              <a:extLst>
                <a:ext uri="{FF2B5EF4-FFF2-40B4-BE49-F238E27FC236}">
                  <a16:creationId xmlns:a16="http://schemas.microsoft.com/office/drawing/2014/main" id="{DA1ACEDD-82E8-4A29-AA51-CA945F95EB1F}"/>
                </a:ext>
              </a:extLst>
            </p:cNvPr>
            <p:cNvSpPr/>
            <p:nvPr/>
          </p:nvSpPr>
          <p:spPr bwMode="auto">
            <a:xfrm>
              <a:off x="7558469" y="2445395"/>
              <a:ext cx="182880" cy="182880"/>
            </a:xfrm>
            <a:prstGeom prst="ellipse">
              <a:avLst/>
            </a:prstGeom>
            <a:solidFill>
              <a:schemeClr val="accent4"/>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defTabSz="932742">
                <a:lnSpc>
                  <a:spcPct val="90000"/>
                </a:lnSpc>
                <a:spcBef>
                  <a:spcPct val="0"/>
                </a:spcBef>
              </a:pPr>
              <a:endParaRPr lang="en-US" sz="1200" b="1">
                <a:ln w="3175">
                  <a:noFill/>
                </a:ln>
                <a:gradFill>
                  <a:gsLst>
                    <a:gs pos="1250">
                      <a:schemeClr val="tx1"/>
                    </a:gs>
                    <a:gs pos="100000">
                      <a:schemeClr val="tx1"/>
                    </a:gs>
                  </a:gsLst>
                  <a:lin ang="5400000" scaled="0"/>
                </a:gradFill>
                <a:latin typeface="+mj-lt"/>
                <a:cs typeface="Segoe UI" panose="020B0502040204020203" pitchFamily="34" charset="0"/>
              </a:endParaRPr>
            </a:p>
          </p:txBody>
        </p:sp>
      </p:grpSp>
      <p:grpSp>
        <p:nvGrpSpPr>
          <p:cNvPr id="158" name="Group 157">
            <a:extLst>
              <a:ext uri="{FF2B5EF4-FFF2-40B4-BE49-F238E27FC236}">
                <a16:creationId xmlns:a16="http://schemas.microsoft.com/office/drawing/2014/main" id="{F9A4887E-F9C4-4A97-8BD9-4C8BE865F546}"/>
              </a:ext>
              <a:ext uri="{C183D7F6-B498-43B3-948B-1728B52AA6E4}">
                <adec:decorative xmlns:adec="http://schemas.microsoft.com/office/drawing/2017/decorative" val="1"/>
              </a:ext>
            </a:extLst>
          </p:cNvPr>
          <p:cNvGrpSpPr/>
          <p:nvPr/>
        </p:nvGrpSpPr>
        <p:grpSpPr>
          <a:xfrm>
            <a:off x="268561" y="3414438"/>
            <a:ext cx="1005840" cy="1005840"/>
            <a:chOff x="748440" y="4715331"/>
            <a:chExt cx="1005840" cy="1005840"/>
          </a:xfrm>
        </p:grpSpPr>
        <p:sp>
          <p:nvSpPr>
            <p:cNvPr id="159" name="Rectangle: Rounded Corners 158">
              <a:extLst>
                <a:ext uri="{FF2B5EF4-FFF2-40B4-BE49-F238E27FC236}">
                  <a16:creationId xmlns:a16="http://schemas.microsoft.com/office/drawing/2014/main" id="{E911F717-D409-4914-8774-9B2A8EFB873F}"/>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160" name="Group 159">
              <a:extLst>
                <a:ext uri="{FF2B5EF4-FFF2-40B4-BE49-F238E27FC236}">
                  <a16:creationId xmlns:a16="http://schemas.microsoft.com/office/drawing/2014/main" id="{85858E6B-2593-4362-97EF-43A2A7910A6F}"/>
                </a:ext>
              </a:extLst>
            </p:cNvPr>
            <p:cNvGrpSpPr/>
            <p:nvPr/>
          </p:nvGrpSpPr>
          <p:grpSpPr>
            <a:xfrm>
              <a:off x="910573" y="4997101"/>
              <a:ext cx="681574" cy="410456"/>
              <a:chOff x="2201868" y="5451471"/>
              <a:chExt cx="549073" cy="325437"/>
            </a:xfrm>
          </p:grpSpPr>
          <p:grpSp>
            <p:nvGrpSpPr>
              <p:cNvPr id="161" name="Group 11">
                <a:extLst>
                  <a:ext uri="{FF2B5EF4-FFF2-40B4-BE49-F238E27FC236}">
                    <a16:creationId xmlns:a16="http://schemas.microsoft.com/office/drawing/2014/main" id="{EA755AEF-7C08-4995-9716-82BC1D30EB37}"/>
                  </a:ext>
                </a:extLst>
              </p:cNvPr>
              <p:cNvGrpSpPr>
                <a:grpSpLocks noChangeAspect="1"/>
              </p:cNvGrpSpPr>
              <p:nvPr/>
            </p:nvGrpSpPr>
            <p:grpSpPr bwMode="auto">
              <a:xfrm>
                <a:off x="2201868" y="5451471"/>
                <a:ext cx="401638" cy="325437"/>
                <a:chOff x="1387" y="3434"/>
                <a:chExt cx="253" cy="205"/>
              </a:xfrm>
              <a:solidFill>
                <a:schemeClr val="tx1"/>
              </a:solidFill>
            </p:grpSpPr>
            <p:sp>
              <p:nvSpPr>
                <p:cNvPr id="163" name="Freeform 12">
                  <a:extLst>
                    <a:ext uri="{FF2B5EF4-FFF2-40B4-BE49-F238E27FC236}">
                      <a16:creationId xmlns:a16="http://schemas.microsoft.com/office/drawing/2014/main" id="{1CA732B2-F284-414B-9280-A659120D4C58}"/>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3">
                  <a:extLst>
                    <a:ext uri="{FF2B5EF4-FFF2-40B4-BE49-F238E27FC236}">
                      <a16:creationId xmlns:a16="http://schemas.microsoft.com/office/drawing/2014/main" id="{88E359F8-69DE-4B86-AE09-0C0773E9502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4">
                  <a:extLst>
                    <a:ext uri="{FF2B5EF4-FFF2-40B4-BE49-F238E27FC236}">
                      <a16:creationId xmlns:a16="http://schemas.microsoft.com/office/drawing/2014/main" id="{4B658899-459E-49E7-9342-4D9C57161753}"/>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5">
                  <a:extLst>
                    <a:ext uri="{FF2B5EF4-FFF2-40B4-BE49-F238E27FC236}">
                      <a16:creationId xmlns:a16="http://schemas.microsoft.com/office/drawing/2014/main" id="{741CD609-CE22-4077-B590-351C71A9C68A}"/>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Freeform 21">
                <a:extLst>
                  <a:ext uri="{FF2B5EF4-FFF2-40B4-BE49-F238E27FC236}">
                    <a16:creationId xmlns:a16="http://schemas.microsoft.com/office/drawing/2014/main" id="{412C3B57-D173-4CA3-A20A-BDA3FACC46D5}"/>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70" name="TextBox 169">
            <a:extLst>
              <a:ext uri="{FF2B5EF4-FFF2-40B4-BE49-F238E27FC236}">
                <a16:creationId xmlns:a16="http://schemas.microsoft.com/office/drawing/2014/main" id="{121CAAF1-C740-4CD8-9E1E-EAD63B83A713}"/>
              </a:ext>
              <a:ext uri="{C183D7F6-B498-43B3-948B-1728B52AA6E4}">
                <adec:decorative xmlns:adec="http://schemas.microsoft.com/office/drawing/2017/decorative" val="1"/>
              </a:ext>
            </a:extLst>
          </p:cNvPr>
          <p:cNvSpPr txBox="1"/>
          <p:nvPr/>
        </p:nvSpPr>
        <p:spPr>
          <a:xfrm>
            <a:off x="418589" y="6283378"/>
            <a:ext cx="8168222" cy="369332"/>
          </a:xfrm>
          <a:prstGeom prst="rect">
            <a:avLst/>
          </a:prstGeom>
          <a:noFill/>
        </p:spPr>
        <p:txBody>
          <a:bodyPr wrap="square" lIns="0" tIns="0" rIns="0" bIns="0" rtlCol="0" anchor="b" anchorCtr="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gradFill>
                  <a:gsLst>
                    <a:gs pos="2917">
                      <a:srgbClr val="505050"/>
                    </a:gs>
                    <a:gs pos="30000">
                      <a:srgbClr val="505050"/>
                    </a:gs>
                  </a:gsLst>
                  <a:lin ang="5400000" scaled="0"/>
                </a:gradFill>
                <a:effectLst/>
                <a:uLnTx/>
                <a:uFillTx/>
                <a:latin typeface="Segoe UI"/>
              </a:defRPr>
            </a:lvl1pPr>
          </a:lstStyle>
          <a:p>
            <a:r>
              <a:rPr lang="en-US" dirty="0"/>
              <a:t>Microsoft Certification: aka.ms/</a:t>
            </a:r>
            <a:r>
              <a:rPr lang="en-US" dirty="0" err="1"/>
              <a:t>MSCert</a:t>
            </a:r>
            <a:r>
              <a:rPr lang="en-US" dirty="0"/>
              <a:t> </a:t>
            </a:r>
          </a:p>
          <a:p>
            <a:r>
              <a:rPr lang="en-US" dirty="0"/>
              <a:t>Microsoft 365 training: aka.ms/Microsoft365Learn</a:t>
            </a:r>
          </a:p>
        </p:txBody>
      </p:sp>
      <p:grpSp>
        <p:nvGrpSpPr>
          <p:cNvPr id="195" name="Group 194">
            <a:extLst>
              <a:ext uri="{FF2B5EF4-FFF2-40B4-BE49-F238E27FC236}">
                <a16:creationId xmlns:a16="http://schemas.microsoft.com/office/drawing/2014/main" id="{4DAB7D03-5853-49BD-AB2A-28AF3ED375E2}"/>
              </a:ext>
              <a:ext uri="{C183D7F6-B498-43B3-948B-1728B52AA6E4}">
                <adec:decorative xmlns:adec="http://schemas.microsoft.com/office/drawing/2017/decorative" val="1"/>
              </a:ext>
            </a:extLst>
          </p:cNvPr>
          <p:cNvGrpSpPr/>
          <p:nvPr/>
        </p:nvGrpSpPr>
        <p:grpSpPr>
          <a:xfrm>
            <a:off x="1546876" y="5318171"/>
            <a:ext cx="3136392" cy="701731"/>
            <a:chOff x="8296358" y="3536153"/>
            <a:chExt cx="3136392" cy="701731"/>
          </a:xfrm>
        </p:grpSpPr>
        <p:sp>
          <p:nvSpPr>
            <p:cNvPr id="196" name="Title 1">
              <a:extLst>
                <a:ext uri="{FF2B5EF4-FFF2-40B4-BE49-F238E27FC236}">
                  <a16:creationId xmlns:a16="http://schemas.microsoft.com/office/drawing/2014/main" id="{F6950314-EF4B-40B1-A625-700838A7A3DD}"/>
                </a:ext>
              </a:extLst>
            </p:cNvPr>
            <p:cNvSpPr txBox="1">
              <a:spLocks/>
            </p:cNvSpPr>
            <p:nvPr/>
          </p:nvSpPr>
          <p:spPr>
            <a:xfrm>
              <a:off x="8296358" y="3536153"/>
              <a:ext cx="3136392"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MCSE Productivity Solutions Expert</a:t>
              </a:r>
            </a:p>
          </p:txBody>
        </p:sp>
        <p:grpSp>
          <p:nvGrpSpPr>
            <p:cNvPr id="197" name="Group 196">
              <a:extLst>
                <a:ext uri="{FF2B5EF4-FFF2-40B4-BE49-F238E27FC236}">
                  <a16:creationId xmlns:a16="http://schemas.microsoft.com/office/drawing/2014/main" id="{A50A7C73-3E70-46A2-B8FF-5DA2C85BBEB4}"/>
                </a:ext>
              </a:extLst>
            </p:cNvPr>
            <p:cNvGrpSpPr/>
            <p:nvPr/>
          </p:nvGrpSpPr>
          <p:grpSpPr>
            <a:xfrm>
              <a:off x="8411364" y="3734026"/>
              <a:ext cx="333421" cy="305985"/>
              <a:chOff x="2474176" y="5309768"/>
              <a:chExt cx="288898" cy="265126"/>
            </a:xfrm>
          </p:grpSpPr>
          <p:sp>
            <p:nvSpPr>
              <p:cNvPr id="198" name="Star: 5 Points 197">
                <a:extLst>
                  <a:ext uri="{FF2B5EF4-FFF2-40B4-BE49-F238E27FC236}">
                    <a16:creationId xmlns:a16="http://schemas.microsoft.com/office/drawing/2014/main" id="{A6452C17-64B4-4EB2-9E15-5834134E8EC9}"/>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99" name="Star: 5 Points 198">
                <a:extLst>
                  <a:ext uri="{FF2B5EF4-FFF2-40B4-BE49-F238E27FC236}">
                    <a16:creationId xmlns:a16="http://schemas.microsoft.com/office/drawing/2014/main" id="{CA04B0A1-DE88-4A47-9FDB-83BDDB7B0CEE}"/>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200" name="Star: 5 Points 199">
                <a:extLst>
                  <a:ext uri="{FF2B5EF4-FFF2-40B4-BE49-F238E27FC236}">
                    <a16:creationId xmlns:a16="http://schemas.microsoft.com/office/drawing/2014/main" id="{7ECAA8DA-482F-472F-966F-79DC1D9049BA}"/>
                  </a:ext>
                </a:extLst>
              </p:cNvPr>
              <p:cNvSpPr/>
              <p:nvPr/>
            </p:nvSpPr>
            <p:spPr>
              <a:xfrm>
                <a:off x="2559189" y="5309768"/>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67" name="Group 166">
            <a:extLst>
              <a:ext uri="{FF2B5EF4-FFF2-40B4-BE49-F238E27FC236}">
                <a16:creationId xmlns:a16="http://schemas.microsoft.com/office/drawing/2014/main" id="{56212E92-BF76-4B77-AC27-5DC9710654CA}"/>
              </a:ext>
              <a:ext uri="{C183D7F6-B498-43B3-948B-1728B52AA6E4}">
                <adec:decorative xmlns:adec="http://schemas.microsoft.com/office/drawing/2017/decorative" val="1"/>
              </a:ext>
            </a:extLst>
          </p:cNvPr>
          <p:cNvGrpSpPr/>
          <p:nvPr/>
        </p:nvGrpSpPr>
        <p:grpSpPr>
          <a:xfrm>
            <a:off x="1553986" y="1913456"/>
            <a:ext cx="3138594" cy="701731"/>
            <a:chOff x="3984046" y="3050082"/>
            <a:chExt cx="3138594" cy="701731"/>
          </a:xfrm>
        </p:grpSpPr>
        <p:sp>
          <p:nvSpPr>
            <p:cNvPr id="169" name="Title 1">
              <a:extLst>
                <a:ext uri="{FF2B5EF4-FFF2-40B4-BE49-F238E27FC236}">
                  <a16:creationId xmlns:a16="http://schemas.microsoft.com/office/drawing/2014/main" id="{DC4D0474-BE9F-4D2B-8374-8D11AFA9B009}"/>
                </a:ext>
              </a:extLst>
            </p:cNvPr>
            <p:cNvSpPr txBox="1">
              <a:spLocks/>
            </p:cNvSpPr>
            <p:nvPr/>
          </p:nvSpPr>
          <p:spPr>
            <a:xfrm>
              <a:off x="3984046" y="3050082"/>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Modern Desktop Administrator Associate</a:t>
              </a:r>
            </a:p>
          </p:txBody>
        </p:sp>
        <p:grpSp>
          <p:nvGrpSpPr>
            <p:cNvPr id="171" name="Group 170">
              <a:extLst>
                <a:ext uri="{FF2B5EF4-FFF2-40B4-BE49-F238E27FC236}">
                  <a16:creationId xmlns:a16="http://schemas.microsoft.com/office/drawing/2014/main" id="{E9D2767A-0A9C-47E3-B4C5-D6E30ECD27A6}"/>
                </a:ext>
              </a:extLst>
            </p:cNvPr>
            <p:cNvGrpSpPr/>
            <p:nvPr/>
          </p:nvGrpSpPr>
          <p:grpSpPr>
            <a:xfrm>
              <a:off x="4106237" y="3332351"/>
              <a:ext cx="333424" cy="137193"/>
              <a:chOff x="2474176" y="5456022"/>
              <a:chExt cx="288898" cy="118872"/>
            </a:xfrm>
          </p:grpSpPr>
          <p:sp>
            <p:nvSpPr>
              <p:cNvPr id="172" name="Star: 5 Points 171">
                <a:extLst>
                  <a:ext uri="{FF2B5EF4-FFF2-40B4-BE49-F238E27FC236}">
                    <a16:creationId xmlns:a16="http://schemas.microsoft.com/office/drawing/2014/main" id="{D25A755E-F7DE-47AD-B4B9-44DD27CFD1D3}"/>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73" name="Star: 5 Points 172">
                <a:extLst>
                  <a:ext uri="{FF2B5EF4-FFF2-40B4-BE49-F238E27FC236}">
                    <a16:creationId xmlns:a16="http://schemas.microsoft.com/office/drawing/2014/main" id="{6A83EE4F-3E25-4B99-83A7-FECFB31819E9}"/>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74" name="Group 173">
            <a:extLst>
              <a:ext uri="{FF2B5EF4-FFF2-40B4-BE49-F238E27FC236}">
                <a16:creationId xmlns:a16="http://schemas.microsoft.com/office/drawing/2014/main" id="{6A1DCC76-7ED0-403B-8AA0-31C784C3CB47}"/>
              </a:ext>
              <a:ext uri="{C183D7F6-B498-43B3-948B-1728B52AA6E4}">
                <adec:decorative xmlns:adec="http://schemas.microsoft.com/office/drawing/2017/decorative" val="1"/>
              </a:ext>
            </a:extLst>
          </p:cNvPr>
          <p:cNvGrpSpPr/>
          <p:nvPr/>
        </p:nvGrpSpPr>
        <p:grpSpPr>
          <a:xfrm>
            <a:off x="1553986" y="2654546"/>
            <a:ext cx="3138594" cy="701731"/>
            <a:chOff x="3984046" y="4049341"/>
            <a:chExt cx="3138594" cy="701731"/>
          </a:xfrm>
        </p:grpSpPr>
        <p:sp>
          <p:nvSpPr>
            <p:cNvPr id="175" name="Title 1">
              <a:extLst>
                <a:ext uri="{FF2B5EF4-FFF2-40B4-BE49-F238E27FC236}">
                  <a16:creationId xmlns:a16="http://schemas.microsoft.com/office/drawing/2014/main" id="{1754FD7B-1F91-4107-B2A0-EA26815CAA79}"/>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Teamwork Administrator Associate</a:t>
              </a:r>
            </a:p>
          </p:txBody>
        </p:sp>
        <p:grpSp>
          <p:nvGrpSpPr>
            <p:cNvPr id="176" name="Group 175">
              <a:extLst>
                <a:ext uri="{FF2B5EF4-FFF2-40B4-BE49-F238E27FC236}">
                  <a16:creationId xmlns:a16="http://schemas.microsoft.com/office/drawing/2014/main" id="{ED387FD9-02C5-4077-8990-927D7461106C}"/>
                </a:ext>
              </a:extLst>
            </p:cNvPr>
            <p:cNvGrpSpPr/>
            <p:nvPr/>
          </p:nvGrpSpPr>
          <p:grpSpPr>
            <a:xfrm>
              <a:off x="4104122" y="4331610"/>
              <a:ext cx="333424" cy="137193"/>
              <a:chOff x="2474176" y="5456022"/>
              <a:chExt cx="288898" cy="118872"/>
            </a:xfrm>
          </p:grpSpPr>
          <p:sp>
            <p:nvSpPr>
              <p:cNvPr id="177" name="Star: 5 Points 176">
                <a:extLst>
                  <a:ext uri="{FF2B5EF4-FFF2-40B4-BE49-F238E27FC236}">
                    <a16:creationId xmlns:a16="http://schemas.microsoft.com/office/drawing/2014/main" id="{F2DCFF3C-2EBC-4D90-82BC-6A9607715E77}"/>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78" name="Star: 5 Points 177">
                <a:extLst>
                  <a:ext uri="{FF2B5EF4-FFF2-40B4-BE49-F238E27FC236}">
                    <a16:creationId xmlns:a16="http://schemas.microsoft.com/office/drawing/2014/main" id="{CE188BD6-CE6F-44EE-BAFC-9AF9B3B30C81}"/>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84" name="Group 183">
            <a:extLst>
              <a:ext uri="{FF2B5EF4-FFF2-40B4-BE49-F238E27FC236}">
                <a16:creationId xmlns:a16="http://schemas.microsoft.com/office/drawing/2014/main" id="{41149E76-4760-4A84-8D94-022CC14327B3}"/>
              </a:ext>
              <a:ext uri="{C183D7F6-B498-43B3-948B-1728B52AA6E4}">
                <adec:decorative xmlns:adec="http://schemas.microsoft.com/office/drawing/2017/decorative" val="1"/>
              </a:ext>
            </a:extLst>
          </p:cNvPr>
          <p:cNvGrpSpPr/>
          <p:nvPr/>
        </p:nvGrpSpPr>
        <p:grpSpPr>
          <a:xfrm>
            <a:off x="1553986" y="3395636"/>
            <a:ext cx="3138594" cy="701731"/>
            <a:chOff x="3984046" y="4049341"/>
            <a:chExt cx="3138594" cy="701731"/>
          </a:xfrm>
        </p:grpSpPr>
        <p:sp>
          <p:nvSpPr>
            <p:cNvPr id="185" name="Title 1">
              <a:extLst>
                <a:ext uri="{FF2B5EF4-FFF2-40B4-BE49-F238E27FC236}">
                  <a16:creationId xmlns:a16="http://schemas.microsoft.com/office/drawing/2014/main" id="{9594302A-4860-4461-B464-3084BD91C3AE}"/>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Messaging Administrator Associate</a:t>
              </a:r>
            </a:p>
          </p:txBody>
        </p:sp>
        <p:grpSp>
          <p:nvGrpSpPr>
            <p:cNvPr id="186" name="Group 185">
              <a:extLst>
                <a:ext uri="{FF2B5EF4-FFF2-40B4-BE49-F238E27FC236}">
                  <a16:creationId xmlns:a16="http://schemas.microsoft.com/office/drawing/2014/main" id="{DA8F3604-4EDE-43C7-8CC3-03E056CA3F54}"/>
                </a:ext>
              </a:extLst>
            </p:cNvPr>
            <p:cNvGrpSpPr/>
            <p:nvPr/>
          </p:nvGrpSpPr>
          <p:grpSpPr>
            <a:xfrm>
              <a:off x="4104122" y="4331610"/>
              <a:ext cx="333424" cy="137193"/>
              <a:chOff x="2474176" y="5456022"/>
              <a:chExt cx="288898" cy="118872"/>
            </a:xfrm>
          </p:grpSpPr>
          <p:sp>
            <p:nvSpPr>
              <p:cNvPr id="187" name="Star: 5 Points 186">
                <a:extLst>
                  <a:ext uri="{FF2B5EF4-FFF2-40B4-BE49-F238E27FC236}">
                    <a16:creationId xmlns:a16="http://schemas.microsoft.com/office/drawing/2014/main" id="{8D018F30-329C-4EE7-BCB8-DF7ADEE5BDE7}"/>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88" name="Star: 5 Points 187">
                <a:extLst>
                  <a:ext uri="{FF2B5EF4-FFF2-40B4-BE49-F238E27FC236}">
                    <a16:creationId xmlns:a16="http://schemas.microsoft.com/office/drawing/2014/main" id="{F8DDC908-8A5D-4ED6-A4D5-71923A282131}"/>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nvGrpSpPr>
          <p:cNvPr id="179" name="Group 178">
            <a:extLst>
              <a:ext uri="{FF2B5EF4-FFF2-40B4-BE49-F238E27FC236}">
                <a16:creationId xmlns:a16="http://schemas.microsoft.com/office/drawing/2014/main" id="{A5DFAF4F-D3A8-438C-A477-869084AFE409}"/>
              </a:ext>
              <a:ext uri="{C183D7F6-B498-43B3-948B-1728B52AA6E4}">
                <adec:decorative xmlns:adec="http://schemas.microsoft.com/office/drawing/2017/decorative" val="1"/>
              </a:ext>
            </a:extLst>
          </p:cNvPr>
          <p:cNvGrpSpPr/>
          <p:nvPr/>
        </p:nvGrpSpPr>
        <p:grpSpPr>
          <a:xfrm>
            <a:off x="1553986" y="4136826"/>
            <a:ext cx="3138594" cy="701731"/>
            <a:chOff x="3984046" y="4049341"/>
            <a:chExt cx="3138594" cy="701731"/>
          </a:xfrm>
        </p:grpSpPr>
        <p:sp>
          <p:nvSpPr>
            <p:cNvPr id="180" name="Title 1">
              <a:extLst>
                <a:ext uri="{FF2B5EF4-FFF2-40B4-BE49-F238E27FC236}">
                  <a16:creationId xmlns:a16="http://schemas.microsoft.com/office/drawing/2014/main" id="{6848F054-792F-4B47-A4B8-0165C878D2C5}"/>
                </a:ext>
              </a:extLst>
            </p:cNvPr>
            <p:cNvSpPr txBox="1">
              <a:spLocks/>
            </p:cNvSpPr>
            <p:nvPr/>
          </p:nvSpPr>
          <p:spPr>
            <a:xfrm>
              <a:off x="3984046" y="4049341"/>
              <a:ext cx="3138594"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Security Administrator Associate</a:t>
              </a:r>
            </a:p>
          </p:txBody>
        </p:sp>
        <p:grpSp>
          <p:nvGrpSpPr>
            <p:cNvPr id="181" name="Group 180">
              <a:extLst>
                <a:ext uri="{FF2B5EF4-FFF2-40B4-BE49-F238E27FC236}">
                  <a16:creationId xmlns:a16="http://schemas.microsoft.com/office/drawing/2014/main" id="{46CDFB26-CCD1-43D0-B697-02BE42929EE9}"/>
                </a:ext>
              </a:extLst>
            </p:cNvPr>
            <p:cNvGrpSpPr/>
            <p:nvPr/>
          </p:nvGrpSpPr>
          <p:grpSpPr>
            <a:xfrm>
              <a:off x="4104122" y="4331610"/>
              <a:ext cx="333424" cy="137193"/>
              <a:chOff x="2474176" y="5456022"/>
              <a:chExt cx="288898" cy="118872"/>
            </a:xfrm>
          </p:grpSpPr>
          <p:sp>
            <p:nvSpPr>
              <p:cNvPr id="182" name="Star: 5 Points 181">
                <a:extLst>
                  <a:ext uri="{FF2B5EF4-FFF2-40B4-BE49-F238E27FC236}">
                    <a16:creationId xmlns:a16="http://schemas.microsoft.com/office/drawing/2014/main" id="{A2A06329-6890-4C90-A9D9-F1512ED7FE0E}"/>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183" name="Star: 5 Points 182">
                <a:extLst>
                  <a:ext uri="{FF2B5EF4-FFF2-40B4-BE49-F238E27FC236}">
                    <a16:creationId xmlns:a16="http://schemas.microsoft.com/office/drawing/2014/main" id="{0B694E6D-D569-4F8B-839E-985765B699D6}"/>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110" name="TextBox 109">
            <a:extLst>
              <a:ext uri="{FF2B5EF4-FFF2-40B4-BE49-F238E27FC236}">
                <a16:creationId xmlns:a16="http://schemas.microsoft.com/office/drawing/2014/main" id="{08BF015F-99EE-40C4-BA91-BE82F9E069E2}"/>
              </a:ext>
              <a:ext uri="{C183D7F6-B498-43B3-948B-1728B52AA6E4}">
                <adec:decorative xmlns:adec="http://schemas.microsoft.com/office/drawing/2017/decorative" val="1"/>
              </a:ext>
            </a:extLst>
          </p:cNvPr>
          <p:cNvSpPr txBox="1"/>
          <p:nvPr/>
        </p:nvSpPr>
        <p:spPr>
          <a:xfrm>
            <a:off x="317549" y="4432698"/>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14" name="Group 113">
            <a:extLst>
              <a:ext uri="{FF2B5EF4-FFF2-40B4-BE49-F238E27FC236}">
                <a16:creationId xmlns:a16="http://schemas.microsoft.com/office/drawing/2014/main" id="{441F8F10-454C-4D05-8228-27638A4A5756}"/>
              </a:ext>
              <a:ext uri="{C183D7F6-B498-43B3-948B-1728B52AA6E4}">
                <adec:decorative xmlns:adec="http://schemas.microsoft.com/office/drawing/2017/decorative" val="1"/>
              </a:ext>
            </a:extLst>
          </p:cNvPr>
          <p:cNvGrpSpPr/>
          <p:nvPr/>
        </p:nvGrpSpPr>
        <p:grpSpPr>
          <a:xfrm>
            <a:off x="8301213" y="5939213"/>
            <a:ext cx="2980944" cy="691837"/>
            <a:chOff x="324701" y="6061492"/>
            <a:chExt cx="2980944" cy="691837"/>
          </a:xfrm>
        </p:grpSpPr>
        <p:sp>
          <p:nvSpPr>
            <p:cNvPr id="115" name="Rectangle 114">
              <a:extLst>
                <a:ext uri="{FF2B5EF4-FFF2-40B4-BE49-F238E27FC236}">
                  <a16:creationId xmlns:a16="http://schemas.microsoft.com/office/drawing/2014/main" id="{9A97DD6D-4870-49DE-88E4-2D040B896490}"/>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MS-100 + MS-101</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116" name="Group 115">
              <a:extLst>
                <a:ext uri="{FF2B5EF4-FFF2-40B4-BE49-F238E27FC236}">
                  <a16:creationId xmlns:a16="http://schemas.microsoft.com/office/drawing/2014/main" id="{AD8160F2-D598-4D8F-890B-EBD923F306E1}"/>
                </a:ext>
              </a:extLst>
            </p:cNvPr>
            <p:cNvGrpSpPr/>
            <p:nvPr/>
          </p:nvGrpSpPr>
          <p:grpSpPr>
            <a:xfrm>
              <a:off x="513941" y="6214857"/>
              <a:ext cx="477345" cy="398781"/>
              <a:chOff x="481153" y="6191294"/>
              <a:chExt cx="477345" cy="398781"/>
            </a:xfrm>
          </p:grpSpPr>
          <p:sp>
            <p:nvSpPr>
              <p:cNvPr id="117" name="arrow">
                <a:extLst>
                  <a:ext uri="{FF2B5EF4-FFF2-40B4-BE49-F238E27FC236}">
                    <a16:creationId xmlns:a16="http://schemas.microsoft.com/office/drawing/2014/main" id="{BFAA2DC1-5B0D-47D9-BFF4-18A53BD79842}"/>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32" name="Rectangle 131">
                <a:extLst>
                  <a:ext uri="{FF2B5EF4-FFF2-40B4-BE49-F238E27FC236}">
                    <a16:creationId xmlns:a16="http://schemas.microsoft.com/office/drawing/2014/main" id="{68474659-A10B-4C08-B3BB-B0B675F8DD8D}"/>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133" name="pencil">
                <a:extLst>
                  <a:ext uri="{FF2B5EF4-FFF2-40B4-BE49-F238E27FC236}">
                    <a16:creationId xmlns:a16="http://schemas.microsoft.com/office/drawing/2014/main" id="{7C1E3982-7610-4533-9D0A-95F189C6445C}"/>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136" name="Group 135">
            <a:extLst>
              <a:ext uri="{FF2B5EF4-FFF2-40B4-BE49-F238E27FC236}">
                <a16:creationId xmlns:a16="http://schemas.microsoft.com/office/drawing/2014/main" id="{6DBE24E4-CABE-40F5-8F85-00F59F4855BA}"/>
              </a:ext>
              <a:ext uri="{C183D7F6-B498-43B3-948B-1728B52AA6E4}">
                <adec:decorative xmlns:adec="http://schemas.microsoft.com/office/drawing/2017/decorative" val="1"/>
              </a:ext>
            </a:extLst>
          </p:cNvPr>
          <p:cNvGrpSpPr/>
          <p:nvPr/>
        </p:nvGrpSpPr>
        <p:grpSpPr>
          <a:xfrm>
            <a:off x="9647047" y="205317"/>
            <a:ext cx="2355558" cy="865032"/>
            <a:chOff x="387059" y="5179540"/>
            <a:chExt cx="2355558" cy="865032"/>
          </a:xfrm>
        </p:grpSpPr>
        <p:sp>
          <p:nvSpPr>
            <p:cNvPr id="137" name="Rectangle 136">
              <a:extLst>
                <a:ext uri="{FF2B5EF4-FFF2-40B4-BE49-F238E27FC236}">
                  <a16:creationId xmlns:a16="http://schemas.microsoft.com/office/drawing/2014/main" id="{A103D2A3-2B52-4637-AEAB-D257F5CF7348}"/>
                </a:ext>
              </a:extLst>
            </p:cNvPr>
            <p:cNvSpPr/>
            <p:nvPr/>
          </p:nvSpPr>
          <p:spPr>
            <a:xfrm>
              <a:off x="387059" y="5179540"/>
              <a:ext cx="2355558" cy="865032"/>
            </a:xfrm>
            <a:prstGeom prst="rect">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38" name="Title 1">
              <a:extLst>
                <a:ext uri="{FF2B5EF4-FFF2-40B4-BE49-F238E27FC236}">
                  <a16:creationId xmlns:a16="http://schemas.microsoft.com/office/drawing/2014/main" id="{AE23C521-2E49-4474-BA1B-7316F1787016}"/>
                </a:ext>
              </a:extLst>
            </p:cNvPr>
            <p:cNvSpPr txBox="1">
              <a:spLocks/>
            </p:cNvSpPr>
            <p:nvPr/>
          </p:nvSpPr>
          <p:spPr>
            <a:xfrm>
              <a:off x="534625" y="5217616"/>
              <a:ext cx="1965038" cy="2308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defTabSz="932742" rtl="0" eaLnBrk="1" fontAlgn="auto" latinLnBrk="0" hangingPunct="1">
                <a:lnSpc>
                  <a:spcPct val="90000"/>
                </a:lnSpc>
                <a:spcBef>
                  <a:spcPct val="0"/>
                </a:spcBef>
                <a:spcAft>
                  <a:spcPts val="0"/>
                </a:spcAft>
                <a:buClrTx/>
                <a:buSzTx/>
                <a:buFontTx/>
                <a:buNone/>
                <a:tabLst/>
                <a:defRPr/>
              </a:pPr>
              <a:r>
                <a:rPr lang="en-US" sz="1200" dirty="0">
                  <a:gradFill>
                    <a:gsLst>
                      <a:gs pos="1250">
                        <a:srgbClr val="505050"/>
                      </a:gs>
                      <a:gs pos="100000">
                        <a:srgbClr val="505050"/>
                      </a:gs>
                    </a:gsLst>
                    <a:lin ang="5400000" scaled="0"/>
                  </a:gradFill>
                  <a:latin typeface="Segoe UI" panose="020B0502040204020203" pitchFamily="34" charset="0"/>
                </a:rPr>
                <a:t>Keys</a:t>
              </a:r>
              <a:endParaRPr kumimoji="0" lang="en-US" sz="1200"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panose="020B0502040204020203" pitchFamily="34" charset="0"/>
              </a:endParaRPr>
            </a:p>
          </p:txBody>
        </p:sp>
        <p:cxnSp>
          <p:nvCxnSpPr>
            <p:cNvPr id="139" name="Straight Connector 138">
              <a:extLst>
                <a:ext uri="{FF2B5EF4-FFF2-40B4-BE49-F238E27FC236}">
                  <a16:creationId xmlns:a16="http://schemas.microsoft.com/office/drawing/2014/main" id="{68E3F5A6-2026-4029-A791-05B1F26CA44C}"/>
                </a:ext>
              </a:extLst>
            </p:cNvPr>
            <p:cNvCxnSpPr>
              <a:cxnSpLocks/>
            </p:cNvCxnSpPr>
            <p:nvPr/>
          </p:nvCxnSpPr>
          <p:spPr>
            <a:xfrm>
              <a:off x="544150" y="5619696"/>
              <a:ext cx="1008425" cy="0"/>
            </a:xfrm>
            <a:prstGeom prst="line">
              <a:avLst/>
            </a:prstGeom>
            <a:ln w="38100" cap="rnd">
              <a:solidFill>
                <a:srgbClr val="002050"/>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AD045F7-9945-4B40-9E52-29B8835AEC55}"/>
                </a:ext>
              </a:extLst>
            </p:cNvPr>
            <p:cNvCxnSpPr>
              <a:cxnSpLocks/>
            </p:cNvCxnSpPr>
            <p:nvPr/>
          </p:nvCxnSpPr>
          <p:spPr>
            <a:xfrm>
              <a:off x="538705" y="5823171"/>
              <a:ext cx="991645" cy="0"/>
            </a:xfrm>
            <a:prstGeom prst="line">
              <a:avLst/>
            </a:prstGeom>
            <a:ln w="31750" cap="rnd">
              <a:solidFill>
                <a:srgbClr val="002050"/>
              </a:solidFill>
              <a:prstDash val="solid"/>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3D8D0269-E856-4E9F-9D86-3A90DBA85073}"/>
                </a:ext>
              </a:extLst>
            </p:cNvPr>
            <p:cNvSpPr/>
            <p:nvPr/>
          </p:nvSpPr>
          <p:spPr>
            <a:xfrm>
              <a:off x="1529333" y="5425126"/>
              <a:ext cx="1186928" cy="276999"/>
            </a:xfrm>
            <a:prstGeom prst="rect">
              <a:avLst/>
            </a:prstGeom>
          </p:spPr>
          <p:txBody>
            <a:bodyPr wrap="none">
              <a:spAutoFit/>
            </a:bodyPr>
            <a:lstStyle/>
            <a:p>
              <a:r>
                <a:rPr lang="en-US" sz="1200" dirty="0">
                  <a:latin typeface="+mj-lt"/>
                </a:rPr>
                <a:t>Optional Path </a:t>
              </a:r>
            </a:p>
          </p:txBody>
        </p:sp>
        <p:sp>
          <p:nvSpPr>
            <p:cNvPr id="142" name="Rectangle 141">
              <a:extLst>
                <a:ext uri="{FF2B5EF4-FFF2-40B4-BE49-F238E27FC236}">
                  <a16:creationId xmlns:a16="http://schemas.microsoft.com/office/drawing/2014/main" id="{4A024058-7045-487D-90C9-234CE5C6E792}"/>
                </a:ext>
              </a:extLst>
            </p:cNvPr>
            <p:cNvSpPr/>
            <p:nvPr/>
          </p:nvSpPr>
          <p:spPr>
            <a:xfrm>
              <a:off x="1519808" y="5676084"/>
              <a:ext cx="1207190" cy="276999"/>
            </a:xfrm>
            <a:prstGeom prst="rect">
              <a:avLst/>
            </a:prstGeom>
          </p:spPr>
          <p:txBody>
            <a:bodyPr wrap="none">
              <a:spAutoFit/>
            </a:bodyPr>
            <a:lstStyle/>
            <a:p>
              <a:r>
                <a:rPr lang="en-US" sz="1200" dirty="0">
                  <a:latin typeface="+mj-lt"/>
                </a:rPr>
                <a:t>Required Path </a:t>
              </a:r>
            </a:p>
          </p:txBody>
        </p:sp>
      </p:grpSp>
      <p:sp>
        <p:nvSpPr>
          <p:cNvPr id="155" name="Rectangle 154">
            <a:extLst>
              <a:ext uri="{FF2B5EF4-FFF2-40B4-BE49-F238E27FC236}">
                <a16:creationId xmlns:a16="http://schemas.microsoft.com/office/drawing/2014/main" id="{EC706643-A23C-44D3-8DF4-E954B948F295}"/>
              </a:ext>
            </a:extLst>
          </p:cNvPr>
          <p:cNvSpPr/>
          <p:nvPr/>
        </p:nvSpPr>
        <p:spPr>
          <a:xfrm>
            <a:off x="1553986" y="1351796"/>
            <a:ext cx="3153379" cy="345533"/>
          </a:xfrm>
          <a:prstGeom prst="rect">
            <a:avLst/>
          </a:prstGeom>
          <a:noFill/>
          <a:ln>
            <a:solidFill>
              <a:srgbClr val="D2D2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74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750"/>
                                        <p:tgtEl>
                                          <p:spTgt spid="119"/>
                                        </p:tgtEl>
                                      </p:cBhvr>
                                    </p:animEffect>
                                  </p:childTnLst>
                                </p:cTn>
                              </p:par>
                              <p:par>
                                <p:cTn id="8" presetID="10" presetClass="entr" presetSubtype="0" fill="hold" nodeType="withEffect">
                                  <p:stCondLst>
                                    <p:cond delay="30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par>
                                <p:cTn id="11" presetID="10" presetClass="entr" presetSubtype="0" fill="hold" nodeType="withEffect">
                                  <p:stCondLst>
                                    <p:cond delay="30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300"/>
                                  </p:stCondLst>
                                  <p:childTnLst>
                                    <p:set>
                                      <p:cBhvr>
                                        <p:cTn id="15" dur="1" fill="hold">
                                          <p:stCondLst>
                                            <p:cond delay="0"/>
                                          </p:stCondLst>
                                        </p:cTn>
                                        <p:tgtEl>
                                          <p:spTgt spid="174"/>
                                        </p:tgtEl>
                                        <p:attrNameLst>
                                          <p:attrName>style.visibility</p:attrName>
                                        </p:attrNameLst>
                                      </p:cBhvr>
                                      <p:to>
                                        <p:strVal val="visible"/>
                                      </p:to>
                                    </p:set>
                                    <p:animEffect transition="in" filter="fade">
                                      <p:cBhvr>
                                        <p:cTn id="16" dur="500"/>
                                        <p:tgtEl>
                                          <p:spTgt spid="174"/>
                                        </p:tgtEl>
                                      </p:cBhvr>
                                    </p:animEffect>
                                  </p:childTnLst>
                                </p:cTn>
                              </p:par>
                              <p:par>
                                <p:cTn id="17" presetID="10" presetClass="entr" presetSubtype="0" fill="hold" nodeType="withEffect">
                                  <p:stCondLst>
                                    <p:cond delay="30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par>
                                <p:cTn id="20" presetID="16" presetClass="entr" presetSubtype="37" fill="hold" nodeType="withEffect">
                                  <p:stCondLst>
                                    <p:cond delay="500"/>
                                  </p:stCondLst>
                                  <p:childTnLst>
                                    <p:set>
                                      <p:cBhvr>
                                        <p:cTn id="21" dur="1" fill="hold">
                                          <p:stCondLst>
                                            <p:cond delay="0"/>
                                          </p:stCondLst>
                                        </p:cTn>
                                        <p:tgtEl>
                                          <p:spTgt spid="107"/>
                                        </p:tgtEl>
                                        <p:attrNameLst>
                                          <p:attrName>style.visibility</p:attrName>
                                        </p:attrNameLst>
                                      </p:cBhvr>
                                      <p:to>
                                        <p:strVal val="visible"/>
                                      </p:to>
                                    </p:set>
                                    <p:animEffect transition="in" filter="barn(outVertical)">
                                      <p:cBhvr>
                                        <p:cTn id="22" dur="500"/>
                                        <p:tgtEl>
                                          <p:spTgt spid="107"/>
                                        </p:tgtEl>
                                      </p:cBhvr>
                                    </p:animEffect>
                                  </p:childTnLst>
                                </p:cTn>
                              </p:par>
                              <p:par>
                                <p:cTn id="23" presetID="10" presetClass="entr" presetSubtype="0" fill="hold" nodeType="withEffect">
                                  <p:stCondLst>
                                    <p:cond delay="600"/>
                                  </p:stCondLst>
                                  <p:childTnLst>
                                    <p:set>
                                      <p:cBhvr>
                                        <p:cTn id="24" dur="1" fill="hold">
                                          <p:stCondLst>
                                            <p:cond delay="0"/>
                                          </p:stCondLst>
                                        </p:cTn>
                                        <p:tgtEl>
                                          <p:spTgt spid="195"/>
                                        </p:tgtEl>
                                        <p:attrNameLst>
                                          <p:attrName>style.visibility</p:attrName>
                                        </p:attrNameLst>
                                      </p:cBhvr>
                                      <p:to>
                                        <p:strVal val="visible"/>
                                      </p:to>
                                    </p:set>
                                    <p:animEffect transition="in" filter="fade">
                                      <p:cBhvr>
                                        <p:cTn id="25" dur="500"/>
                                        <p:tgtEl>
                                          <p:spTgt spid="195"/>
                                        </p:tgtEl>
                                      </p:cBhvr>
                                    </p:animEffect>
                                  </p:childTnLst>
                                </p:cTn>
                              </p:par>
                            </p:childTnLst>
                          </p:cTn>
                        </p:par>
                        <p:par>
                          <p:cTn id="26" fill="hold">
                            <p:stCondLst>
                              <p:cond delay="1100"/>
                            </p:stCondLst>
                            <p:childTnLst>
                              <p:par>
                                <p:cTn id="27" presetID="22" presetClass="entr" presetSubtype="8"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750"/>
                                        <p:tgtEl>
                                          <p:spTgt spid="99"/>
                                        </p:tgtEl>
                                      </p:cBhvr>
                                    </p:animEffect>
                                  </p:childTnLst>
                                </p:cTn>
                              </p:par>
                            </p:childTnLst>
                          </p:cTn>
                        </p:par>
                        <p:par>
                          <p:cTn id="30" fill="hold">
                            <p:stCondLst>
                              <p:cond delay="18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22" presetClass="entr" presetSubtype="4"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par>
                                <p:cTn id="40" presetID="22" presetClass="entr" presetSubtype="1" fill="hold" nodeType="withEffect">
                                  <p:stCondLst>
                                    <p:cond delay="5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1" fill="hold" nodeType="withEffect">
                                  <p:stCondLst>
                                    <p:cond delay="10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22" presetClass="entr" presetSubtype="4" fill="hold" nodeType="withEffect">
                                  <p:stCondLst>
                                    <p:cond delay="15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par>
                                <p:cTn id="49" presetID="22" presetClass="entr" presetSubtype="1" fill="hold" nodeType="withEffect">
                                  <p:stCondLst>
                                    <p:cond delay="20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par>
                                <p:cTn id="52" presetID="22" presetClass="entr" presetSubtype="4" fill="hold" nodeType="withEffect">
                                  <p:stCondLst>
                                    <p:cond delay="25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par>
                                <p:cTn id="55" presetID="22" presetClass="entr" presetSubtype="4" fill="hold" nodeType="withEffect">
                                  <p:stCondLst>
                                    <p:cond delay="250"/>
                                  </p:stCondLst>
                                  <p:childTnLst>
                                    <p:set>
                                      <p:cBhvr>
                                        <p:cTn id="56" dur="1" fill="hold">
                                          <p:stCondLst>
                                            <p:cond delay="0"/>
                                          </p:stCondLst>
                                        </p:cTn>
                                        <p:tgtEl>
                                          <p:spTgt spid="118"/>
                                        </p:tgtEl>
                                        <p:attrNameLst>
                                          <p:attrName>style.visibility</p:attrName>
                                        </p:attrNameLst>
                                      </p:cBhvr>
                                      <p:to>
                                        <p:strVal val="visible"/>
                                      </p:to>
                                    </p:set>
                                    <p:animEffect transition="in" filter="wipe(down)">
                                      <p:cBhvr>
                                        <p:cTn id="57" dur="500"/>
                                        <p:tgtEl>
                                          <p:spTgt spid="118"/>
                                        </p:tgtEl>
                                      </p:cBhvr>
                                    </p:animEffect>
                                  </p:childTnLst>
                                </p:cTn>
                              </p:par>
                              <p:par>
                                <p:cTn id="58" presetID="22" presetClass="entr" presetSubtype="4" fill="hold" nodeType="withEffect">
                                  <p:stCondLst>
                                    <p:cond delay="35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nodeType="withEffect">
                                  <p:stCondLst>
                                    <p:cond delay="350"/>
                                  </p:stCondLst>
                                  <p:childTnLst>
                                    <p:set>
                                      <p:cBhvr>
                                        <p:cTn id="62" dur="1" fill="hold">
                                          <p:stCondLst>
                                            <p:cond delay="0"/>
                                          </p:stCondLst>
                                        </p:cTn>
                                        <p:tgtEl>
                                          <p:spTgt spid="127"/>
                                        </p:tgtEl>
                                        <p:attrNameLst>
                                          <p:attrName>style.visibility</p:attrName>
                                        </p:attrNameLst>
                                      </p:cBhvr>
                                      <p:to>
                                        <p:strVal val="visible"/>
                                      </p:to>
                                    </p:set>
                                    <p:animEffect transition="in" filter="wipe(down)">
                                      <p:cBhvr>
                                        <p:cTn id="63" dur="500"/>
                                        <p:tgtEl>
                                          <p:spTgt spid="127"/>
                                        </p:tgtEl>
                                      </p:cBhvr>
                                    </p:animEffect>
                                  </p:childTnLst>
                                </p:cTn>
                              </p:par>
                            </p:childTnLst>
                          </p:cTn>
                        </p:par>
                        <p:par>
                          <p:cTn id="64" fill="hold">
                            <p:stCondLst>
                              <p:cond delay="2700"/>
                            </p:stCondLst>
                            <p:childTnLst>
                              <p:par>
                                <p:cTn id="65" presetID="22" presetClass="entr" presetSubtype="8"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par>
                                <p:cTn id="68" presetID="10" presetClass="entr" presetSubtype="0" fill="hold" nodeType="withEffect">
                                  <p:stCondLst>
                                    <p:cond delay="300"/>
                                  </p:stCondLst>
                                  <p:childTnLst>
                                    <p:set>
                                      <p:cBhvr>
                                        <p:cTn id="69" dur="1" fill="hold">
                                          <p:stCondLst>
                                            <p:cond delay="0"/>
                                          </p:stCondLst>
                                        </p:cTn>
                                        <p:tgtEl>
                                          <p:spTgt spid="189"/>
                                        </p:tgtEl>
                                        <p:attrNameLst>
                                          <p:attrName>style.visibility</p:attrName>
                                        </p:attrNameLst>
                                      </p:cBhvr>
                                      <p:to>
                                        <p:strVal val="visible"/>
                                      </p:to>
                                    </p:set>
                                    <p:animEffect transition="in" filter="fade">
                                      <p:cBhvr>
                                        <p:cTn id="70" dur="500"/>
                                        <p:tgtEl>
                                          <p:spTgt spid="189"/>
                                        </p:tgtEl>
                                      </p:cBhvr>
                                    </p:animEffect>
                                  </p:childTnLst>
                                </p:cTn>
                              </p:par>
                              <p:par>
                                <p:cTn id="71" presetID="10" presetClass="entr" presetSubtype="0" fill="hold" nodeType="with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fade">
                                      <p:cBhvr>
                                        <p:cTn id="7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EE9F-698E-4F2D-B877-2AC827BC4F35}"/>
              </a:ext>
            </a:extLst>
          </p:cNvPr>
          <p:cNvSpPr>
            <a:spLocks noGrp="1"/>
          </p:cNvSpPr>
          <p:nvPr>
            <p:ph type="title"/>
          </p:nvPr>
        </p:nvSpPr>
        <p:spPr>
          <a:xfrm>
            <a:off x="408079" y="419147"/>
            <a:ext cx="10819784" cy="1143000"/>
          </a:xfrm>
        </p:spPr>
        <p:txBody>
          <a:bodyPr/>
          <a:lstStyle/>
          <a:p>
            <a:r>
              <a:rPr lang="en-US" dirty="0"/>
              <a:t>Course details for Enterprise Administrator Expert</a:t>
            </a:r>
          </a:p>
        </p:txBody>
      </p:sp>
      <p:sp>
        <p:nvSpPr>
          <p:cNvPr id="13" name="Rectangle 1">
            <a:extLst>
              <a:ext uri="{FF2B5EF4-FFF2-40B4-BE49-F238E27FC236}">
                <a16:creationId xmlns:a16="http://schemas.microsoft.com/office/drawing/2014/main" id="{2C313568-D658-4016-AC93-3E80D27B2B39}"/>
              </a:ext>
            </a:extLst>
          </p:cNvPr>
          <p:cNvSpPr>
            <a:spLocks noChangeArrowheads="1"/>
          </p:cNvSpPr>
          <p:nvPr/>
        </p:nvSpPr>
        <p:spPr bwMode="auto">
          <a:xfrm>
            <a:off x="418589" y="11170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dirty="0">
                <a:gradFill>
                  <a:gsLst>
                    <a:gs pos="1250">
                      <a:schemeClr val="tx1"/>
                    </a:gs>
                    <a:gs pos="100000">
                      <a:schemeClr val="tx1"/>
                    </a:gs>
                  </a:gsLst>
                  <a:lin ang="5400000" scaled="0"/>
                </a:gradFill>
                <a:cs typeface="Segoe UI" panose="020B0502040204020203" pitchFamily="34" charset="0"/>
              </a:rPr>
              <a:t>6 Instructor-led training courses aligned to the two exams </a:t>
            </a:r>
          </a:p>
        </p:txBody>
      </p:sp>
      <p:graphicFrame>
        <p:nvGraphicFramePr>
          <p:cNvPr id="15" name="Table 14">
            <a:extLst>
              <a:ext uri="{FF2B5EF4-FFF2-40B4-BE49-F238E27FC236}">
                <a16:creationId xmlns:a16="http://schemas.microsoft.com/office/drawing/2014/main" id="{9A79D4C6-6770-4EAD-8E2E-8D9976435587}"/>
              </a:ext>
            </a:extLst>
          </p:cNvPr>
          <p:cNvGraphicFramePr>
            <a:graphicFrameLocks noGrp="1"/>
          </p:cNvGraphicFramePr>
          <p:nvPr>
            <p:extLst>
              <p:ext uri="{D42A27DB-BD31-4B8C-83A1-F6EECF244321}">
                <p14:modId xmlns:p14="http://schemas.microsoft.com/office/powerpoint/2010/main" val="2654043564"/>
              </p:ext>
            </p:extLst>
          </p:nvPr>
        </p:nvGraphicFramePr>
        <p:xfrm>
          <a:off x="418589" y="1857965"/>
          <a:ext cx="11283231" cy="2667021"/>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78D4"/>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9050" cap="flat" cmpd="sng" algn="ctr">
                      <a:solidFill>
                        <a:schemeClr val="accent1">
                          <a:lumMod val="40000"/>
                          <a:lumOff val="60000"/>
                        </a:schemeClr>
                      </a:solidFill>
                      <a:prstDash val="solid"/>
                      <a:round/>
                      <a:headEnd type="none" w="med" len="med"/>
                      <a:tailEnd type="none" w="med" len="med"/>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252161"/>
                  </a:ext>
                </a:extLst>
              </a:tr>
              <a:tr h="314691">
                <a:tc rowSpan="3">
                  <a:txBody>
                    <a:bodyPr/>
                    <a:lstStyle/>
                    <a:p>
                      <a:pPr marL="0" marR="0">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365 Identity and Services</a:t>
                      </a:r>
                    </a:p>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MS-100</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Office 365 Management</a:t>
                      </a:r>
                    </a:p>
                  </a:txBody>
                  <a:tcPr anchor="ctr">
                    <a:lnL w="1270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MS-100T01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fr-FR"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365 Tenant &amp; Service Management</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MS-100T02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06859">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365 Identity Management</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MS-100T03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927022"/>
                  </a:ext>
                </a:extLst>
              </a:tr>
              <a:tr h="306859">
                <a:tc>
                  <a:txBody>
                    <a:bodyPr/>
                    <a:lstStyle/>
                    <a:p>
                      <a:pPr marL="0" marR="0">
                        <a:lnSpc>
                          <a:spcPct val="97000"/>
                        </a:lnSpc>
                        <a:spcBef>
                          <a:spcPts val="0"/>
                        </a:spcBef>
                        <a:spcAft>
                          <a:spcPts val="0"/>
                        </a:spcAft>
                      </a:pPr>
                      <a:endParaRPr lang="en-US" sz="1300" b="1" i="0" u="none" strike="noStrike" kern="120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314691">
                <a:tc rowSpan="3">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365 Mobility and Security</a:t>
                      </a: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 </a:t>
                      </a: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MS-101</a:t>
                      </a:r>
                    </a:p>
                  </a:txBody>
                  <a:tcPr marL="137160" marR="137160" marT="18288" marB="18288" anchor="ctr">
                    <a:lnL w="12700" cap="flat" cmpd="sng" algn="ctr">
                      <a:solidFill>
                        <a:srgbClr val="0078D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78D4"/>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32742" rtl="0" eaLnBrk="1" latinLnBrk="0" hangingPunct="1"/>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365 Security Management</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MS-101T01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12700" cap="flat" cmpd="sng" algn="ctr">
                      <a:solidFill>
                        <a:srgbClr val="0078D4"/>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314691">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32742" rtl="0" eaLnBrk="1" latinLnBrk="0" hangingPunct="1"/>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365 Compliance Management</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MS-101T02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63660694"/>
                  </a:ext>
                </a:extLst>
              </a:tr>
              <a:tr h="314691">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32742" rtl="0" eaLnBrk="1" latinLnBrk="0" hangingPunct="1"/>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Microsoft 365 Device Management</a:t>
                      </a:r>
                    </a:p>
                  </a:txBody>
                  <a:tcPr anchor="ctr">
                    <a:lnL w="12700" cap="flat" cmpd="sng" algn="ctr">
                      <a:solidFill>
                        <a:schemeClr val="accent1"/>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MS-101T03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78D4"/>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78D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309824"/>
                  </a:ext>
                </a:extLst>
              </a:tr>
            </a:tbl>
          </a:graphicData>
        </a:graphic>
      </p:graphicFrame>
      <p:sp>
        <p:nvSpPr>
          <p:cNvPr id="9" name="TextBox 8">
            <a:extLst>
              <a:ext uri="{FF2B5EF4-FFF2-40B4-BE49-F238E27FC236}">
                <a16:creationId xmlns:a16="http://schemas.microsoft.com/office/drawing/2014/main" id="{D4E5E713-65AE-41F1-936B-E7183AF8A36A}"/>
              </a:ext>
            </a:extLst>
          </p:cNvPr>
          <p:cNvSpPr txBox="1"/>
          <p:nvPr/>
        </p:nvSpPr>
        <p:spPr>
          <a:xfrm>
            <a:off x="408079" y="6283783"/>
            <a:ext cx="8169381" cy="369332"/>
          </a:xfrm>
          <a:prstGeom prst="rect">
            <a:avLst/>
          </a:prstGeom>
          <a:noFill/>
        </p:spPr>
        <p:txBody>
          <a:bodyPr wrap="square" lIns="0" tIns="0" rIns="0" bIns="0" rtlCol="0" anchor="b" anchorCtr="0">
            <a:spAutoFit/>
          </a:bodyPr>
          <a:lstStyle/>
          <a:p>
            <a:r>
              <a:rPr lang="en-US" sz="1200" dirty="0">
                <a:gradFill>
                  <a:gsLst>
                    <a:gs pos="2917">
                      <a:schemeClr val="tx1"/>
                    </a:gs>
                    <a:gs pos="30000">
                      <a:schemeClr val="tx1"/>
                    </a:gs>
                  </a:gsLst>
                  <a:lin ang="5400000" scaled="0"/>
                </a:gradFill>
              </a:rPr>
              <a:t>Microsoft Certification: aka.ms/</a:t>
            </a:r>
            <a:r>
              <a:rPr lang="en-US" sz="1200" dirty="0" err="1">
                <a:gradFill>
                  <a:gsLst>
                    <a:gs pos="2917">
                      <a:schemeClr val="tx1"/>
                    </a:gs>
                    <a:gs pos="30000">
                      <a:schemeClr val="tx1"/>
                    </a:gs>
                  </a:gsLst>
                  <a:lin ang="5400000" scaled="0"/>
                </a:gradFill>
              </a:rPr>
              <a:t>MSCert</a:t>
            </a:r>
            <a:r>
              <a:rPr lang="en-US" sz="1200" dirty="0">
                <a:gradFill>
                  <a:gsLst>
                    <a:gs pos="2917">
                      <a:schemeClr val="tx1"/>
                    </a:gs>
                    <a:gs pos="30000">
                      <a:schemeClr val="tx1"/>
                    </a:gs>
                  </a:gsLst>
                  <a:lin ang="5400000" scaled="0"/>
                </a:gradFill>
              </a:rPr>
              <a:t> </a:t>
            </a:r>
          </a:p>
          <a:p>
            <a:r>
              <a:rPr lang="nn-NO" sz="1200" dirty="0">
                <a:gradFill>
                  <a:gsLst>
                    <a:gs pos="2917">
                      <a:schemeClr val="tx1"/>
                    </a:gs>
                    <a:gs pos="30000">
                      <a:schemeClr val="tx1"/>
                    </a:gs>
                  </a:gsLst>
                  <a:lin ang="5400000" scaled="0"/>
                </a:gradFill>
              </a:rPr>
              <a:t>Microsoft 365 training: aka.ms/Microsoft365Learn</a:t>
            </a:r>
            <a:endParaRPr lang="en-US" sz="12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34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2.70833E-6 2.22222E-6 L -0.05091 -0.0007 " pathEditMode="relative" rAng="0" ptsTypes="AA">
                                      <p:cBhvr>
                                        <p:cTn id="9" dur="750" spd="-100000" fill="hold"/>
                                        <p:tgtEl>
                                          <p:spTgt spid="15"/>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0860-AD4C-43DA-9C76-23BADE64CDCE}"/>
              </a:ext>
              <a:ext uri="{C183D7F6-B498-43B3-948B-1728B52AA6E4}">
                <adec:decorative xmlns:adec="http://schemas.microsoft.com/office/drawing/2017/decorative" val="1"/>
              </a:ext>
            </a:extLst>
          </p:cNvPr>
          <p:cNvSpPr>
            <a:spLocks noGrp="1"/>
          </p:cNvSpPr>
          <p:nvPr>
            <p:ph type="title"/>
          </p:nvPr>
        </p:nvSpPr>
        <p:spPr>
          <a:xfrm>
            <a:off x="418589" y="419147"/>
            <a:ext cx="10819784" cy="1143000"/>
          </a:xfrm>
        </p:spPr>
        <p:txBody>
          <a:bodyPr/>
          <a:lstStyle/>
          <a:p>
            <a:r>
              <a:rPr lang="en-US" dirty="0"/>
              <a:t>Microsoft 365 Transitions</a:t>
            </a:r>
          </a:p>
        </p:txBody>
      </p:sp>
      <p:sp>
        <p:nvSpPr>
          <p:cNvPr id="32" name="Title 1">
            <a:extLst>
              <a:ext uri="{FF2B5EF4-FFF2-40B4-BE49-F238E27FC236}">
                <a16:creationId xmlns:a16="http://schemas.microsoft.com/office/drawing/2014/main" id="{A380C360-CF67-4A78-8616-F3CB3D5D1E64}"/>
              </a:ext>
              <a:ext uri="{C183D7F6-B498-43B3-948B-1728B52AA6E4}">
                <adec:decorative xmlns:adec="http://schemas.microsoft.com/office/drawing/2017/decorative" val="1"/>
              </a:ext>
            </a:extLst>
          </p:cNvPr>
          <p:cNvSpPr txBox="1">
            <a:spLocks/>
          </p:cNvSpPr>
          <p:nvPr/>
        </p:nvSpPr>
        <p:spPr>
          <a:xfrm>
            <a:off x="465295" y="1492909"/>
            <a:ext cx="3076230" cy="507822"/>
          </a:xfrm>
          <a:prstGeom prst="rect">
            <a:avLst/>
          </a:prstGeom>
        </p:spPr>
        <p:txBody>
          <a:bodyPr vert="horz" wrap="square" lIns="0" tIns="63999"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gn="ctr" defTabSz="932563">
              <a:lnSpc>
                <a:spcPct val="90000"/>
              </a:lnSpc>
            </a:pPr>
            <a:r>
              <a:rPr lang="en-US" sz="1600" dirty="0"/>
              <a:t>Candidates who have passed these Productivity Exams</a:t>
            </a:r>
          </a:p>
        </p:txBody>
      </p:sp>
      <p:sp>
        <p:nvSpPr>
          <p:cNvPr id="33" name="Title 1">
            <a:extLst>
              <a:ext uri="{FF2B5EF4-FFF2-40B4-BE49-F238E27FC236}">
                <a16:creationId xmlns:a16="http://schemas.microsoft.com/office/drawing/2014/main" id="{2AA976E5-49D6-4E8F-AA29-7B509D1C0D24}"/>
              </a:ext>
              <a:ext uri="{C183D7F6-B498-43B3-948B-1728B52AA6E4}">
                <adec:decorative xmlns:adec="http://schemas.microsoft.com/office/drawing/2017/decorative" val="1"/>
              </a:ext>
            </a:extLst>
          </p:cNvPr>
          <p:cNvSpPr txBox="1">
            <a:spLocks/>
          </p:cNvSpPr>
          <p:nvPr/>
        </p:nvSpPr>
        <p:spPr>
          <a:xfrm>
            <a:off x="8657676" y="1492909"/>
            <a:ext cx="2228892" cy="507822"/>
          </a:xfrm>
          <a:prstGeom prst="rect">
            <a:avLst/>
          </a:prstGeom>
        </p:spPr>
        <p:txBody>
          <a:bodyPr vert="horz" wrap="square" lIns="0" tIns="63999" rIns="0" bIns="0" rtlCol="0" anchor="t">
            <a:spAutoFit/>
          </a:bodyPr>
          <a:lstStyle>
            <a:defPPr>
              <a:defRPr lang="en-US"/>
            </a:defPPr>
            <a:lvl1pPr algn="ctr" defTabSz="932563">
              <a:lnSpc>
                <a:spcPct val="90000"/>
              </a:lnSpc>
              <a:spcBef>
                <a:spcPct val="0"/>
              </a:spcBef>
              <a:buNone/>
              <a:defRPr sz="1600" b="1" cap="none" spc="0" baseline="0">
                <a:ln w="3175">
                  <a:noFill/>
                </a:ln>
                <a:gradFill>
                  <a:gsLst>
                    <a:gs pos="1250">
                      <a:srgbClr val="1A1A1A"/>
                    </a:gs>
                    <a:gs pos="100000">
                      <a:srgbClr val="1A1A1A"/>
                    </a:gs>
                  </a:gsLst>
                  <a:lin ang="5400000" scaled="0"/>
                </a:gradFill>
                <a:effectLst/>
                <a:latin typeface="+mj-lt"/>
                <a:cs typeface="Segoe UI" panose="020B0502040204020203" pitchFamily="34" charset="0"/>
              </a:defRPr>
            </a:lvl1pPr>
          </a:lstStyle>
          <a:p>
            <a:r>
              <a:rPr lang="en-US" dirty="0">
                <a:gradFill>
                  <a:gsLst>
                    <a:gs pos="1250">
                      <a:schemeClr val="tx1"/>
                    </a:gs>
                    <a:gs pos="100000">
                      <a:schemeClr val="tx1"/>
                    </a:gs>
                  </a:gsLst>
                  <a:lin ang="5400000" scaled="0"/>
                </a:gradFill>
              </a:rPr>
              <a:t>To earn these </a:t>
            </a:r>
            <a:br>
              <a:rPr lang="en-US" dirty="0">
                <a:gradFill>
                  <a:gsLst>
                    <a:gs pos="1250">
                      <a:schemeClr val="tx1"/>
                    </a:gs>
                    <a:gs pos="100000">
                      <a:schemeClr val="tx1"/>
                    </a:gs>
                  </a:gsLst>
                  <a:lin ang="5400000" scaled="0"/>
                </a:gradFill>
              </a:rPr>
            </a:br>
            <a:r>
              <a:rPr lang="en-US" dirty="0">
                <a:gradFill>
                  <a:gsLst>
                    <a:gs pos="1250">
                      <a:schemeClr val="tx1"/>
                    </a:gs>
                    <a:gs pos="100000">
                      <a:schemeClr val="tx1"/>
                    </a:gs>
                  </a:gsLst>
                  <a:lin ang="5400000" scaled="0"/>
                </a:gradFill>
              </a:rPr>
              <a:t>Microsoft Certifications</a:t>
            </a:r>
          </a:p>
        </p:txBody>
      </p:sp>
      <p:sp>
        <p:nvSpPr>
          <p:cNvPr id="34" name="Title 1">
            <a:extLst>
              <a:ext uri="{FF2B5EF4-FFF2-40B4-BE49-F238E27FC236}">
                <a16:creationId xmlns:a16="http://schemas.microsoft.com/office/drawing/2014/main" id="{62CD533A-A2B7-4496-AD96-E46C7274D4CF}"/>
              </a:ext>
              <a:ext uri="{C183D7F6-B498-43B3-948B-1728B52AA6E4}">
                <adec:decorative xmlns:adec="http://schemas.microsoft.com/office/drawing/2017/decorative" val="1"/>
              </a:ext>
            </a:extLst>
          </p:cNvPr>
          <p:cNvSpPr txBox="1">
            <a:spLocks/>
          </p:cNvSpPr>
          <p:nvPr/>
        </p:nvSpPr>
        <p:spPr>
          <a:xfrm>
            <a:off x="4833871" y="1492909"/>
            <a:ext cx="2228892" cy="507822"/>
          </a:xfrm>
          <a:prstGeom prst="rect">
            <a:avLst/>
          </a:prstGeom>
        </p:spPr>
        <p:txBody>
          <a:bodyPr vert="horz" wrap="square" lIns="0" tIns="63999" rIns="0" bIns="0" rtlCol="0" anchor="t">
            <a:spAutoFit/>
          </a:bodyPr>
          <a:lstStyle>
            <a:defPPr>
              <a:defRPr lang="en-US"/>
            </a:defPPr>
            <a:lvl1pPr algn="ctr" defTabSz="932563">
              <a:lnSpc>
                <a:spcPct val="90000"/>
              </a:lnSpc>
              <a:spcBef>
                <a:spcPct val="0"/>
              </a:spcBef>
              <a:buNone/>
              <a:defRPr sz="1600" b="1" cap="none" spc="0" baseline="0">
                <a:ln w="3175">
                  <a:noFill/>
                </a:ln>
                <a:gradFill>
                  <a:gsLst>
                    <a:gs pos="1250">
                      <a:srgbClr val="1A1A1A"/>
                    </a:gs>
                    <a:gs pos="100000">
                      <a:srgbClr val="1A1A1A"/>
                    </a:gs>
                  </a:gsLst>
                  <a:lin ang="5400000" scaled="0"/>
                </a:gradFill>
                <a:effectLst/>
                <a:latin typeface="+mj-lt"/>
                <a:cs typeface="Segoe UI" panose="020B0502040204020203" pitchFamily="34" charset="0"/>
              </a:defRPr>
            </a:lvl1pPr>
          </a:lstStyle>
          <a:p>
            <a:r>
              <a:rPr lang="en-US" dirty="0">
                <a:gradFill>
                  <a:gsLst>
                    <a:gs pos="1250">
                      <a:schemeClr val="tx1"/>
                    </a:gs>
                    <a:gs pos="100000">
                      <a:schemeClr val="tx1"/>
                    </a:gs>
                  </a:gsLst>
                  <a:lin ang="5400000" scaled="0"/>
                </a:gradFill>
              </a:rPr>
              <a:t>Can take Microsoft 365 Transition Exams</a:t>
            </a:r>
          </a:p>
        </p:txBody>
      </p:sp>
      <p:grpSp>
        <p:nvGrpSpPr>
          <p:cNvPr id="37" name="Group 36">
            <a:extLst>
              <a:ext uri="{FF2B5EF4-FFF2-40B4-BE49-F238E27FC236}">
                <a16:creationId xmlns:a16="http://schemas.microsoft.com/office/drawing/2014/main" id="{99142980-DD45-4F19-89E2-9ADD3BDB88E2}"/>
              </a:ext>
              <a:ext uri="{C183D7F6-B498-43B3-948B-1728B52AA6E4}">
                <adec:decorative xmlns:adec="http://schemas.microsoft.com/office/drawing/2017/decorative" val="1"/>
              </a:ext>
            </a:extLst>
          </p:cNvPr>
          <p:cNvGrpSpPr/>
          <p:nvPr/>
        </p:nvGrpSpPr>
        <p:grpSpPr>
          <a:xfrm>
            <a:off x="539460" y="2347880"/>
            <a:ext cx="10881837" cy="868680"/>
            <a:chOff x="539460" y="2347880"/>
            <a:chExt cx="10881837" cy="868680"/>
          </a:xfrm>
        </p:grpSpPr>
        <p:grpSp>
          <p:nvGrpSpPr>
            <p:cNvPr id="38" name="Group 37">
              <a:extLst>
                <a:ext uri="{FF2B5EF4-FFF2-40B4-BE49-F238E27FC236}">
                  <a16:creationId xmlns:a16="http://schemas.microsoft.com/office/drawing/2014/main" id="{C68750D7-7635-4D26-97E1-6F2D0DA79ADA}"/>
                </a:ext>
              </a:extLst>
            </p:cNvPr>
            <p:cNvGrpSpPr/>
            <p:nvPr/>
          </p:nvGrpSpPr>
          <p:grpSpPr>
            <a:xfrm>
              <a:off x="8282703" y="2347880"/>
              <a:ext cx="3138594" cy="868680"/>
              <a:chOff x="3984046" y="3984721"/>
              <a:chExt cx="3138594" cy="868680"/>
            </a:xfrm>
          </p:grpSpPr>
          <p:sp>
            <p:nvSpPr>
              <p:cNvPr id="48" name="Title 1">
                <a:extLst>
                  <a:ext uri="{FF2B5EF4-FFF2-40B4-BE49-F238E27FC236}">
                    <a16:creationId xmlns:a16="http://schemas.microsoft.com/office/drawing/2014/main" id="{F2FE4C76-2C50-4594-BD31-C1B59A70B5F5}"/>
                  </a:ext>
                </a:extLst>
              </p:cNvPr>
              <p:cNvSpPr txBox="1">
                <a:spLocks/>
              </p:cNvSpPr>
              <p:nvPr/>
            </p:nvSpPr>
            <p:spPr>
              <a:xfrm>
                <a:off x="3984046" y="3984721"/>
                <a:ext cx="3138594" cy="86868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Messaging Administrator Associate</a:t>
                </a:r>
              </a:p>
            </p:txBody>
          </p:sp>
          <p:grpSp>
            <p:nvGrpSpPr>
              <p:cNvPr id="49" name="Group 48">
                <a:extLst>
                  <a:ext uri="{FF2B5EF4-FFF2-40B4-BE49-F238E27FC236}">
                    <a16:creationId xmlns:a16="http://schemas.microsoft.com/office/drawing/2014/main" id="{A3231D65-5F88-435E-8F72-1BA42AEC0646}"/>
                  </a:ext>
                </a:extLst>
              </p:cNvPr>
              <p:cNvGrpSpPr/>
              <p:nvPr/>
            </p:nvGrpSpPr>
            <p:grpSpPr>
              <a:xfrm>
                <a:off x="4104122" y="4331610"/>
                <a:ext cx="333424" cy="137193"/>
                <a:chOff x="2474176" y="5456022"/>
                <a:chExt cx="288898" cy="118872"/>
              </a:xfrm>
            </p:grpSpPr>
            <p:sp>
              <p:nvSpPr>
                <p:cNvPr id="50" name="Star: 5 Points 49">
                  <a:extLst>
                    <a:ext uri="{FF2B5EF4-FFF2-40B4-BE49-F238E27FC236}">
                      <a16:creationId xmlns:a16="http://schemas.microsoft.com/office/drawing/2014/main" id="{FAB60A02-94A6-43BE-868D-FC0348CDFD3D}"/>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51" name="Star: 5 Points 50">
                  <a:extLst>
                    <a:ext uri="{FF2B5EF4-FFF2-40B4-BE49-F238E27FC236}">
                      <a16:creationId xmlns:a16="http://schemas.microsoft.com/office/drawing/2014/main" id="{7D038205-3CE8-42C3-A8A7-40C6926BAB04}"/>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
          <p:nvSpPr>
            <p:cNvPr id="39" name="Title 1">
              <a:extLst>
                <a:ext uri="{FF2B5EF4-FFF2-40B4-BE49-F238E27FC236}">
                  <a16:creationId xmlns:a16="http://schemas.microsoft.com/office/drawing/2014/main" id="{A25CFD4D-2652-4764-AC58-5D761DC70FF2}"/>
                </a:ext>
              </a:extLst>
            </p:cNvPr>
            <p:cNvSpPr txBox="1">
              <a:spLocks/>
            </p:cNvSpPr>
            <p:nvPr/>
          </p:nvSpPr>
          <p:spPr>
            <a:xfrm>
              <a:off x="539460" y="2348630"/>
              <a:ext cx="2918370" cy="86793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en-US" sz="1200" dirty="0"/>
                <a:t>Exam 70-345: Designing and Deploying Microsoft Exchange Server 2016</a:t>
              </a:r>
            </a:p>
          </p:txBody>
        </p:sp>
        <p:sp>
          <p:nvSpPr>
            <p:cNvPr id="45" name="Title 1">
              <a:extLst>
                <a:ext uri="{FF2B5EF4-FFF2-40B4-BE49-F238E27FC236}">
                  <a16:creationId xmlns:a16="http://schemas.microsoft.com/office/drawing/2014/main" id="{72ECF8A5-1617-423D-8148-1F3CAFB874BC}"/>
                </a:ext>
              </a:extLst>
            </p:cNvPr>
            <p:cNvSpPr txBox="1">
              <a:spLocks/>
            </p:cNvSpPr>
            <p:nvPr/>
          </p:nvSpPr>
          <p:spPr>
            <a:xfrm>
              <a:off x="4446523" y="2347880"/>
              <a:ext cx="3007242" cy="86868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fr-FR" sz="1200" dirty="0"/>
                <a:t>MS-202: Microsoft 365 Messaging Transition </a:t>
              </a:r>
              <a:r>
                <a:rPr lang="en-US" sz="1200" dirty="0"/>
                <a:t>Administrator</a:t>
              </a:r>
              <a:endParaRPr lang="fr-FR" sz="1200" dirty="0"/>
            </a:p>
          </p:txBody>
        </p:sp>
        <p:sp>
          <p:nvSpPr>
            <p:cNvPr id="46" name="TextBox 45">
              <a:extLst>
                <a:ext uri="{FF2B5EF4-FFF2-40B4-BE49-F238E27FC236}">
                  <a16:creationId xmlns:a16="http://schemas.microsoft.com/office/drawing/2014/main" id="{5CD402C8-B410-4427-823B-A666DA1705D6}"/>
                </a:ext>
              </a:extLst>
            </p:cNvPr>
            <p:cNvSpPr txBox="1"/>
            <p:nvPr/>
          </p:nvSpPr>
          <p:spPr>
            <a:xfrm>
              <a:off x="3807450" y="2447879"/>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sp>
          <p:nvSpPr>
            <p:cNvPr id="47" name="TextBox 46">
              <a:extLst>
                <a:ext uri="{FF2B5EF4-FFF2-40B4-BE49-F238E27FC236}">
                  <a16:creationId xmlns:a16="http://schemas.microsoft.com/office/drawing/2014/main" id="{6FCD4D7E-9665-41B2-BF8D-2DCEAE0EFCC1}"/>
                </a:ext>
              </a:extLst>
            </p:cNvPr>
            <p:cNvSpPr txBox="1"/>
            <p:nvPr/>
          </p:nvSpPr>
          <p:spPr>
            <a:xfrm>
              <a:off x="7700037" y="2473279"/>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grpSp>
      <p:grpSp>
        <p:nvGrpSpPr>
          <p:cNvPr id="52" name="Group 51">
            <a:extLst>
              <a:ext uri="{FF2B5EF4-FFF2-40B4-BE49-F238E27FC236}">
                <a16:creationId xmlns:a16="http://schemas.microsoft.com/office/drawing/2014/main" id="{16BC00AC-EE22-405A-8B56-9E7D059E29F6}"/>
              </a:ext>
              <a:ext uri="{C183D7F6-B498-43B3-948B-1728B52AA6E4}">
                <adec:decorative xmlns:adec="http://schemas.microsoft.com/office/drawing/2017/decorative" val="1"/>
              </a:ext>
            </a:extLst>
          </p:cNvPr>
          <p:cNvGrpSpPr/>
          <p:nvPr/>
        </p:nvGrpSpPr>
        <p:grpSpPr>
          <a:xfrm>
            <a:off x="539460" y="5046113"/>
            <a:ext cx="10881837" cy="868680"/>
            <a:chOff x="539460" y="5046113"/>
            <a:chExt cx="10881837" cy="868680"/>
          </a:xfrm>
        </p:grpSpPr>
        <p:sp>
          <p:nvSpPr>
            <p:cNvPr id="53" name="Title 1">
              <a:extLst>
                <a:ext uri="{FF2B5EF4-FFF2-40B4-BE49-F238E27FC236}">
                  <a16:creationId xmlns:a16="http://schemas.microsoft.com/office/drawing/2014/main" id="{B8A10DA4-FB3B-4EA4-9906-C568007D3176}"/>
                </a:ext>
              </a:extLst>
            </p:cNvPr>
            <p:cNvSpPr txBox="1">
              <a:spLocks/>
            </p:cNvSpPr>
            <p:nvPr/>
          </p:nvSpPr>
          <p:spPr>
            <a:xfrm>
              <a:off x="539460" y="5046113"/>
              <a:ext cx="2918370" cy="86868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en-US" sz="1200" dirty="0"/>
                <a:t>Exam 70-339: Managing Microsoft SharePoint Server 2016</a:t>
              </a:r>
            </a:p>
          </p:txBody>
        </p:sp>
        <p:sp>
          <p:nvSpPr>
            <p:cNvPr id="54" name="Title 1">
              <a:extLst>
                <a:ext uri="{FF2B5EF4-FFF2-40B4-BE49-F238E27FC236}">
                  <a16:creationId xmlns:a16="http://schemas.microsoft.com/office/drawing/2014/main" id="{0F9AC877-6E0C-46B3-BD2A-810EC4D522AA}"/>
                </a:ext>
              </a:extLst>
            </p:cNvPr>
            <p:cNvSpPr txBox="1">
              <a:spLocks/>
            </p:cNvSpPr>
            <p:nvPr/>
          </p:nvSpPr>
          <p:spPr>
            <a:xfrm>
              <a:off x="4446523" y="5046113"/>
              <a:ext cx="3007242" cy="868680"/>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en-US" sz="1200" dirty="0"/>
                <a:t>MS-302: Microsoft 365 Teamwork Transition Administrator</a:t>
              </a:r>
            </a:p>
          </p:txBody>
        </p:sp>
        <p:sp>
          <p:nvSpPr>
            <p:cNvPr id="55" name="TextBox 54">
              <a:extLst>
                <a:ext uri="{FF2B5EF4-FFF2-40B4-BE49-F238E27FC236}">
                  <a16:creationId xmlns:a16="http://schemas.microsoft.com/office/drawing/2014/main" id="{F96A8129-C214-4FC6-BF2F-2EA8F4049882}"/>
                </a:ext>
              </a:extLst>
            </p:cNvPr>
            <p:cNvSpPr txBox="1"/>
            <p:nvPr/>
          </p:nvSpPr>
          <p:spPr>
            <a:xfrm>
              <a:off x="3807450" y="5062264"/>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sp>
          <p:nvSpPr>
            <p:cNvPr id="56" name="TextBox 55">
              <a:extLst>
                <a:ext uri="{FF2B5EF4-FFF2-40B4-BE49-F238E27FC236}">
                  <a16:creationId xmlns:a16="http://schemas.microsoft.com/office/drawing/2014/main" id="{2D7DDAB7-0FF2-462E-B0BE-7C1D5C8F57C8}"/>
                </a:ext>
              </a:extLst>
            </p:cNvPr>
            <p:cNvSpPr txBox="1"/>
            <p:nvPr/>
          </p:nvSpPr>
          <p:spPr>
            <a:xfrm>
              <a:off x="7700037" y="5087664"/>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grpSp>
          <p:nvGrpSpPr>
            <p:cNvPr id="59" name="Group 58">
              <a:extLst>
                <a:ext uri="{FF2B5EF4-FFF2-40B4-BE49-F238E27FC236}">
                  <a16:creationId xmlns:a16="http://schemas.microsoft.com/office/drawing/2014/main" id="{DF8968C9-C46E-4501-AE5F-E4F10A2905A0}"/>
                </a:ext>
              </a:extLst>
            </p:cNvPr>
            <p:cNvGrpSpPr/>
            <p:nvPr/>
          </p:nvGrpSpPr>
          <p:grpSpPr>
            <a:xfrm>
              <a:off x="8282703" y="5046113"/>
              <a:ext cx="3138594" cy="868680"/>
              <a:chOff x="3984046" y="4049340"/>
              <a:chExt cx="3138594" cy="868680"/>
            </a:xfrm>
          </p:grpSpPr>
          <p:sp>
            <p:nvSpPr>
              <p:cNvPr id="60" name="Title 1">
                <a:extLst>
                  <a:ext uri="{FF2B5EF4-FFF2-40B4-BE49-F238E27FC236}">
                    <a16:creationId xmlns:a16="http://schemas.microsoft.com/office/drawing/2014/main" id="{952B2D96-BC0C-46F4-AF7F-6F1CFE8A9E25}"/>
                  </a:ext>
                </a:extLst>
              </p:cNvPr>
              <p:cNvSpPr txBox="1">
                <a:spLocks/>
              </p:cNvSpPr>
              <p:nvPr/>
            </p:nvSpPr>
            <p:spPr>
              <a:xfrm>
                <a:off x="3984046" y="4049340"/>
                <a:ext cx="3138594" cy="86868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a:t>
                </a:r>
                <a:br>
                  <a:rPr lang="en-US" sz="1200" dirty="0"/>
                </a:br>
                <a:r>
                  <a:rPr lang="en-US" sz="1200" dirty="0"/>
                  <a:t>Teamwork Administrator Associate</a:t>
                </a:r>
              </a:p>
            </p:txBody>
          </p:sp>
          <p:grpSp>
            <p:nvGrpSpPr>
              <p:cNvPr id="70" name="Group 69">
                <a:extLst>
                  <a:ext uri="{FF2B5EF4-FFF2-40B4-BE49-F238E27FC236}">
                    <a16:creationId xmlns:a16="http://schemas.microsoft.com/office/drawing/2014/main" id="{9E446309-77A9-4A2F-A257-4C2FE6F23FCE}"/>
                  </a:ext>
                </a:extLst>
              </p:cNvPr>
              <p:cNvGrpSpPr/>
              <p:nvPr/>
            </p:nvGrpSpPr>
            <p:grpSpPr>
              <a:xfrm>
                <a:off x="4104122" y="4331610"/>
                <a:ext cx="333424" cy="137193"/>
                <a:chOff x="2474176" y="5456022"/>
                <a:chExt cx="288898" cy="118872"/>
              </a:xfrm>
            </p:grpSpPr>
            <p:sp>
              <p:nvSpPr>
                <p:cNvPr id="71" name="Star: 5 Points 70">
                  <a:extLst>
                    <a:ext uri="{FF2B5EF4-FFF2-40B4-BE49-F238E27FC236}">
                      <a16:creationId xmlns:a16="http://schemas.microsoft.com/office/drawing/2014/main" id="{BB1E74D8-4F87-4E8B-AE7D-B1CC8B1147A9}"/>
                    </a:ext>
                  </a:extLst>
                </p:cNvPr>
                <p:cNvSpPr/>
                <p:nvPr/>
              </p:nvSpPr>
              <p:spPr>
                <a:xfrm>
                  <a:off x="2474176"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72" name="Star: 5 Points 71">
                  <a:extLst>
                    <a:ext uri="{FF2B5EF4-FFF2-40B4-BE49-F238E27FC236}">
                      <a16:creationId xmlns:a16="http://schemas.microsoft.com/office/drawing/2014/main" id="{6C246059-13E3-4C20-8F98-E864B3DB1573}"/>
                    </a:ext>
                  </a:extLst>
                </p:cNvPr>
                <p:cNvSpPr/>
                <p:nvPr/>
              </p:nvSpPr>
              <p:spPr>
                <a:xfrm>
                  <a:off x="2644202" y="5456022"/>
                  <a:ext cx="118872" cy="118872"/>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grpSp>
      <p:grpSp>
        <p:nvGrpSpPr>
          <p:cNvPr id="73" name="Group 72">
            <a:extLst>
              <a:ext uri="{FF2B5EF4-FFF2-40B4-BE49-F238E27FC236}">
                <a16:creationId xmlns:a16="http://schemas.microsoft.com/office/drawing/2014/main" id="{26F2F999-5F77-4797-833C-6F13F61BBCB7}"/>
              </a:ext>
              <a:ext uri="{C183D7F6-B498-43B3-948B-1728B52AA6E4}">
                <adec:decorative xmlns:adec="http://schemas.microsoft.com/office/drawing/2017/decorative" val="1"/>
              </a:ext>
            </a:extLst>
          </p:cNvPr>
          <p:cNvGrpSpPr/>
          <p:nvPr/>
        </p:nvGrpSpPr>
        <p:grpSpPr>
          <a:xfrm>
            <a:off x="539460" y="3727991"/>
            <a:ext cx="10881837" cy="875419"/>
            <a:chOff x="539460" y="3727994"/>
            <a:chExt cx="10881837" cy="718321"/>
          </a:xfrm>
        </p:grpSpPr>
        <p:sp>
          <p:nvSpPr>
            <p:cNvPr id="74" name="Title 1">
              <a:extLst>
                <a:ext uri="{FF2B5EF4-FFF2-40B4-BE49-F238E27FC236}">
                  <a16:creationId xmlns:a16="http://schemas.microsoft.com/office/drawing/2014/main" id="{19C7CCAE-4C4B-454F-8470-8D7F50183942}"/>
                </a:ext>
              </a:extLst>
            </p:cNvPr>
            <p:cNvSpPr txBox="1">
              <a:spLocks/>
            </p:cNvSpPr>
            <p:nvPr/>
          </p:nvSpPr>
          <p:spPr>
            <a:xfrm>
              <a:off x="539460" y="3733524"/>
              <a:ext cx="2918370" cy="712791"/>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en-US" sz="1200" dirty="0"/>
                <a:t>Exam 70-698: Installing and Configuring Windows 10</a:t>
              </a:r>
            </a:p>
          </p:txBody>
        </p:sp>
        <p:sp>
          <p:nvSpPr>
            <p:cNvPr id="75" name="Title 1">
              <a:extLst>
                <a:ext uri="{FF2B5EF4-FFF2-40B4-BE49-F238E27FC236}">
                  <a16:creationId xmlns:a16="http://schemas.microsoft.com/office/drawing/2014/main" id="{1254E5E1-A8BA-4B02-888E-F123EBE29557}"/>
                </a:ext>
              </a:extLst>
            </p:cNvPr>
            <p:cNvSpPr txBox="1">
              <a:spLocks/>
            </p:cNvSpPr>
            <p:nvPr/>
          </p:nvSpPr>
          <p:spPr>
            <a:xfrm>
              <a:off x="4446523" y="3727994"/>
              <a:ext cx="3007242" cy="712791"/>
            </a:xfrm>
            <a:prstGeom prst="rect">
              <a:avLst/>
            </a:prstGeom>
            <a:solidFill>
              <a:schemeClr val="bg1">
                <a:lumMod val="95000"/>
              </a:schemeClr>
            </a:solidFill>
            <a:effectLst>
              <a:outerShdw blurRad="254000" dist="38100" dir="2700000" algn="ctr" rotWithShape="0">
                <a:prstClr val="black">
                  <a:alpha val="35000"/>
                </a:prstClr>
              </a:outerShdw>
            </a:effectLst>
          </p:spPr>
          <p:txBody>
            <a:bodyPr vert="horz" wrap="square" lIns="182880" tIns="182880" rIns="18288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lvl="0">
                <a:lnSpc>
                  <a:spcPct val="90000"/>
                </a:lnSpc>
                <a:defRPr/>
              </a:pPr>
              <a:r>
                <a:rPr lang="fr-FR" sz="1200" dirty="0"/>
                <a:t>MD-101: Managing Modern Desktops</a:t>
              </a:r>
            </a:p>
          </p:txBody>
        </p:sp>
        <p:sp>
          <p:nvSpPr>
            <p:cNvPr id="76" name="TextBox 75">
              <a:extLst>
                <a:ext uri="{FF2B5EF4-FFF2-40B4-BE49-F238E27FC236}">
                  <a16:creationId xmlns:a16="http://schemas.microsoft.com/office/drawing/2014/main" id="{0C43C3CD-E82B-4EC4-91F7-35E53D0F7853}"/>
                </a:ext>
              </a:extLst>
            </p:cNvPr>
            <p:cNvSpPr txBox="1"/>
            <p:nvPr/>
          </p:nvSpPr>
          <p:spPr>
            <a:xfrm>
              <a:off x="3812488" y="3749675"/>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sp>
          <p:nvSpPr>
            <p:cNvPr id="77" name="TextBox 76">
              <a:extLst>
                <a:ext uri="{FF2B5EF4-FFF2-40B4-BE49-F238E27FC236}">
                  <a16:creationId xmlns:a16="http://schemas.microsoft.com/office/drawing/2014/main" id="{A525C8B5-CF2C-43A4-9E98-06A85B14D9A4}"/>
                </a:ext>
              </a:extLst>
            </p:cNvPr>
            <p:cNvSpPr txBox="1"/>
            <p:nvPr/>
          </p:nvSpPr>
          <p:spPr>
            <a:xfrm>
              <a:off x="7700037" y="3775075"/>
              <a:ext cx="213200" cy="618631"/>
            </a:xfrm>
            <a:prstGeom prst="rect">
              <a:avLst/>
            </a:prstGeom>
          </p:spPr>
          <p:txBody>
            <a:bodyPr vert="horz" wrap="square" lIns="0" tIns="64008" rIns="0" bIns="0" rtlCol="0" anchor="t">
              <a:spAutoFit/>
            </a:bodyPr>
            <a:lstStyle>
              <a:defPPr>
                <a:defRPr lang="en-US"/>
              </a:defPPr>
              <a:lvl1pPr defTabSz="932742">
                <a:lnSpc>
                  <a:spcPct val="100000"/>
                </a:lnSpc>
                <a:spcBef>
                  <a:spcPct val="0"/>
                </a:spcBef>
                <a:buNone/>
                <a:defRPr sz="24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r>
                <a:rPr lang="en-US" sz="3600" dirty="0"/>
                <a:t>=</a:t>
              </a:r>
            </a:p>
          </p:txBody>
        </p:sp>
        <p:grpSp>
          <p:nvGrpSpPr>
            <p:cNvPr id="78" name="Group 77">
              <a:extLst>
                <a:ext uri="{FF2B5EF4-FFF2-40B4-BE49-F238E27FC236}">
                  <a16:creationId xmlns:a16="http://schemas.microsoft.com/office/drawing/2014/main" id="{B0CC152B-34C9-40F1-BA0C-0B61DD597490}"/>
                </a:ext>
              </a:extLst>
            </p:cNvPr>
            <p:cNvGrpSpPr/>
            <p:nvPr/>
          </p:nvGrpSpPr>
          <p:grpSpPr>
            <a:xfrm>
              <a:off x="8282703" y="3732345"/>
              <a:ext cx="3138594" cy="712791"/>
              <a:chOff x="8435103" y="2564899"/>
              <a:chExt cx="3138594" cy="712791"/>
            </a:xfrm>
          </p:grpSpPr>
          <p:sp>
            <p:nvSpPr>
              <p:cNvPr id="79" name="Title 1">
                <a:extLst>
                  <a:ext uri="{FF2B5EF4-FFF2-40B4-BE49-F238E27FC236}">
                    <a16:creationId xmlns:a16="http://schemas.microsoft.com/office/drawing/2014/main" id="{0998692F-59A7-49DF-A2A2-A839F4E33454}"/>
                  </a:ext>
                </a:extLst>
              </p:cNvPr>
              <p:cNvSpPr txBox="1">
                <a:spLocks/>
              </p:cNvSpPr>
              <p:nvPr/>
            </p:nvSpPr>
            <p:spPr>
              <a:xfrm>
                <a:off x="8435103" y="2564899"/>
                <a:ext cx="3138594" cy="71279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a:lnSpc>
                    <a:spcPct val="90000"/>
                  </a:lnSpc>
                </a:pPr>
                <a:r>
                  <a:rPr lang="en-US" sz="1200" dirty="0"/>
                  <a:t>Microsoft 365 Certified: Modern Desktop Administrator Associate </a:t>
                </a:r>
              </a:p>
            </p:txBody>
          </p:sp>
          <p:sp>
            <p:nvSpPr>
              <p:cNvPr id="80" name="Star: 5 Points 79">
                <a:extLst>
                  <a:ext uri="{FF2B5EF4-FFF2-40B4-BE49-F238E27FC236}">
                    <a16:creationId xmlns:a16="http://schemas.microsoft.com/office/drawing/2014/main" id="{934D61E0-A4CC-4B13-9591-47D6FC45A3F3}"/>
                  </a:ext>
                </a:extLst>
              </p:cNvPr>
              <p:cNvSpPr/>
              <p:nvPr/>
            </p:nvSpPr>
            <p:spPr>
              <a:xfrm>
                <a:off x="8555179" y="2847169"/>
                <a:ext cx="137193" cy="137193"/>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sp>
            <p:nvSpPr>
              <p:cNvPr id="81" name="Star: 5 Points 80">
                <a:extLst>
                  <a:ext uri="{FF2B5EF4-FFF2-40B4-BE49-F238E27FC236}">
                    <a16:creationId xmlns:a16="http://schemas.microsoft.com/office/drawing/2014/main" id="{CA1DE82A-2EFB-4F86-BD7E-BDA614C10710}"/>
                  </a:ext>
                </a:extLst>
              </p:cNvPr>
              <p:cNvSpPr/>
              <p:nvPr/>
            </p:nvSpPr>
            <p:spPr>
              <a:xfrm>
                <a:off x="8751410" y="2847169"/>
                <a:ext cx="137193" cy="137193"/>
              </a:xfrm>
              <a:prstGeom prst="star5">
                <a:avLst>
                  <a:gd name="adj" fmla="val 24281"/>
                  <a:gd name="hf" fmla="val 105146"/>
                  <a:gd name="vf" fmla="val 11055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algn="ctr"/>
                <a:endParaRPr lang="en-US" sz="1100" dirty="0" err="1">
                  <a:gradFill>
                    <a:gsLst>
                      <a:gs pos="1250">
                        <a:schemeClr val="tx1"/>
                      </a:gs>
                      <a:gs pos="100000">
                        <a:schemeClr val="tx1"/>
                      </a:gs>
                    </a:gsLst>
                    <a:lin ang="5400000" scaled="0"/>
                  </a:gradFill>
                  <a:latin typeface="Segoe UI" panose="020B0502040204020203" pitchFamily="34" charset="0"/>
                  <a:cs typeface="Segoe UI" panose="020B0502040204020203" pitchFamily="34" charset="0"/>
                </a:endParaRPr>
              </a:p>
            </p:txBody>
          </p:sp>
        </p:grpSp>
      </p:grpSp>
    </p:spTree>
    <p:extLst>
      <p:ext uri="{BB962C8B-B14F-4D97-AF65-F5344CB8AC3E}">
        <p14:creationId xmlns:p14="http://schemas.microsoft.com/office/powerpoint/2010/main" val="1435542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42" presetClass="path" presetSubtype="0" decel="100000" fill="hold" nodeType="withEffect">
                                  <p:stCondLst>
                                    <p:cond delay="0"/>
                                  </p:stCondLst>
                                  <p:childTnLst>
                                    <p:animMotion origin="layout" path="M -4.79167E-6 4.44444E-6 L -0.05091 -0.0007 " pathEditMode="relative" rAng="0" ptsTypes="AA">
                                      <p:cBhvr>
                                        <p:cTn id="9" dur="750" spd="-100000" fill="hold"/>
                                        <p:tgtEl>
                                          <p:spTgt spid="37"/>
                                        </p:tgtEl>
                                        <p:attrNameLst>
                                          <p:attrName>ppt_x</p:attrName>
                                          <p:attrName>ppt_y</p:attrName>
                                        </p:attrNameLst>
                                      </p:cBhvr>
                                      <p:rCtr x="-2552" y="-46"/>
                                    </p:animMotion>
                                  </p:childTnLst>
                                </p:cTn>
                              </p:par>
                              <p:par>
                                <p:cTn id="10" presetID="10" presetClass="entr" presetSubtype="0" fill="hold" nodeType="withEffect">
                                  <p:stCondLst>
                                    <p:cond delay="20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par>
                                <p:cTn id="13" presetID="42" presetClass="path" presetSubtype="0" decel="100000" fill="hold" nodeType="withEffect">
                                  <p:stCondLst>
                                    <p:cond delay="200"/>
                                  </p:stCondLst>
                                  <p:childTnLst>
                                    <p:animMotion origin="layout" path="M -4.79167E-6 2.59259E-6 L -0.05091 -0.0007 " pathEditMode="relative" rAng="0" ptsTypes="AA">
                                      <p:cBhvr>
                                        <p:cTn id="14" dur="750" spd="-100000" fill="hold"/>
                                        <p:tgtEl>
                                          <p:spTgt spid="73"/>
                                        </p:tgtEl>
                                        <p:attrNameLst>
                                          <p:attrName>ppt_x</p:attrName>
                                          <p:attrName>ppt_y</p:attrName>
                                        </p:attrNameLst>
                                      </p:cBhvr>
                                      <p:rCtr x="-2552" y="-46"/>
                                    </p:animMotion>
                                  </p:childTnLst>
                                </p:cTn>
                              </p:par>
                              <p:par>
                                <p:cTn id="15" presetID="10" presetClass="entr" presetSubtype="0" fill="hold" nodeType="withEffect">
                                  <p:stCondLst>
                                    <p:cond delay="4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42" presetClass="path" presetSubtype="0" decel="100000" fill="hold" nodeType="withEffect">
                                  <p:stCondLst>
                                    <p:cond delay="400"/>
                                  </p:stCondLst>
                                  <p:childTnLst>
                                    <p:animMotion origin="layout" path="M -4.79167E-6 -4.07407E-6 L -0.05091 -0.00069 " pathEditMode="relative" rAng="0" ptsTypes="AA">
                                      <p:cBhvr>
                                        <p:cTn id="19" dur="750" spd="-100000" fill="hold"/>
                                        <p:tgtEl>
                                          <p:spTgt spid="52"/>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827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F9619-5A80-4984-9CE0-4B557CF548BF}"/>
              </a:ext>
            </a:extLst>
          </p:cNvPr>
          <p:cNvSpPr>
            <a:spLocks noGrp="1"/>
          </p:cNvSpPr>
          <p:nvPr>
            <p:ph type="title"/>
          </p:nvPr>
        </p:nvSpPr>
        <p:spPr>
          <a:xfrm>
            <a:off x="396092" y="2852529"/>
            <a:ext cx="7128833" cy="771035"/>
          </a:xfrm>
        </p:spPr>
        <p:txBody>
          <a:bodyPr/>
          <a:lstStyle/>
          <a:p>
            <a:r>
              <a:rPr lang="en-US" dirty="0"/>
              <a:t>Business Applications certifications </a:t>
            </a:r>
          </a:p>
        </p:txBody>
      </p:sp>
      <p:sp>
        <p:nvSpPr>
          <p:cNvPr id="2" name="Slide Number Placeholder 1">
            <a:extLst>
              <a:ext uri="{FF2B5EF4-FFF2-40B4-BE49-F238E27FC236}">
                <a16:creationId xmlns:a16="http://schemas.microsoft.com/office/drawing/2014/main" id="{6342D393-F1A3-4DBB-9E9A-4227D97D4BEC}"/>
              </a:ext>
            </a:extLst>
          </p:cNvPr>
          <p:cNvSpPr>
            <a:spLocks noGrp="1"/>
          </p:cNvSpPr>
          <p:nvPr>
            <p:ph type="sldNum" sz="quarter" idx="4294967295"/>
          </p:nvPr>
        </p:nvSpPr>
        <p:spPr>
          <a:xfrm>
            <a:off x="11510963" y="6356350"/>
            <a:ext cx="681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7C22C-C5D7-4539-A137-217872CE6377}" type="slidenum">
              <a:rPr kumimoji="0" lang="en-US" sz="686" b="0" i="0" u="none" strike="noStrike" kern="1200" cap="none" spc="0" normalizeH="0" baseline="0" noProof="0" smtClean="0">
                <a:ln>
                  <a:noFill/>
                </a:ln>
                <a:solidFill>
                  <a:srgbClr val="50505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686"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413416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491BD293-E10B-4C8C-8ADC-AA47ADDEA48F}"/>
              </a:ext>
              <a:ext uri="{C183D7F6-B498-43B3-948B-1728B52AA6E4}">
                <adec:decorative xmlns:adec="http://schemas.microsoft.com/office/drawing/2017/decorative" val="1"/>
              </a:ext>
            </a:extLst>
          </p:cNvPr>
          <p:cNvSpPr/>
          <p:nvPr/>
        </p:nvSpPr>
        <p:spPr bwMode="auto">
          <a:xfrm flipV="1">
            <a:off x="2995299" y="3908545"/>
            <a:ext cx="977086" cy="74056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5" name="Freeform: Shape 64">
            <a:extLst>
              <a:ext uri="{FF2B5EF4-FFF2-40B4-BE49-F238E27FC236}">
                <a16:creationId xmlns:a16="http://schemas.microsoft.com/office/drawing/2014/main" id="{94804FCA-32DF-4EB5-8AB8-8C4672419EB1}"/>
              </a:ext>
              <a:ext uri="{C183D7F6-B498-43B3-948B-1728B52AA6E4}">
                <adec:decorative xmlns:adec="http://schemas.microsoft.com/office/drawing/2017/decorative" val="1"/>
              </a:ext>
            </a:extLst>
          </p:cNvPr>
          <p:cNvSpPr/>
          <p:nvPr/>
        </p:nvSpPr>
        <p:spPr bwMode="auto">
          <a:xfrm>
            <a:off x="2998528" y="1971939"/>
            <a:ext cx="943042" cy="159722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69961"/>
              <a:gd name="connsiteY0" fmla="*/ 1038444 h 1038444"/>
              <a:gd name="connsiteX1" fmla="*/ 1235531 w 5169961"/>
              <a:gd name="connsiteY1" fmla="*/ 5799 h 1038444"/>
              <a:gd name="connsiteX2" fmla="*/ 5169961 w 5169961"/>
              <a:gd name="connsiteY2" fmla="*/ 0 h 1038444"/>
            </a:gdLst>
            <a:ahLst/>
            <a:cxnLst>
              <a:cxn ang="0">
                <a:pos x="connsiteX0" y="connsiteY0"/>
              </a:cxn>
              <a:cxn ang="0">
                <a:pos x="connsiteX1" y="connsiteY1"/>
              </a:cxn>
              <a:cxn ang="0">
                <a:pos x="connsiteX2" y="connsiteY2"/>
              </a:cxn>
            </a:cxnLst>
            <a:rect l="l" t="t" r="r" b="b"/>
            <a:pathLst>
              <a:path w="5169961" h="1038444">
                <a:moveTo>
                  <a:pt x="0" y="1038444"/>
                </a:moveTo>
                <a:cubicBezTo>
                  <a:pt x="150086" y="951574"/>
                  <a:pt x="1051186" y="123512"/>
                  <a:pt x="1235531" y="5799"/>
                </a:cubicBezTo>
                <a:cubicBezTo>
                  <a:pt x="1292009" y="-4536"/>
                  <a:pt x="5083997" y="8566"/>
                  <a:pt x="5169961" y="0"/>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74" name="Freeform: Shape 73">
            <a:extLst>
              <a:ext uri="{FF2B5EF4-FFF2-40B4-BE49-F238E27FC236}">
                <a16:creationId xmlns:a16="http://schemas.microsoft.com/office/drawing/2014/main" id="{F5A90500-63A8-433B-A3D0-7A3BD7486D7B}"/>
              </a:ext>
              <a:ext uri="{C183D7F6-B498-43B3-948B-1728B52AA6E4}">
                <adec:decorative xmlns:adec="http://schemas.microsoft.com/office/drawing/2017/decorative" val="1"/>
              </a:ext>
            </a:extLst>
          </p:cNvPr>
          <p:cNvSpPr/>
          <p:nvPr/>
        </p:nvSpPr>
        <p:spPr bwMode="auto">
          <a:xfrm>
            <a:off x="3025167" y="2709608"/>
            <a:ext cx="977403" cy="86928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69961"/>
              <a:gd name="connsiteY0" fmla="*/ 1038444 h 1038444"/>
              <a:gd name="connsiteX1" fmla="*/ 1235531 w 5169961"/>
              <a:gd name="connsiteY1" fmla="*/ 5799 h 1038444"/>
              <a:gd name="connsiteX2" fmla="*/ 5169961 w 5169961"/>
              <a:gd name="connsiteY2" fmla="*/ 0 h 1038444"/>
            </a:gdLst>
            <a:ahLst/>
            <a:cxnLst>
              <a:cxn ang="0">
                <a:pos x="connsiteX0" y="connsiteY0"/>
              </a:cxn>
              <a:cxn ang="0">
                <a:pos x="connsiteX1" y="connsiteY1"/>
              </a:cxn>
              <a:cxn ang="0">
                <a:pos x="connsiteX2" y="connsiteY2"/>
              </a:cxn>
            </a:cxnLst>
            <a:rect l="l" t="t" r="r" b="b"/>
            <a:pathLst>
              <a:path w="5169961" h="1038444">
                <a:moveTo>
                  <a:pt x="0" y="1038444"/>
                </a:moveTo>
                <a:cubicBezTo>
                  <a:pt x="150086" y="951574"/>
                  <a:pt x="1051186" y="123512"/>
                  <a:pt x="1235531" y="5799"/>
                </a:cubicBezTo>
                <a:cubicBezTo>
                  <a:pt x="1292009" y="-4536"/>
                  <a:pt x="5083997" y="8566"/>
                  <a:pt x="5169961" y="0"/>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1" name="Freeform: Shape 90">
            <a:extLst>
              <a:ext uri="{FF2B5EF4-FFF2-40B4-BE49-F238E27FC236}">
                <a16:creationId xmlns:a16="http://schemas.microsoft.com/office/drawing/2014/main" id="{EAF55592-2E3B-4BD6-A18D-A713FE6C0D24}"/>
              </a:ext>
              <a:ext uri="{C183D7F6-B498-43B3-948B-1728B52AA6E4}">
                <adec:decorative xmlns:adec="http://schemas.microsoft.com/office/drawing/2017/decorative" val="1"/>
              </a:ext>
            </a:extLst>
          </p:cNvPr>
          <p:cNvSpPr/>
          <p:nvPr/>
        </p:nvSpPr>
        <p:spPr bwMode="auto">
          <a:xfrm flipV="1">
            <a:off x="2965779" y="3844923"/>
            <a:ext cx="1036126" cy="139265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2" name="Freeform: Shape 91">
            <a:extLst>
              <a:ext uri="{FF2B5EF4-FFF2-40B4-BE49-F238E27FC236}">
                <a16:creationId xmlns:a16="http://schemas.microsoft.com/office/drawing/2014/main" id="{4FAECD27-7D04-41BD-994E-17B59E9B8EAF}"/>
              </a:ext>
              <a:ext uri="{C183D7F6-B498-43B3-948B-1728B52AA6E4}">
                <adec:decorative xmlns:adec="http://schemas.microsoft.com/office/drawing/2017/decorative" val="1"/>
              </a:ext>
            </a:extLst>
          </p:cNvPr>
          <p:cNvSpPr/>
          <p:nvPr/>
        </p:nvSpPr>
        <p:spPr bwMode="auto">
          <a:xfrm flipV="1">
            <a:off x="3016206" y="4069216"/>
            <a:ext cx="931809" cy="198229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110333 h 1110333"/>
              <a:gd name="connsiteX1" fmla="*/ 1235531 w 4897079"/>
              <a:gd name="connsiteY1" fmla="*/ 77688 h 1110333"/>
              <a:gd name="connsiteX2" fmla="*/ 2537691 w 4897079"/>
              <a:gd name="connsiteY2" fmla="*/ 73488 h 1110333"/>
              <a:gd name="connsiteX3" fmla="*/ 4897079 w 4897079"/>
              <a:gd name="connsiteY3" fmla="*/ 71889 h 1110333"/>
              <a:gd name="connsiteX0" fmla="*/ 0 w 4897079"/>
              <a:gd name="connsiteY0" fmla="*/ 1048956 h 1048956"/>
              <a:gd name="connsiteX1" fmla="*/ 1235531 w 4897079"/>
              <a:gd name="connsiteY1" fmla="*/ 16311 h 1048956"/>
              <a:gd name="connsiteX2" fmla="*/ 2537691 w 4897079"/>
              <a:gd name="connsiteY2" fmla="*/ 12111 h 1048956"/>
              <a:gd name="connsiteX3" fmla="*/ 4897079 w 4897079"/>
              <a:gd name="connsiteY3" fmla="*/ 10512 h 1048956"/>
              <a:gd name="connsiteX0" fmla="*/ 0 w 4897079"/>
              <a:gd name="connsiteY0" fmla="*/ 1040268 h 1040268"/>
              <a:gd name="connsiteX1" fmla="*/ 1235531 w 4897079"/>
              <a:gd name="connsiteY1" fmla="*/ 7623 h 1040268"/>
              <a:gd name="connsiteX2" fmla="*/ 2537691 w 4897079"/>
              <a:gd name="connsiteY2" fmla="*/ 3423 h 1040268"/>
              <a:gd name="connsiteX3" fmla="*/ 4897079 w 4897079"/>
              <a:gd name="connsiteY3" fmla="*/ 1824 h 1040268"/>
              <a:gd name="connsiteX0" fmla="*/ 0 w 2537691"/>
              <a:gd name="connsiteY0" fmla="*/ 1040268 h 1040268"/>
              <a:gd name="connsiteX1" fmla="*/ 1235531 w 2537691"/>
              <a:gd name="connsiteY1" fmla="*/ 7623 h 1040268"/>
              <a:gd name="connsiteX2" fmla="*/ 2537691 w 2537691"/>
              <a:gd name="connsiteY2" fmla="*/ 3423 h 1040268"/>
            </a:gdLst>
            <a:ahLst/>
            <a:cxnLst>
              <a:cxn ang="0">
                <a:pos x="connsiteX0" y="connsiteY0"/>
              </a:cxn>
              <a:cxn ang="0">
                <a:pos x="connsiteX1" y="connsiteY1"/>
              </a:cxn>
              <a:cxn ang="0">
                <a:pos x="connsiteX2" y="connsiteY2"/>
              </a:cxn>
            </a:cxnLst>
            <a:rect l="l" t="t" r="r" b="b"/>
            <a:pathLst>
              <a:path w="2537691" h="1040268">
                <a:moveTo>
                  <a:pt x="0" y="1040268"/>
                </a:moveTo>
                <a:cubicBezTo>
                  <a:pt x="150086" y="953398"/>
                  <a:pt x="1051186" y="125336"/>
                  <a:pt x="1235531" y="7623"/>
                </a:cubicBezTo>
                <a:cubicBezTo>
                  <a:pt x="1257600" y="-7243"/>
                  <a:pt x="1927433" y="4390"/>
                  <a:pt x="2537691" y="3423"/>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Title 9">
            <a:extLst>
              <a:ext uri="{FF2B5EF4-FFF2-40B4-BE49-F238E27FC236}">
                <a16:creationId xmlns:a16="http://schemas.microsoft.com/office/drawing/2014/main" id="{FAB45CCC-2CD8-4141-B74E-F88CA57F104F}"/>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dirty="0"/>
              <a:t>Business Applications certifications</a:t>
            </a:r>
          </a:p>
        </p:txBody>
      </p:sp>
      <p:grpSp>
        <p:nvGrpSpPr>
          <p:cNvPr id="44" name="Group 43">
            <a:extLst>
              <a:ext uri="{FF2B5EF4-FFF2-40B4-BE49-F238E27FC236}">
                <a16:creationId xmlns:a16="http://schemas.microsoft.com/office/drawing/2014/main" id="{1510D428-1C17-48F5-953B-F6F00E51B99F}"/>
              </a:ext>
              <a:ext uri="{C183D7F6-B498-43B3-948B-1728B52AA6E4}">
                <adec:decorative xmlns:adec="http://schemas.microsoft.com/office/drawing/2017/decorative" val="1"/>
              </a:ext>
            </a:extLst>
          </p:cNvPr>
          <p:cNvGrpSpPr/>
          <p:nvPr/>
        </p:nvGrpSpPr>
        <p:grpSpPr>
          <a:xfrm>
            <a:off x="2637407" y="3392966"/>
            <a:ext cx="1424201" cy="734700"/>
            <a:chOff x="2452285" y="3403916"/>
            <a:chExt cx="1663558" cy="1005708"/>
          </a:xfrm>
        </p:grpSpPr>
        <p:cxnSp>
          <p:nvCxnSpPr>
            <p:cNvPr id="45" name="Straight Connector 44">
              <a:extLst>
                <a:ext uri="{FF2B5EF4-FFF2-40B4-BE49-F238E27FC236}">
                  <a16:creationId xmlns:a16="http://schemas.microsoft.com/office/drawing/2014/main" id="{ECC188A2-E708-4F7D-9BB4-E4C72CEE689A}"/>
                </a:ext>
              </a:extLst>
            </p:cNvPr>
            <p:cNvCxnSpPr>
              <a:cxnSpLocks/>
              <a:endCxn id="46" idx="0"/>
            </p:cNvCxnSpPr>
            <p:nvPr/>
          </p:nvCxnSpPr>
          <p:spPr>
            <a:xfrm>
              <a:off x="2452285" y="3892666"/>
              <a:ext cx="580283" cy="435"/>
            </a:xfrm>
            <a:prstGeom prst="line">
              <a:avLst/>
            </a:pr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46" name="Freeform: Shape 45">
              <a:extLst>
                <a:ext uri="{FF2B5EF4-FFF2-40B4-BE49-F238E27FC236}">
                  <a16:creationId xmlns:a16="http://schemas.microsoft.com/office/drawing/2014/main" id="{6054D445-771D-4A24-BF8B-347F06F0724F}"/>
                </a:ext>
              </a:extLst>
            </p:cNvPr>
            <p:cNvSpPr/>
            <p:nvPr/>
          </p:nvSpPr>
          <p:spPr bwMode="auto">
            <a:xfrm flipV="1">
              <a:off x="3032568" y="3893101"/>
              <a:ext cx="1061280" cy="51652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2168588"/>
                <a:gd name="connsiteY0" fmla="*/ 1038444 h 1038444"/>
                <a:gd name="connsiteX1" fmla="*/ 1235531 w 2168588"/>
                <a:gd name="connsiteY1" fmla="*/ 5799 h 1038444"/>
                <a:gd name="connsiteX2" fmla="*/ 2168588 w 2168588"/>
                <a:gd name="connsiteY2" fmla="*/ 0 h 1038444"/>
                <a:gd name="connsiteX0" fmla="*/ 0 w 1387845"/>
                <a:gd name="connsiteY0" fmla="*/ 1035763 h 1035763"/>
                <a:gd name="connsiteX1" fmla="*/ 1235531 w 1387845"/>
                <a:gd name="connsiteY1" fmla="*/ 3118 h 1035763"/>
                <a:gd name="connsiteX2" fmla="*/ 1387845 w 1387845"/>
                <a:gd name="connsiteY2" fmla="*/ 3620 h 1035763"/>
                <a:gd name="connsiteX0" fmla="*/ 0 w 1387845"/>
                <a:gd name="connsiteY0" fmla="*/ 1035763 h 1035763"/>
                <a:gd name="connsiteX1" fmla="*/ 1235531 w 1387845"/>
                <a:gd name="connsiteY1" fmla="*/ 3118 h 1035763"/>
                <a:gd name="connsiteX2" fmla="*/ 1387845 w 1387845"/>
                <a:gd name="connsiteY2" fmla="*/ 3620 h 1035763"/>
              </a:gdLst>
              <a:ahLst/>
              <a:cxnLst>
                <a:cxn ang="0">
                  <a:pos x="connsiteX0" y="connsiteY0"/>
                </a:cxn>
                <a:cxn ang="0">
                  <a:pos x="connsiteX1" y="connsiteY1"/>
                </a:cxn>
                <a:cxn ang="0">
                  <a:pos x="connsiteX2" y="connsiteY2"/>
                </a:cxn>
              </a:cxnLst>
              <a:rect l="l" t="t" r="r" b="b"/>
              <a:pathLst>
                <a:path w="1387845" h="1035763">
                  <a:moveTo>
                    <a:pt x="0" y="1035763"/>
                  </a:moveTo>
                  <a:cubicBezTo>
                    <a:pt x="150086" y="948893"/>
                    <a:pt x="1051186" y="120831"/>
                    <a:pt x="1235531" y="3118"/>
                  </a:cubicBezTo>
                  <a:cubicBezTo>
                    <a:pt x="1292009" y="-7217"/>
                    <a:pt x="1301881" y="12186"/>
                    <a:pt x="1387845" y="3620"/>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7" name="Freeform: Shape 46">
              <a:extLst>
                <a:ext uri="{FF2B5EF4-FFF2-40B4-BE49-F238E27FC236}">
                  <a16:creationId xmlns:a16="http://schemas.microsoft.com/office/drawing/2014/main" id="{D68DCA56-1616-45CF-BCEC-78283DD05825}"/>
                </a:ext>
              </a:extLst>
            </p:cNvPr>
            <p:cNvSpPr/>
            <p:nvPr/>
          </p:nvSpPr>
          <p:spPr bwMode="auto">
            <a:xfrm>
              <a:off x="3032568" y="3403916"/>
              <a:ext cx="1083275" cy="48918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4897079"/>
                <a:gd name="connsiteY0" fmla="*/ 1041442 h 1041442"/>
                <a:gd name="connsiteX1" fmla="*/ 1235531 w 4897079"/>
                <a:gd name="connsiteY1" fmla="*/ 8797 h 1041442"/>
                <a:gd name="connsiteX2" fmla="*/ 4897079 w 4897079"/>
                <a:gd name="connsiteY2" fmla="*/ 2998 h 1041442"/>
                <a:gd name="connsiteX0" fmla="*/ 0 w 4897079"/>
                <a:gd name="connsiteY0" fmla="*/ 1041442 h 1041442"/>
                <a:gd name="connsiteX1" fmla="*/ 1235531 w 4897079"/>
                <a:gd name="connsiteY1" fmla="*/ 8797 h 1041442"/>
                <a:gd name="connsiteX2" fmla="*/ 4897079 w 4897079"/>
                <a:gd name="connsiteY2" fmla="*/ 2998 h 1041442"/>
                <a:gd name="connsiteX0" fmla="*/ 0 w 2357610"/>
                <a:gd name="connsiteY0" fmla="*/ 1041442 h 1041442"/>
                <a:gd name="connsiteX1" fmla="*/ 1235531 w 2357610"/>
                <a:gd name="connsiteY1" fmla="*/ 8797 h 1041442"/>
                <a:gd name="connsiteX2" fmla="*/ 2357610 w 2357610"/>
                <a:gd name="connsiteY2" fmla="*/ 2998 h 1041442"/>
                <a:gd name="connsiteX0" fmla="*/ 0 w 1416609"/>
                <a:gd name="connsiteY0" fmla="*/ 1041442 h 1041442"/>
                <a:gd name="connsiteX1" fmla="*/ 1235531 w 1416609"/>
                <a:gd name="connsiteY1" fmla="*/ 8797 h 1041442"/>
                <a:gd name="connsiteX2" fmla="*/ 1416609 w 1416609"/>
                <a:gd name="connsiteY2" fmla="*/ 2998 h 1041442"/>
                <a:gd name="connsiteX0" fmla="*/ 0 w 1416609"/>
                <a:gd name="connsiteY0" fmla="*/ 1038716 h 1038716"/>
                <a:gd name="connsiteX1" fmla="*/ 1235531 w 1416609"/>
                <a:gd name="connsiteY1" fmla="*/ 6071 h 1038716"/>
                <a:gd name="connsiteX2" fmla="*/ 1416609 w 1416609"/>
                <a:gd name="connsiteY2" fmla="*/ 272 h 1038716"/>
              </a:gdLst>
              <a:ahLst/>
              <a:cxnLst>
                <a:cxn ang="0">
                  <a:pos x="connsiteX0" y="connsiteY0"/>
                </a:cxn>
                <a:cxn ang="0">
                  <a:pos x="connsiteX1" y="connsiteY1"/>
                </a:cxn>
                <a:cxn ang="0">
                  <a:pos x="connsiteX2" y="connsiteY2"/>
                </a:cxn>
              </a:cxnLst>
              <a:rect l="l" t="t" r="r" b="b"/>
              <a:pathLst>
                <a:path w="1416609" h="1038716">
                  <a:moveTo>
                    <a:pt x="0" y="1038716"/>
                  </a:moveTo>
                  <a:cubicBezTo>
                    <a:pt x="150086" y="951846"/>
                    <a:pt x="1051186" y="123784"/>
                    <a:pt x="1235531" y="6071"/>
                  </a:cubicBezTo>
                  <a:cubicBezTo>
                    <a:pt x="1292009" y="-4264"/>
                    <a:pt x="1318316" y="2166"/>
                    <a:pt x="1416609" y="272"/>
                  </a:cubicBezTo>
                </a:path>
              </a:pathLst>
            </a:custGeom>
            <a:noFill/>
            <a:ln w="31750" cap="rnd">
              <a:solidFill>
                <a:srgbClr val="008272"/>
              </a:solidFill>
              <a:prstDash val="sysDot"/>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62" name="Title 1">
            <a:extLst>
              <a:ext uri="{FF2B5EF4-FFF2-40B4-BE49-F238E27FC236}">
                <a16:creationId xmlns:a16="http://schemas.microsoft.com/office/drawing/2014/main" id="{04ADA4F6-AF47-44CC-B16D-18B26BEEF8EC}"/>
              </a:ext>
              <a:ext uri="{C183D7F6-B498-43B3-948B-1728B52AA6E4}">
                <adec:decorative xmlns:adec="http://schemas.microsoft.com/office/drawing/2017/decorative" val="1"/>
              </a:ext>
            </a:extLst>
          </p:cNvPr>
          <p:cNvSpPr txBox="1">
            <a:spLocks/>
          </p:cNvSpPr>
          <p:nvPr/>
        </p:nvSpPr>
        <p:spPr>
          <a:xfrm>
            <a:off x="765144" y="1840505"/>
            <a:ext cx="196503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Fundamentals </a:t>
            </a:r>
          </a:p>
        </p:txBody>
      </p:sp>
      <p:grpSp>
        <p:nvGrpSpPr>
          <p:cNvPr id="7" name="Group 6">
            <a:extLst>
              <a:ext uri="{FF2B5EF4-FFF2-40B4-BE49-F238E27FC236}">
                <a16:creationId xmlns:a16="http://schemas.microsoft.com/office/drawing/2014/main" id="{603BAC9A-8906-467C-91DA-CDACD377FFDF}"/>
              </a:ext>
              <a:ext uri="{C183D7F6-B498-43B3-948B-1728B52AA6E4}">
                <adec:decorative xmlns:adec="http://schemas.microsoft.com/office/drawing/2017/decorative" val="1"/>
              </a:ext>
            </a:extLst>
          </p:cNvPr>
          <p:cNvGrpSpPr/>
          <p:nvPr/>
        </p:nvGrpSpPr>
        <p:grpSpPr>
          <a:xfrm>
            <a:off x="3972385" y="1704943"/>
            <a:ext cx="6858000" cy="548640"/>
            <a:chOff x="3822753" y="1613500"/>
            <a:chExt cx="6858000" cy="548640"/>
          </a:xfrm>
        </p:grpSpPr>
        <p:sp>
          <p:nvSpPr>
            <p:cNvPr id="57" name="Title 1">
              <a:extLst>
                <a:ext uri="{FF2B5EF4-FFF2-40B4-BE49-F238E27FC236}">
                  <a16:creationId xmlns:a16="http://schemas.microsoft.com/office/drawing/2014/main" id="{7B5E74B8-EDAC-480A-B9E2-835F599D292B}"/>
                </a:ext>
              </a:extLst>
            </p:cNvPr>
            <p:cNvSpPr txBox="1">
              <a:spLocks/>
            </p:cNvSpPr>
            <p:nvPr/>
          </p:nvSpPr>
          <p:spPr>
            <a:xfrm>
              <a:off x="3822753" y="1613500"/>
              <a:ext cx="6858000" cy="54864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Sales Functional Consultant Associate</a:t>
              </a:r>
            </a:p>
          </p:txBody>
        </p:sp>
        <p:grpSp>
          <p:nvGrpSpPr>
            <p:cNvPr id="80" name="Group 79">
              <a:extLst>
                <a:ext uri="{FF2B5EF4-FFF2-40B4-BE49-F238E27FC236}">
                  <a16:creationId xmlns:a16="http://schemas.microsoft.com/office/drawing/2014/main" id="{2698B9E7-35E2-45E5-A15A-AADA9895F231}"/>
                </a:ext>
              </a:extLst>
            </p:cNvPr>
            <p:cNvGrpSpPr/>
            <p:nvPr/>
          </p:nvGrpSpPr>
          <p:grpSpPr>
            <a:xfrm>
              <a:off x="3911977" y="1819224"/>
              <a:ext cx="333424" cy="137193"/>
              <a:chOff x="2474176" y="5456022"/>
              <a:chExt cx="288898" cy="118872"/>
            </a:xfrm>
          </p:grpSpPr>
          <p:sp>
            <p:nvSpPr>
              <p:cNvPr id="81" name="Star: 5 Points 80">
                <a:extLst>
                  <a:ext uri="{FF2B5EF4-FFF2-40B4-BE49-F238E27FC236}">
                    <a16:creationId xmlns:a16="http://schemas.microsoft.com/office/drawing/2014/main" id="{45033DAC-63EF-4E4B-9CD3-1C69F395E9E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82" name="Star: 5 Points 81">
                <a:extLst>
                  <a:ext uri="{FF2B5EF4-FFF2-40B4-BE49-F238E27FC236}">
                    <a16:creationId xmlns:a16="http://schemas.microsoft.com/office/drawing/2014/main" id="{B46B0BEC-D4B8-454B-9927-7A4AF548295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14" name="Group 13">
            <a:extLst>
              <a:ext uri="{FF2B5EF4-FFF2-40B4-BE49-F238E27FC236}">
                <a16:creationId xmlns:a16="http://schemas.microsoft.com/office/drawing/2014/main" id="{8AE1035E-2AC6-42F8-B774-6924312A1746}"/>
              </a:ext>
              <a:ext uri="{C183D7F6-B498-43B3-948B-1728B52AA6E4}">
                <adec:decorative xmlns:adec="http://schemas.microsoft.com/office/drawing/2017/decorative" val="1"/>
              </a:ext>
            </a:extLst>
          </p:cNvPr>
          <p:cNvGrpSpPr/>
          <p:nvPr/>
        </p:nvGrpSpPr>
        <p:grpSpPr>
          <a:xfrm>
            <a:off x="3972385" y="4312734"/>
            <a:ext cx="6858000" cy="701731"/>
            <a:chOff x="3822753" y="4221291"/>
            <a:chExt cx="6858000" cy="701731"/>
          </a:xfrm>
        </p:grpSpPr>
        <p:sp>
          <p:nvSpPr>
            <p:cNvPr id="60" name="Title 1">
              <a:extLst>
                <a:ext uri="{FF2B5EF4-FFF2-40B4-BE49-F238E27FC236}">
                  <a16:creationId xmlns:a16="http://schemas.microsoft.com/office/drawing/2014/main" id="{C46901A5-FF08-4779-9EEF-82025857423B}"/>
                </a:ext>
              </a:extLst>
            </p:cNvPr>
            <p:cNvSpPr txBox="1">
              <a:spLocks/>
            </p:cNvSpPr>
            <p:nvPr/>
          </p:nvSpPr>
          <p:spPr>
            <a:xfrm>
              <a:off x="3822753" y="4221291"/>
              <a:ext cx="6858000"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Finance and Operations, Financials Functional Consultant Associate</a:t>
              </a:r>
            </a:p>
          </p:txBody>
        </p:sp>
        <p:grpSp>
          <p:nvGrpSpPr>
            <p:cNvPr id="101" name="Group 100">
              <a:extLst>
                <a:ext uri="{FF2B5EF4-FFF2-40B4-BE49-F238E27FC236}">
                  <a16:creationId xmlns:a16="http://schemas.microsoft.com/office/drawing/2014/main" id="{C787B9B8-8AA7-41DC-B8C4-A4BCFB5CD22A}"/>
                </a:ext>
              </a:extLst>
            </p:cNvPr>
            <p:cNvGrpSpPr/>
            <p:nvPr/>
          </p:nvGrpSpPr>
          <p:grpSpPr>
            <a:xfrm>
              <a:off x="3911977" y="4503560"/>
              <a:ext cx="333424" cy="137193"/>
              <a:chOff x="2474176" y="5456022"/>
              <a:chExt cx="288898" cy="118872"/>
            </a:xfrm>
          </p:grpSpPr>
          <p:sp>
            <p:nvSpPr>
              <p:cNvPr id="102" name="Star: 5 Points 101">
                <a:extLst>
                  <a:ext uri="{FF2B5EF4-FFF2-40B4-BE49-F238E27FC236}">
                    <a16:creationId xmlns:a16="http://schemas.microsoft.com/office/drawing/2014/main" id="{EB834A82-5378-4FE0-A9B4-3B2D7D6957BF}"/>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03" name="Star: 5 Points 102">
                <a:extLst>
                  <a:ext uri="{FF2B5EF4-FFF2-40B4-BE49-F238E27FC236}">
                    <a16:creationId xmlns:a16="http://schemas.microsoft.com/office/drawing/2014/main" id="{8E84D1BB-8B13-43DE-90A9-910BC6080013}"/>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4" name="Group 3">
            <a:extLst>
              <a:ext uri="{FF2B5EF4-FFF2-40B4-BE49-F238E27FC236}">
                <a16:creationId xmlns:a16="http://schemas.microsoft.com/office/drawing/2014/main" id="{52E183FE-E1F0-4CC0-B1A9-577D0F41B5AE}"/>
              </a:ext>
              <a:ext uri="{C183D7F6-B498-43B3-948B-1728B52AA6E4}">
                <adec:decorative xmlns:adec="http://schemas.microsoft.com/office/drawing/2017/decorative" val="1"/>
              </a:ext>
            </a:extLst>
          </p:cNvPr>
          <p:cNvGrpSpPr/>
          <p:nvPr/>
        </p:nvGrpSpPr>
        <p:grpSpPr>
          <a:xfrm>
            <a:off x="765144" y="3204554"/>
            <a:ext cx="2229208" cy="1034129"/>
            <a:chOff x="387059" y="3322885"/>
            <a:chExt cx="2229208" cy="1034129"/>
          </a:xfrm>
        </p:grpSpPr>
        <p:sp>
          <p:nvSpPr>
            <p:cNvPr id="76" name="Title 1">
              <a:extLst>
                <a:ext uri="{FF2B5EF4-FFF2-40B4-BE49-F238E27FC236}">
                  <a16:creationId xmlns:a16="http://schemas.microsoft.com/office/drawing/2014/main" id="{E58FB57F-A4D2-43E4-BCAC-BF905AC0E2BD}"/>
                </a:ext>
              </a:extLst>
            </p:cNvPr>
            <p:cNvSpPr txBox="1">
              <a:spLocks/>
            </p:cNvSpPr>
            <p:nvPr/>
          </p:nvSpPr>
          <p:spPr>
            <a:xfrm>
              <a:off x="387059" y="3322885"/>
              <a:ext cx="2229208" cy="1034129"/>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Fundamentals</a:t>
              </a:r>
              <a:b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solidFill>
                    <a:srgbClr val="008272"/>
                  </a:solidFill>
                  <a:effectLst/>
                  <a:uLnTx/>
                  <a:uFillTx/>
                  <a:latin typeface="Segoe UI"/>
                  <a:ea typeface="+mn-ea"/>
                  <a:cs typeface="Segoe UI" panose="020B0502040204020203" pitchFamily="34" charset="0"/>
                </a:rPr>
                <a:t>(Optional)</a:t>
              </a:r>
            </a:p>
          </p:txBody>
        </p:sp>
        <p:sp>
          <p:nvSpPr>
            <p:cNvPr id="107" name="Star: 5 Points 106">
              <a:extLst>
                <a:ext uri="{FF2B5EF4-FFF2-40B4-BE49-F238E27FC236}">
                  <a16:creationId xmlns:a16="http://schemas.microsoft.com/office/drawing/2014/main" id="{0A998230-A4C8-4747-B8C0-61A2EFE11BD2}"/>
                </a:ext>
              </a:extLst>
            </p:cNvPr>
            <p:cNvSpPr/>
            <p:nvPr/>
          </p:nvSpPr>
          <p:spPr>
            <a:xfrm>
              <a:off x="595855" y="3771353"/>
              <a:ext cx="137193" cy="137193"/>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nvGrpSpPr>
          <p:cNvPr id="15" name="Group 14">
            <a:extLst>
              <a:ext uri="{FF2B5EF4-FFF2-40B4-BE49-F238E27FC236}">
                <a16:creationId xmlns:a16="http://schemas.microsoft.com/office/drawing/2014/main" id="{B7086E3F-4B6B-4FAB-9A5E-4737F9A86C92}"/>
              </a:ext>
              <a:ext uri="{C183D7F6-B498-43B3-948B-1728B52AA6E4}">
                <adec:decorative xmlns:adec="http://schemas.microsoft.com/office/drawing/2017/decorative" val="1"/>
              </a:ext>
            </a:extLst>
          </p:cNvPr>
          <p:cNvGrpSpPr/>
          <p:nvPr/>
        </p:nvGrpSpPr>
        <p:grpSpPr>
          <a:xfrm>
            <a:off x="3972385" y="5060363"/>
            <a:ext cx="6858000" cy="548640"/>
            <a:chOff x="3822753" y="4968920"/>
            <a:chExt cx="6858000" cy="548640"/>
          </a:xfrm>
        </p:grpSpPr>
        <p:sp>
          <p:nvSpPr>
            <p:cNvPr id="55" name="Title 1">
              <a:extLst>
                <a:ext uri="{FF2B5EF4-FFF2-40B4-BE49-F238E27FC236}">
                  <a16:creationId xmlns:a16="http://schemas.microsoft.com/office/drawing/2014/main" id="{D71CDB2F-FABB-4508-9140-84FD4B81C221}"/>
                </a:ext>
              </a:extLst>
            </p:cNvPr>
            <p:cNvSpPr txBox="1">
              <a:spLocks/>
            </p:cNvSpPr>
            <p:nvPr/>
          </p:nvSpPr>
          <p:spPr>
            <a:xfrm>
              <a:off x="3822753" y="4968920"/>
              <a:ext cx="6858000" cy="54864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Finance and Operations, Manufacturing Functional Consultant Associate</a:t>
              </a:r>
            </a:p>
          </p:txBody>
        </p:sp>
        <p:grpSp>
          <p:nvGrpSpPr>
            <p:cNvPr id="58" name="Group 57">
              <a:extLst>
                <a:ext uri="{FF2B5EF4-FFF2-40B4-BE49-F238E27FC236}">
                  <a16:creationId xmlns:a16="http://schemas.microsoft.com/office/drawing/2014/main" id="{CD7BB231-0F27-49F4-9596-2F96D3DB3CE1}"/>
                </a:ext>
              </a:extLst>
            </p:cNvPr>
            <p:cNvGrpSpPr/>
            <p:nvPr/>
          </p:nvGrpSpPr>
          <p:grpSpPr>
            <a:xfrm>
              <a:off x="3911977" y="5174644"/>
              <a:ext cx="333424" cy="137193"/>
              <a:chOff x="2474176" y="5456022"/>
              <a:chExt cx="288898" cy="118872"/>
            </a:xfrm>
          </p:grpSpPr>
          <p:sp>
            <p:nvSpPr>
              <p:cNvPr id="59" name="Star: 5 Points 58">
                <a:extLst>
                  <a:ext uri="{FF2B5EF4-FFF2-40B4-BE49-F238E27FC236}">
                    <a16:creationId xmlns:a16="http://schemas.microsoft.com/office/drawing/2014/main" id="{0A8846BB-6B25-405B-9499-9A23D92A165B}"/>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61" name="Star: 5 Points 60">
                <a:extLst>
                  <a:ext uri="{FF2B5EF4-FFF2-40B4-BE49-F238E27FC236}">
                    <a16:creationId xmlns:a16="http://schemas.microsoft.com/office/drawing/2014/main" id="{9E692C92-70B9-4492-982A-5D4EA2B9CDF4}"/>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8" name="Group 7">
            <a:extLst>
              <a:ext uri="{FF2B5EF4-FFF2-40B4-BE49-F238E27FC236}">
                <a16:creationId xmlns:a16="http://schemas.microsoft.com/office/drawing/2014/main" id="{B5F26447-94B1-4004-B108-A6A53E9350CB}"/>
              </a:ext>
              <a:ext uri="{C183D7F6-B498-43B3-948B-1728B52AA6E4}">
                <adec:decorative xmlns:adec="http://schemas.microsoft.com/office/drawing/2017/decorative" val="1"/>
              </a:ext>
            </a:extLst>
          </p:cNvPr>
          <p:cNvGrpSpPr/>
          <p:nvPr/>
        </p:nvGrpSpPr>
        <p:grpSpPr>
          <a:xfrm>
            <a:off x="3972385" y="2376027"/>
            <a:ext cx="6858000" cy="548640"/>
            <a:chOff x="3822753" y="2284584"/>
            <a:chExt cx="6858000" cy="548640"/>
          </a:xfrm>
        </p:grpSpPr>
        <p:sp>
          <p:nvSpPr>
            <p:cNvPr id="86" name="Title 1">
              <a:extLst>
                <a:ext uri="{FF2B5EF4-FFF2-40B4-BE49-F238E27FC236}">
                  <a16:creationId xmlns:a16="http://schemas.microsoft.com/office/drawing/2014/main" id="{15150171-47D6-4AC0-AEDD-5915137C58CF}"/>
                </a:ext>
              </a:extLst>
            </p:cNvPr>
            <p:cNvSpPr txBox="1">
              <a:spLocks/>
            </p:cNvSpPr>
            <p:nvPr/>
          </p:nvSpPr>
          <p:spPr>
            <a:xfrm>
              <a:off x="3822753" y="2284584"/>
              <a:ext cx="6858000" cy="54864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Marketing Functional Consultant Associate</a:t>
              </a:r>
            </a:p>
          </p:txBody>
        </p:sp>
        <p:grpSp>
          <p:nvGrpSpPr>
            <p:cNvPr id="87" name="Group 86">
              <a:extLst>
                <a:ext uri="{FF2B5EF4-FFF2-40B4-BE49-F238E27FC236}">
                  <a16:creationId xmlns:a16="http://schemas.microsoft.com/office/drawing/2014/main" id="{EBDC24C9-1FED-4D97-A1E5-E292E7818CA4}"/>
                </a:ext>
              </a:extLst>
            </p:cNvPr>
            <p:cNvGrpSpPr/>
            <p:nvPr/>
          </p:nvGrpSpPr>
          <p:grpSpPr>
            <a:xfrm>
              <a:off x="3911977" y="2490308"/>
              <a:ext cx="333424" cy="137193"/>
              <a:chOff x="2474176" y="5456022"/>
              <a:chExt cx="288898" cy="118872"/>
            </a:xfrm>
          </p:grpSpPr>
          <p:sp>
            <p:nvSpPr>
              <p:cNvPr id="88" name="Star: 5 Points 87">
                <a:extLst>
                  <a:ext uri="{FF2B5EF4-FFF2-40B4-BE49-F238E27FC236}">
                    <a16:creationId xmlns:a16="http://schemas.microsoft.com/office/drawing/2014/main" id="{0C31076F-5E4A-4359-A2D4-1C0E50FF2433}"/>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89" name="Star: 5 Points 88">
                <a:extLst>
                  <a:ext uri="{FF2B5EF4-FFF2-40B4-BE49-F238E27FC236}">
                    <a16:creationId xmlns:a16="http://schemas.microsoft.com/office/drawing/2014/main" id="{04AE646B-651A-4134-B847-40E9076B464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sp>
        <p:nvSpPr>
          <p:cNvPr id="54" name="Title 1">
            <a:extLst>
              <a:ext uri="{FF2B5EF4-FFF2-40B4-BE49-F238E27FC236}">
                <a16:creationId xmlns:a16="http://schemas.microsoft.com/office/drawing/2014/main" id="{494BE12E-150C-4724-897E-5C99214F414D}"/>
              </a:ext>
              <a:ext uri="{C183D7F6-B498-43B3-948B-1728B52AA6E4}">
                <adec:decorative xmlns:adec="http://schemas.microsoft.com/office/drawing/2017/decorative" val="1"/>
              </a:ext>
            </a:extLst>
          </p:cNvPr>
          <p:cNvSpPr txBox="1">
            <a:spLocks/>
          </p:cNvSpPr>
          <p:nvPr/>
        </p:nvSpPr>
        <p:spPr>
          <a:xfrm>
            <a:off x="6240374" y="1116375"/>
            <a:ext cx="196503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Associate </a:t>
            </a:r>
          </a:p>
        </p:txBody>
      </p:sp>
      <p:grpSp>
        <p:nvGrpSpPr>
          <p:cNvPr id="13" name="Group 12">
            <a:extLst>
              <a:ext uri="{FF2B5EF4-FFF2-40B4-BE49-F238E27FC236}">
                <a16:creationId xmlns:a16="http://schemas.microsoft.com/office/drawing/2014/main" id="{9AEC39E9-CEBD-4947-AEBC-0924EFC6CE7E}"/>
              </a:ext>
              <a:ext uri="{C183D7F6-B498-43B3-948B-1728B52AA6E4}">
                <adec:decorative xmlns:adec="http://schemas.microsoft.com/office/drawing/2017/decorative" val="1"/>
              </a:ext>
            </a:extLst>
          </p:cNvPr>
          <p:cNvGrpSpPr/>
          <p:nvPr/>
        </p:nvGrpSpPr>
        <p:grpSpPr>
          <a:xfrm>
            <a:off x="3972385" y="3718195"/>
            <a:ext cx="6858000" cy="548640"/>
            <a:chOff x="3822753" y="3626752"/>
            <a:chExt cx="6858000" cy="548640"/>
          </a:xfrm>
        </p:grpSpPr>
        <p:sp>
          <p:nvSpPr>
            <p:cNvPr id="66" name="Title 1">
              <a:extLst>
                <a:ext uri="{FF2B5EF4-FFF2-40B4-BE49-F238E27FC236}">
                  <a16:creationId xmlns:a16="http://schemas.microsoft.com/office/drawing/2014/main" id="{91A23E2C-694D-405D-B354-650796524B72}"/>
                </a:ext>
              </a:extLst>
            </p:cNvPr>
            <p:cNvSpPr txBox="1">
              <a:spLocks/>
            </p:cNvSpPr>
            <p:nvPr/>
          </p:nvSpPr>
          <p:spPr>
            <a:xfrm>
              <a:off x="3822753" y="3626752"/>
              <a:ext cx="6858000" cy="54864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Field Service Functional Consultant Associate </a:t>
              </a:r>
            </a:p>
          </p:txBody>
        </p:sp>
        <p:grpSp>
          <p:nvGrpSpPr>
            <p:cNvPr id="67" name="Group 66">
              <a:extLst>
                <a:ext uri="{FF2B5EF4-FFF2-40B4-BE49-F238E27FC236}">
                  <a16:creationId xmlns:a16="http://schemas.microsoft.com/office/drawing/2014/main" id="{FFD1C14C-DECB-4FFC-9818-3DB5A455D1C3}"/>
                </a:ext>
              </a:extLst>
            </p:cNvPr>
            <p:cNvGrpSpPr/>
            <p:nvPr/>
          </p:nvGrpSpPr>
          <p:grpSpPr>
            <a:xfrm>
              <a:off x="3911977" y="3832476"/>
              <a:ext cx="333424" cy="137193"/>
              <a:chOff x="2474176" y="5456022"/>
              <a:chExt cx="288898" cy="118872"/>
            </a:xfrm>
          </p:grpSpPr>
          <p:sp>
            <p:nvSpPr>
              <p:cNvPr id="68" name="Star: 5 Points 67">
                <a:extLst>
                  <a:ext uri="{FF2B5EF4-FFF2-40B4-BE49-F238E27FC236}">
                    <a16:creationId xmlns:a16="http://schemas.microsoft.com/office/drawing/2014/main" id="{85426019-F805-40F6-80F9-17F9909E177F}"/>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69" name="Star: 5 Points 68">
                <a:extLst>
                  <a:ext uri="{FF2B5EF4-FFF2-40B4-BE49-F238E27FC236}">
                    <a16:creationId xmlns:a16="http://schemas.microsoft.com/office/drawing/2014/main" id="{56BAA569-AD43-4B20-9165-060F88ECFEDA}"/>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9" name="Group 8">
            <a:extLst>
              <a:ext uri="{FF2B5EF4-FFF2-40B4-BE49-F238E27FC236}">
                <a16:creationId xmlns:a16="http://schemas.microsoft.com/office/drawing/2014/main" id="{CDEF1334-FB9E-45B3-B679-F6AA2CAB03D8}"/>
              </a:ext>
              <a:ext uri="{C183D7F6-B498-43B3-948B-1728B52AA6E4}">
                <adec:decorative xmlns:adec="http://schemas.microsoft.com/office/drawing/2017/decorative" val="1"/>
              </a:ext>
            </a:extLst>
          </p:cNvPr>
          <p:cNvGrpSpPr/>
          <p:nvPr/>
        </p:nvGrpSpPr>
        <p:grpSpPr>
          <a:xfrm>
            <a:off x="3972385" y="3005941"/>
            <a:ext cx="6858000" cy="548640"/>
            <a:chOff x="3822753" y="2914498"/>
            <a:chExt cx="6858000" cy="548640"/>
          </a:xfrm>
        </p:grpSpPr>
        <p:sp>
          <p:nvSpPr>
            <p:cNvPr id="95" name="Title 1">
              <a:extLst>
                <a:ext uri="{FF2B5EF4-FFF2-40B4-BE49-F238E27FC236}">
                  <a16:creationId xmlns:a16="http://schemas.microsoft.com/office/drawing/2014/main" id="{50D5B6DB-47C8-4D13-AA0C-6981359AB4A1}"/>
                </a:ext>
              </a:extLst>
            </p:cNvPr>
            <p:cNvSpPr txBox="1">
              <a:spLocks/>
            </p:cNvSpPr>
            <p:nvPr/>
          </p:nvSpPr>
          <p:spPr>
            <a:xfrm>
              <a:off x="3822753" y="2914498"/>
              <a:ext cx="6858000" cy="54864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Customer Service Functional Consultant Associate</a:t>
              </a:r>
            </a:p>
          </p:txBody>
        </p:sp>
        <p:grpSp>
          <p:nvGrpSpPr>
            <p:cNvPr id="98" name="Group 97">
              <a:extLst>
                <a:ext uri="{FF2B5EF4-FFF2-40B4-BE49-F238E27FC236}">
                  <a16:creationId xmlns:a16="http://schemas.microsoft.com/office/drawing/2014/main" id="{8DA1FFE0-4E65-4BBA-A2CC-985D2F82ADB0}"/>
                </a:ext>
              </a:extLst>
            </p:cNvPr>
            <p:cNvGrpSpPr/>
            <p:nvPr/>
          </p:nvGrpSpPr>
          <p:grpSpPr>
            <a:xfrm>
              <a:off x="3911977" y="3120222"/>
              <a:ext cx="333424" cy="137193"/>
              <a:chOff x="2474176" y="5456022"/>
              <a:chExt cx="288898" cy="118872"/>
            </a:xfrm>
          </p:grpSpPr>
          <p:sp>
            <p:nvSpPr>
              <p:cNvPr id="99" name="Star: 5 Points 98">
                <a:extLst>
                  <a:ext uri="{FF2B5EF4-FFF2-40B4-BE49-F238E27FC236}">
                    <a16:creationId xmlns:a16="http://schemas.microsoft.com/office/drawing/2014/main" id="{62C9CA5E-EED3-4E22-83B7-FD13A90C1110}"/>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00" name="Star: 5 Points 99">
                <a:extLst>
                  <a:ext uri="{FF2B5EF4-FFF2-40B4-BE49-F238E27FC236}">
                    <a16:creationId xmlns:a16="http://schemas.microsoft.com/office/drawing/2014/main" id="{0F51A14D-F7AE-433E-816A-F87A394332E8}"/>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6" name="Group 5">
            <a:extLst>
              <a:ext uri="{FF2B5EF4-FFF2-40B4-BE49-F238E27FC236}">
                <a16:creationId xmlns:a16="http://schemas.microsoft.com/office/drawing/2014/main" id="{0247FEF2-7379-449F-B432-DDE22AAC297A}"/>
              </a:ext>
              <a:ext uri="{C183D7F6-B498-43B3-948B-1728B52AA6E4}">
                <adec:decorative xmlns:adec="http://schemas.microsoft.com/office/drawing/2017/decorative" val="1"/>
              </a:ext>
            </a:extLst>
          </p:cNvPr>
          <p:cNvGrpSpPr/>
          <p:nvPr/>
        </p:nvGrpSpPr>
        <p:grpSpPr>
          <a:xfrm>
            <a:off x="3972385" y="5731445"/>
            <a:ext cx="6858000" cy="548640"/>
            <a:chOff x="3822753" y="5640002"/>
            <a:chExt cx="6858000" cy="548640"/>
          </a:xfrm>
        </p:grpSpPr>
        <p:sp>
          <p:nvSpPr>
            <p:cNvPr id="78" name="Title 1">
              <a:extLst>
                <a:ext uri="{FF2B5EF4-FFF2-40B4-BE49-F238E27FC236}">
                  <a16:creationId xmlns:a16="http://schemas.microsoft.com/office/drawing/2014/main" id="{B7087B1E-B762-4EE4-A37C-550C294B903A}"/>
                </a:ext>
              </a:extLst>
            </p:cNvPr>
            <p:cNvSpPr txBox="1">
              <a:spLocks/>
            </p:cNvSpPr>
            <p:nvPr/>
          </p:nvSpPr>
          <p:spPr>
            <a:xfrm>
              <a:off x="3822753" y="5640002"/>
              <a:ext cx="6858000" cy="54864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for Finance and Operations, Supply Chain Management Functional Consultant Associate</a:t>
              </a:r>
            </a:p>
          </p:txBody>
        </p:sp>
        <p:grpSp>
          <p:nvGrpSpPr>
            <p:cNvPr id="70" name="Group 69">
              <a:extLst>
                <a:ext uri="{FF2B5EF4-FFF2-40B4-BE49-F238E27FC236}">
                  <a16:creationId xmlns:a16="http://schemas.microsoft.com/office/drawing/2014/main" id="{4FEAE6C5-5B62-41FC-A7E7-B3FEABC883C1}"/>
                </a:ext>
              </a:extLst>
            </p:cNvPr>
            <p:cNvGrpSpPr/>
            <p:nvPr/>
          </p:nvGrpSpPr>
          <p:grpSpPr>
            <a:xfrm>
              <a:off x="3911977" y="5845726"/>
              <a:ext cx="333424" cy="137193"/>
              <a:chOff x="2474176" y="5456022"/>
              <a:chExt cx="288898" cy="118872"/>
            </a:xfrm>
          </p:grpSpPr>
          <p:sp>
            <p:nvSpPr>
              <p:cNvPr id="71" name="Star: 5 Points 70">
                <a:extLst>
                  <a:ext uri="{FF2B5EF4-FFF2-40B4-BE49-F238E27FC236}">
                    <a16:creationId xmlns:a16="http://schemas.microsoft.com/office/drawing/2014/main" id="{FB397A47-1AD3-4B8B-9C77-700039B0402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73" name="Star: 5 Points 72">
                <a:extLst>
                  <a:ext uri="{FF2B5EF4-FFF2-40B4-BE49-F238E27FC236}">
                    <a16:creationId xmlns:a16="http://schemas.microsoft.com/office/drawing/2014/main" id="{5DAFF2AB-86CA-4770-9867-2DF1D71D458D}"/>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63" name="Group 62">
            <a:extLst>
              <a:ext uri="{FF2B5EF4-FFF2-40B4-BE49-F238E27FC236}">
                <a16:creationId xmlns:a16="http://schemas.microsoft.com/office/drawing/2014/main" id="{AE6D3463-2112-40D2-86FF-DD486FEC2B88}"/>
              </a:ext>
              <a:ext uri="{C183D7F6-B498-43B3-948B-1728B52AA6E4}">
                <adec:decorative xmlns:adec="http://schemas.microsoft.com/office/drawing/2017/decorative" val="1"/>
              </a:ext>
            </a:extLst>
          </p:cNvPr>
          <p:cNvGrpSpPr/>
          <p:nvPr/>
        </p:nvGrpSpPr>
        <p:grpSpPr>
          <a:xfrm>
            <a:off x="518637" y="5433533"/>
            <a:ext cx="2355558" cy="865032"/>
            <a:chOff x="387059" y="5179540"/>
            <a:chExt cx="2355558" cy="865032"/>
          </a:xfrm>
        </p:grpSpPr>
        <p:sp>
          <p:nvSpPr>
            <p:cNvPr id="72" name="Rectangle 71">
              <a:extLst>
                <a:ext uri="{FF2B5EF4-FFF2-40B4-BE49-F238E27FC236}">
                  <a16:creationId xmlns:a16="http://schemas.microsoft.com/office/drawing/2014/main" id="{C46FD983-F86A-49CE-B634-C57CAEF61F4F}"/>
                </a:ext>
              </a:extLst>
            </p:cNvPr>
            <p:cNvSpPr/>
            <p:nvPr/>
          </p:nvSpPr>
          <p:spPr>
            <a:xfrm>
              <a:off x="387059" y="5179540"/>
              <a:ext cx="2355558" cy="865032"/>
            </a:xfrm>
            <a:prstGeom prst="rect">
              <a:avLst/>
            </a:prstGeom>
            <a:solidFill>
              <a:schemeClr val="bg1"/>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75" name="Title 1">
              <a:extLst>
                <a:ext uri="{FF2B5EF4-FFF2-40B4-BE49-F238E27FC236}">
                  <a16:creationId xmlns:a16="http://schemas.microsoft.com/office/drawing/2014/main" id="{5263CA50-4BBC-4CCD-8058-0B5542A2551B}"/>
                </a:ext>
              </a:extLst>
            </p:cNvPr>
            <p:cNvSpPr txBox="1">
              <a:spLocks/>
            </p:cNvSpPr>
            <p:nvPr/>
          </p:nvSpPr>
          <p:spPr>
            <a:xfrm>
              <a:off x="534625" y="5217616"/>
              <a:ext cx="1965038" cy="2308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defTabSz="932742" rtl="0" eaLnBrk="1" fontAlgn="auto" latinLnBrk="0" hangingPunct="1">
                <a:lnSpc>
                  <a:spcPct val="90000"/>
                </a:lnSpc>
                <a:spcBef>
                  <a:spcPct val="0"/>
                </a:spcBef>
                <a:spcAft>
                  <a:spcPts val="0"/>
                </a:spcAft>
                <a:buClrTx/>
                <a:buSzTx/>
                <a:buFontTx/>
                <a:buNone/>
                <a:tabLst/>
                <a:defRPr/>
              </a:pPr>
              <a:r>
                <a:rPr lang="en-US" sz="1200" dirty="0">
                  <a:gradFill>
                    <a:gsLst>
                      <a:gs pos="1250">
                        <a:srgbClr val="505050"/>
                      </a:gs>
                      <a:gs pos="100000">
                        <a:srgbClr val="505050"/>
                      </a:gs>
                    </a:gsLst>
                    <a:lin ang="5400000" scaled="0"/>
                  </a:gradFill>
                  <a:latin typeface="Segoe UI" panose="020B0502040204020203" pitchFamily="34" charset="0"/>
                </a:rPr>
                <a:t>Keys</a:t>
              </a:r>
              <a:endParaRPr kumimoji="0" lang="en-US" sz="1200"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panose="020B0502040204020203" pitchFamily="34" charset="0"/>
              </a:endParaRPr>
            </a:p>
          </p:txBody>
        </p:sp>
        <p:cxnSp>
          <p:nvCxnSpPr>
            <p:cNvPr id="77" name="Straight Connector 76">
              <a:extLst>
                <a:ext uri="{FF2B5EF4-FFF2-40B4-BE49-F238E27FC236}">
                  <a16:creationId xmlns:a16="http://schemas.microsoft.com/office/drawing/2014/main" id="{8921481D-8168-4626-A0CA-3B2B85091961}"/>
                </a:ext>
              </a:extLst>
            </p:cNvPr>
            <p:cNvCxnSpPr>
              <a:cxnSpLocks/>
            </p:cNvCxnSpPr>
            <p:nvPr/>
          </p:nvCxnSpPr>
          <p:spPr>
            <a:xfrm>
              <a:off x="544150" y="5619696"/>
              <a:ext cx="1008425" cy="0"/>
            </a:xfrm>
            <a:prstGeom prst="line">
              <a:avLst/>
            </a:prstGeom>
            <a:ln w="38100" cap="rnd">
              <a:solidFill>
                <a:srgbClr val="008272"/>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449E85A-4173-4858-B0A3-F6350ECE62EC}"/>
                </a:ext>
              </a:extLst>
            </p:cNvPr>
            <p:cNvCxnSpPr>
              <a:cxnSpLocks/>
            </p:cNvCxnSpPr>
            <p:nvPr/>
          </p:nvCxnSpPr>
          <p:spPr>
            <a:xfrm>
              <a:off x="538705" y="5823171"/>
              <a:ext cx="991645" cy="0"/>
            </a:xfrm>
            <a:prstGeom prst="line">
              <a:avLst/>
            </a:prstGeom>
            <a:ln w="31750" cap="rnd">
              <a:solidFill>
                <a:srgbClr val="008272"/>
              </a:solidFill>
              <a:prstDash val="solid"/>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E3DFF641-3A6A-415A-AB92-5B173D4959E9}"/>
                </a:ext>
              </a:extLst>
            </p:cNvPr>
            <p:cNvSpPr/>
            <p:nvPr/>
          </p:nvSpPr>
          <p:spPr>
            <a:xfrm>
              <a:off x="1529333" y="5425126"/>
              <a:ext cx="1186928" cy="276999"/>
            </a:xfrm>
            <a:prstGeom prst="rect">
              <a:avLst/>
            </a:prstGeom>
          </p:spPr>
          <p:txBody>
            <a:bodyPr wrap="none">
              <a:spAutoFit/>
            </a:bodyPr>
            <a:lstStyle/>
            <a:p>
              <a:r>
                <a:rPr lang="en-US" sz="1200" dirty="0">
                  <a:latin typeface="+mj-lt"/>
                </a:rPr>
                <a:t>Optional Path </a:t>
              </a:r>
            </a:p>
          </p:txBody>
        </p:sp>
        <p:sp>
          <p:nvSpPr>
            <p:cNvPr id="84" name="Rectangle 83">
              <a:extLst>
                <a:ext uri="{FF2B5EF4-FFF2-40B4-BE49-F238E27FC236}">
                  <a16:creationId xmlns:a16="http://schemas.microsoft.com/office/drawing/2014/main" id="{B541FD05-C301-4ECD-A9ED-6398ABC4BC70}"/>
                </a:ext>
              </a:extLst>
            </p:cNvPr>
            <p:cNvSpPr/>
            <p:nvPr/>
          </p:nvSpPr>
          <p:spPr>
            <a:xfrm>
              <a:off x="1519808" y="5676084"/>
              <a:ext cx="1207190" cy="276999"/>
            </a:xfrm>
            <a:prstGeom prst="rect">
              <a:avLst/>
            </a:prstGeom>
          </p:spPr>
          <p:txBody>
            <a:bodyPr wrap="none">
              <a:spAutoFit/>
            </a:bodyPr>
            <a:lstStyle/>
            <a:p>
              <a:r>
                <a:rPr lang="en-US" sz="1200" dirty="0">
                  <a:latin typeface="+mj-lt"/>
                </a:rPr>
                <a:t>Required Path </a:t>
              </a:r>
            </a:p>
          </p:txBody>
        </p:sp>
      </p:grpSp>
    </p:spTree>
    <p:extLst>
      <p:ext uri="{BB962C8B-B14F-4D97-AF65-F5344CB8AC3E}">
        <p14:creationId xmlns:p14="http://schemas.microsoft.com/office/powerpoint/2010/main" val="375066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750"/>
                                        <p:tgtEl>
                                          <p:spTgt spid="65"/>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750"/>
                                        <p:tgtEl>
                                          <p:spTgt spid="74"/>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8"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750"/>
                                        <p:tgtEl>
                                          <p:spTgt spid="64"/>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left)">
                                      <p:cBhvr>
                                        <p:cTn id="43" dur="750"/>
                                        <p:tgtEl>
                                          <p:spTgt spid="91"/>
                                        </p:tgtEl>
                                      </p:cBhvr>
                                    </p:animEffect>
                                  </p:childTnLst>
                                </p:cTn>
                              </p:par>
                              <p:par>
                                <p:cTn id="44" presetID="2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750"/>
                                        <p:tgtEl>
                                          <p:spTgt spid="92"/>
                                        </p:tgtEl>
                                      </p:cBhvr>
                                    </p:animEffect>
                                  </p:childTnLst>
                                </p:cTn>
                              </p:par>
                              <p:par>
                                <p:cTn id="50" presetID="22" presetClass="entr" presetSubtype="4"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4" grpId="0" animBg="1"/>
      <p:bldP spid="91" grpId="0" animBg="1"/>
      <p:bldP spid="92" grpId="0" animBg="1"/>
      <p:bldP spid="62" grpId="0"/>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482AF-F683-441E-A843-78A1AAAC3F24}"/>
              </a:ext>
              <a:ext uri="{C183D7F6-B498-43B3-948B-1728B52AA6E4}">
                <adec:decorative xmlns:adec="http://schemas.microsoft.com/office/drawing/2017/decorative" val="1"/>
              </a:ext>
            </a:extLst>
          </p:cNvPr>
          <p:cNvSpPr>
            <a:spLocks noGrp="1"/>
          </p:cNvSpPr>
          <p:nvPr>
            <p:ph type="title"/>
          </p:nvPr>
        </p:nvSpPr>
        <p:spPr>
          <a:xfrm>
            <a:off x="408079" y="429657"/>
            <a:ext cx="10819784" cy="1143000"/>
          </a:xfrm>
        </p:spPr>
        <p:txBody>
          <a:bodyPr/>
          <a:lstStyle/>
          <a:p>
            <a:r>
              <a:rPr lang="en-US" spc="-80" dirty="0"/>
              <a:t>Learning path for </a:t>
            </a:r>
            <a:r>
              <a:rPr lang="en-US" dirty="0"/>
              <a:t>Dynamics 365 Fundamentals</a:t>
            </a:r>
          </a:p>
        </p:txBody>
      </p:sp>
      <p:grpSp>
        <p:nvGrpSpPr>
          <p:cNvPr id="6" name="Group 5">
            <a:extLst>
              <a:ext uri="{FF2B5EF4-FFF2-40B4-BE49-F238E27FC236}">
                <a16:creationId xmlns:a16="http://schemas.microsoft.com/office/drawing/2014/main" id="{EDABFE44-D55F-460F-B830-DCD5C71FCD44}"/>
              </a:ext>
              <a:ext uri="{C183D7F6-B498-43B3-948B-1728B52AA6E4}">
                <adec:decorative xmlns:adec="http://schemas.microsoft.com/office/drawing/2017/decorative" val="1"/>
              </a:ext>
            </a:extLst>
          </p:cNvPr>
          <p:cNvGrpSpPr/>
          <p:nvPr/>
        </p:nvGrpSpPr>
        <p:grpSpPr>
          <a:xfrm>
            <a:off x="905829" y="3444550"/>
            <a:ext cx="8396131" cy="1005977"/>
            <a:chOff x="2164355" y="3618609"/>
            <a:chExt cx="7994678" cy="561438"/>
          </a:xfrm>
        </p:grpSpPr>
        <p:cxnSp>
          <p:nvCxnSpPr>
            <p:cNvPr id="7" name="Straight Connector 6">
              <a:extLst>
                <a:ext uri="{FF2B5EF4-FFF2-40B4-BE49-F238E27FC236}">
                  <a16:creationId xmlns:a16="http://schemas.microsoft.com/office/drawing/2014/main" id="{9963E0FB-6B39-4106-AA24-E637736FEA0E}"/>
                </a:ext>
              </a:extLst>
            </p:cNvPr>
            <p:cNvCxnSpPr>
              <a:cxnSpLocks/>
              <a:endCxn id="10" idx="0"/>
            </p:cNvCxnSpPr>
            <p:nvPr/>
          </p:nvCxnSpPr>
          <p:spPr>
            <a:xfrm>
              <a:off x="2164355" y="3890783"/>
              <a:ext cx="910611" cy="245"/>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8" name="Group 7">
              <a:extLst>
                <a:ext uri="{FF2B5EF4-FFF2-40B4-BE49-F238E27FC236}">
                  <a16:creationId xmlns:a16="http://schemas.microsoft.com/office/drawing/2014/main" id="{58A04EB9-D699-4695-A707-5533CB1B4924}"/>
                </a:ext>
              </a:extLst>
            </p:cNvPr>
            <p:cNvGrpSpPr/>
            <p:nvPr/>
          </p:nvGrpSpPr>
          <p:grpSpPr>
            <a:xfrm>
              <a:off x="3074954" y="3618609"/>
              <a:ext cx="5668467" cy="561438"/>
              <a:chOff x="3196334" y="3205224"/>
              <a:chExt cx="5668467" cy="1525029"/>
            </a:xfrm>
          </p:grpSpPr>
          <p:sp>
            <p:nvSpPr>
              <p:cNvPr id="10" name="Freeform: Shape 9">
                <a:extLst>
                  <a:ext uri="{FF2B5EF4-FFF2-40B4-BE49-F238E27FC236}">
                    <a16:creationId xmlns:a16="http://schemas.microsoft.com/office/drawing/2014/main" id="{6605A5B3-7EEC-4C63-B7EF-4A5E88EADAF5}"/>
                  </a:ext>
                </a:extLst>
              </p:cNvPr>
              <p:cNvSpPr/>
              <p:nvPr/>
            </p:nvSpPr>
            <p:spPr bwMode="auto">
              <a:xfrm flipV="1">
                <a:off x="3196345" y="3914464"/>
                <a:ext cx="5663920" cy="81578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036944"/>
                  <a:gd name="connsiteY0" fmla="*/ 1038444 h 1038444"/>
                  <a:gd name="connsiteX1" fmla="*/ 1235531 w 11036944"/>
                  <a:gd name="connsiteY1" fmla="*/ 5799 h 1038444"/>
                  <a:gd name="connsiteX2" fmla="*/ 11036944 w 11036944"/>
                  <a:gd name="connsiteY2" fmla="*/ 0 h 1038444"/>
                  <a:gd name="connsiteX0" fmla="*/ 0 w 10960731"/>
                  <a:gd name="connsiteY0" fmla="*/ 1038444 h 1038444"/>
                  <a:gd name="connsiteX1" fmla="*/ 1235531 w 10960731"/>
                  <a:gd name="connsiteY1" fmla="*/ 5799 h 1038444"/>
                  <a:gd name="connsiteX2" fmla="*/ 10960731 w 10960731"/>
                  <a:gd name="connsiteY2" fmla="*/ 0 h 1038444"/>
                  <a:gd name="connsiteX0" fmla="*/ 0 w 11679644"/>
                  <a:gd name="connsiteY0" fmla="*/ 1038444 h 1038444"/>
                  <a:gd name="connsiteX1" fmla="*/ 1235531 w 11679644"/>
                  <a:gd name="connsiteY1" fmla="*/ 5799 h 1038444"/>
                  <a:gd name="connsiteX2" fmla="*/ 10960731 w 11679644"/>
                  <a:gd name="connsiteY2" fmla="*/ 0 h 1038444"/>
                  <a:gd name="connsiteX3" fmla="*/ 10955594 w 11679644"/>
                  <a:gd name="connsiteY3" fmla="*/ 14261 h 1038444"/>
                  <a:gd name="connsiteX0" fmla="*/ 0 w 12041667"/>
                  <a:gd name="connsiteY0" fmla="*/ 1038444 h 1079093"/>
                  <a:gd name="connsiteX1" fmla="*/ 1235531 w 12041667"/>
                  <a:gd name="connsiteY1" fmla="*/ 5799 h 1079093"/>
                  <a:gd name="connsiteX2" fmla="*/ 10960731 w 12041667"/>
                  <a:gd name="connsiteY2" fmla="*/ 0 h 1079093"/>
                  <a:gd name="connsiteX3" fmla="*/ 11898732 w 12041667"/>
                  <a:gd name="connsiteY3" fmla="*/ 1079093 h 1079093"/>
                  <a:gd name="connsiteX0" fmla="*/ 0 w 11898732"/>
                  <a:gd name="connsiteY0" fmla="*/ 1038444 h 1079093"/>
                  <a:gd name="connsiteX1" fmla="*/ 1235531 w 11898732"/>
                  <a:gd name="connsiteY1" fmla="*/ 5799 h 1079093"/>
                  <a:gd name="connsiteX2" fmla="*/ 10960731 w 11898732"/>
                  <a:gd name="connsiteY2" fmla="*/ 0 h 1079093"/>
                  <a:gd name="connsiteX3" fmla="*/ 11898732 w 11898732"/>
                  <a:gd name="connsiteY3" fmla="*/ 1079093 h 1079093"/>
                </a:gdLst>
                <a:ahLst/>
                <a:cxnLst>
                  <a:cxn ang="0">
                    <a:pos x="connsiteX0" y="connsiteY0"/>
                  </a:cxn>
                  <a:cxn ang="0">
                    <a:pos x="connsiteX1" y="connsiteY1"/>
                  </a:cxn>
                  <a:cxn ang="0">
                    <a:pos x="connsiteX2" y="connsiteY2"/>
                  </a:cxn>
                  <a:cxn ang="0">
                    <a:pos x="connsiteX3" y="connsiteY3"/>
                  </a:cxn>
                </a:cxnLst>
                <a:rect l="l" t="t" r="r" b="b"/>
                <a:pathLst>
                  <a:path w="11898732" h="1079093">
                    <a:moveTo>
                      <a:pt x="0" y="1038444"/>
                    </a:moveTo>
                    <a:cubicBezTo>
                      <a:pt x="150086" y="951574"/>
                      <a:pt x="1051186" y="123512"/>
                      <a:pt x="1235531" y="5799"/>
                    </a:cubicBezTo>
                    <a:cubicBezTo>
                      <a:pt x="1292009" y="-4536"/>
                      <a:pt x="10874767" y="8566"/>
                      <a:pt x="10960731" y="0"/>
                    </a:cubicBezTo>
                    <a:lnTo>
                      <a:pt x="11898732" y="1079093"/>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972651D8-8384-4C7E-8DD4-E2FD1DCB75DD}"/>
                  </a:ext>
                </a:extLst>
              </p:cNvPr>
              <p:cNvSpPr/>
              <p:nvPr/>
            </p:nvSpPr>
            <p:spPr bwMode="auto">
              <a:xfrm>
                <a:off x="3196334" y="3205224"/>
                <a:ext cx="5668467" cy="739967"/>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006811"/>
                  <a:gd name="connsiteY0" fmla="*/ 1035740 h 1035740"/>
                  <a:gd name="connsiteX1" fmla="*/ 1235531 w 11006811"/>
                  <a:gd name="connsiteY1" fmla="*/ 3095 h 1035740"/>
                  <a:gd name="connsiteX2" fmla="*/ 11006811 w 11006811"/>
                  <a:gd name="connsiteY2" fmla="*/ 18798 h 1035740"/>
                  <a:gd name="connsiteX0" fmla="*/ 0 w 10916436"/>
                  <a:gd name="connsiteY0" fmla="*/ 1036447 h 1036447"/>
                  <a:gd name="connsiteX1" fmla="*/ 1235531 w 10916436"/>
                  <a:gd name="connsiteY1" fmla="*/ 3802 h 1036447"/>
                  <a:gd name="connsiteX2" fmla="*/ 10916436 w 10916436"/>
                  <a:gd name="connsiteY2" fmla="*/ 14447 h 1036447"/>
                  <a:gd name="connsiteX0" fmla="*/ 0 w 11633474"/>
                  <a:gd name="connsiteY0" fmla="*/ 1036447 h 1036447"/>
                  <a:gd name="connsiteX1" fmla="*/ 1235531 w 11633474"/>
                  <a:gd name="connsiteY1" fmla="*/ 3802 h 1036447"/>
                  <a:gd name="connsiteX2" fmla="*/ 10916436 w 11633474"/>
                  <a:gd name="connsiteY2" fmla="*/ 14447 h 1036447"/>
                  <a:gd name="connsiteX3" fmla="*/ 10916204 w 11633474"/>
                  <a:gd name="connsiteY3" fmla="*/ 2372 h 1036447"/>
                  <a:gd name="connsiteX0" fmla="*/ 0 w 12015976"/>
                  <a:gd name="connsiteY0" fmla="*/ 1036447 h 1036447"/>
                  <a:gd name="connsiteX1" fmla="*/ 1235531 w 12015976"/>
                  <a:gd name="connsiteY1" fmla="*/ 3802 h 1036447"/>
                  <a:gd name="connsiteX2" fmla="*/ 10916436 w 12015976"/>
                  <a:gd name="connsiteY2" fmla="*/ 14447 h 1036447"/>
                  <a:gd name="connsiteX3" fmla="*/ 11891292 w 12015976"/>
                  <a:gd name="connsiteY3" fmla="*/ 983286 h 1036447"/>
                  <a:gd name="connsiteX0" fmla="*/ 0 w 11891292"/>
                  <a:gd name="connsiteY0" fmla="*/ 1036447 h 1036447"/>
                  <a:gd name="connsiteX1" fmla="*/ 1235531 w 11891292"/>
                  <a:gd name="connsiteY1" fmla="*/ 3802 h 1036447"/>
                  <a:gd name="connsiteX2" fmla="*/ 10916436 w 11891292"/>
                  <a:gd name="connsiteY2" fmla="*/ 14447 h 1036447"/>
                  <a:gd name="connsiteX3" fmla="*/ 11891292 w 11891292"/>
                  <a:gd name="connsiteY3" fmla="*/ 983286 h 1036447"/>
                </a:gdLst>
                <a:ahLst/>
                <a:cxnLst>
                  <a:cxn ang="0">
                    <a:pos x="connsiteX0" y="connsiteY0"/>
                  </a:cxn>
                  <a:cxn ang="0">
                    <a:pos x="connsiteX1" y="connsiteY1"/>
                  </a:cxn>
                  <a:cxn ang="0">
                    <a:pos x="connsiteX2" y="connsiteY2"/>
                  </a:cxn>
                  <a:cxn ang="0">
                    <a:pos x="connsiteX3" y="connsiteY3"/>
                  </a:cxn>
                </a:cxnLst>
                <a:rect l="l" t="t" r="r" b="b"/>
                <a:pathLst>
                  <a:path w="11891292" h="1036447">
                    <a:moveTo>
                      <a:pt x="0" y="1036447"/>
                    </a:moveTo>
                    <a:cubicBezTo>
                      <a:pt x="150086" y="949577"/>
                      <a:pt x="1051186" y="121515"/>
                      <a:pt x="1235531" y="3802"/>
                    </a:cubicBezTo>
                    <a:cubicBezTo>
                      <a:pt x="1292009" y="-6533"/>
                      <a:pt x="10796702" y="6633"/>
                      <a:pt x="10916436" y="14447"/>
                    </a:cubicBezTo>
                    <a:lnTo>
                      <a:pt x="11891292" y="983286"/>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9" name="Straight Connector 8">
              <a:extLst>
                <a:ext uri="{FF2B5EF4-FFF2-40B4-BE49-F238E27FC236}">
                  <a16:creationId xmlns:a16="http://schemas.microsoft.com/office/drawing/2014/main" id="{45630264-BA8E-4D9D-BA9B-EAA31F387768}"/>
                </a:ext>
              </a:extLst>
            </p:cNvPr>
            <p:cNvCxnSpPr>
              <a:cxnSpLocks/>
            </p:cNvCxnSpPr>
            <p:nvPr/>
          </p:nvCxnSpPr>
          <p:spPr>
            <a:xfrm>
              <a:off x="8752084" y="3891027"/>
              <a:ext cx="1406949" cy="1"/>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oup 13">
            <a:extLst>
              <a:ext uri="{FF2B5EF4-FFF2-40B4-BE49-F238E27FC236}">
                <a16:creationId xmlns:a16="http://schemas.microsoft.com/office/drawing/2014/main" id="{334140F8-DB14-44E9-AE99-6187974381B3}"/>
              </a:ext>
              <a:ext uri="{C183D7F6-B498-43B3-948B-1728B52AA6E4}">
                <adec:decorative xmlns:adec="http://schemas.microsoft.com/office/drawing/2017/decorative" val="1"/>
              </a:ext>
            </a:extLst>
          </p:cNvPr>
          <p:cNvGrpSpPr/>
          <p:nvPr/>
        </p:nvGrpSpPr>
        <p:grpSpPr>
          <a:xfrm>
            <a:off x="2526921" y="2246358"/>
            <a:ext cx="2247528" cy="1287713"/>
            <a:chOff x="2665167" y="2312359"/>
            <a:chExt cx="2247528" cy="1287713"/>
          </a:xfrm>
        </p:grpSpPr>
        <p:sp>
          <p:nvSpPr>
            <p:cNvPr id="15" name="Oval 14">
              <a:extLst>
                <a:ext uri="{FF2B5EF4-FFF2-40B4-BE49-F238E27FC236}">
                  <a16:creationId xmlns:a16="http://schemas.microsoft.com/office/drawing/2014/main" id="{766FA41F-BF87-43D3-AE75-BC851CEEFF33}"/>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6" name="Straight Connector 15">
              <a:extLst>
                <a:ext uri="{FF2B5EF4-FFF2-40B4-BE49-F238E27FC236}">
                  <a16:creationId xmlns:a16="http://schemas.microsoft.com/office/drawing/2014/main" id="{E2C1614D-344D-4A77-8818-924E7EE880AE}"/>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1484AE-8028-422C-A9B9-145A703610B0}"/>
                </a:ext>
              </a:extLst>
            </p:cNvPr>
            <p:cNvSpPr txBox="1"/>
            <p:nvPr/>
          </p:nvSpPr>
          <p:spPr>
            <a:xfrm>
              <a:off x="2665167" y="2312359"/>
              <a:ext cx="2247528"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Keys functionalities and modules</a:t>
              </a:r>
            </a:p>
          </p:txBody>
        </p:sp>
      </p:grpSp>
      <p:grpSp>
        <p:nvGrpSpPr>
          <p:cNvPr id="18" name="Group 17">
            <a:extLst>
              <a:ext uri="{FF2B5EF4-FFF2-40B4-BE49-F238E27FC236}">
                <a16:creationId xmlns:a16="http://schemas.microsoft.com/office/drawing/2014/main" id="{0D03B6C8-7CA0-4C0F-B0A8-6134D852CEC2}"/>
              </a:ext>
              <a:ext uri="{C183D7F6-B498-43B3-948B-1728B52AA6E4}">
                <adec:decorative xmlns:adec="http://schemas.microsoft.com/office/drawing/2017/decorative" val="1"/>
              </a:ext>
            </a:extLst>
          </p:cNvPr>
          <p:cNvGrpSpPr/>
          <p:nvPr/>
        </p:nvGrpSpPr>
        <p:grpSpPr>
          <a:xfrm>
            <a:off x="5008569" y="2285986"/>
            <a:ext cx="1390684" cy="1248085"/>
            <a:chOff x="3097584" y="2351987"/>
            <a:chExt cx="1390684" cy="1248085"/>
          </a:xfrm>
        </p:grpSpPr>
        <p:sp>
          <p:nvSpPr>
            <p:cNvPr id="19" name="Oval 18">
              <a:extLst>
                <a:ext uri="{FF2B5EF4-FFF2-40B4-BE49-F238E27FC236}">
                  <a16:creationId xmlns:a16="http://schemas.microsoft.com/office/drawing/2014/main" id="{8176F7AE-CB25-494A-ABEE-66044AEB50B5}"/>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0" name="Straight Connector 19">
              <a:extLst>
                <a:ext uri="{FF2B5EF4-FFF2-40B4-BE49-F238E27FC236}">
                  <a16:creationId xmlns:a16="http://schemas.microsoft.com/office/drawing/2014/main" id="{BB877722-F8BB-4BDC-948D-2916D7158354}"/>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17E649E-B34C-497D-A501-66E7EE65F79A}"/>
                </a:ext>
              </a:extLst>
            </p:cNvPr>
            <p:cNvSpPr txBox="1"/>
            <p:nvPr/>
          </p:nvSpPr>
          <p:spPr>
            <a:xfrm>
              <a:off x="3097584" y="2351987"/>
              <a:ext cx="1390684"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security model</a:t>
              </a:r>
            </a:p>
          </p:txBody>
        </p:sp>
      </p:grpSp>
      <p:grpSp>
        <p:nvGrpSpPr>
          <p:cNvPr id="22" name="Group 21">
            <a:extLst>
              <a:ext uri="{FF2B5EF4-FFF2-40B4-BE49-F238E27FC236}">
                <a16:creationId xmlns:a16="http://schemas.microsoft.com/office/drawing/2014/main" id="{C4501C33-1EA1-4A16-B139-B3F742D4536C}"/>
              </a:ext>
              <a:ext uri="{C183D7F6-B498-43B3-948B-1728B52AA6E4}">
                <adec:decorative xmlns:adec="http://schemas.microsoft.com/office/drawing/2017/decorative" val="1"/>
              </a:ext>
            </a:extLst>
          </p:cNvPr>
          <p:cNvGrpSpPr/>
          <p:nvPr/>
        </p:nvGrpSpPr>
        <p:grpSpPr>
          <a:xfrm>
            <a:off x="7125924" y="2196311"/>
            <a:ext cx="2017696" cy="1800495"/>
            <a:chOff x="7862237" y="2156748"/>
            <a:chExt cx="2017696" cy="1800495"/>
          </a:xfrm>
        </p:grpSpPr>
        <p:sp>
          <p:nvSpPr>
            <p:cNvPr id="23" name="Oval 22">
              <a:extLst>
                <a:ext uri="{FF2B5EF4-FFF2-40B4-BE49-F238E27FC236}">
                  <a16:creationId xmlns:a16="http://schemas.microsoft.com/office/drawing/2014/main" id="{0FD9A3CA-794E-4B1C-9FE6-05F03C1A8940}"/>
                </a:ext>
              </a:extLst>
            </p:cNvPr>
            <p:cNvSpPr/>
            <p:nvPr/>
          </p:nvSpPr>
          <p:spPr bwMode="auto">
            <a:xfrm>
              <a:off x="8460115" y="3774363"/>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4" name="Straight Connector 23">
              <a:extLst>
                <a:ext uri="{FF2B5EF4-FFF2-40B4-BE49-F238E27FC236}">
                  <a16:creationId xmlns:a16="http://schemas.microsoft.com/office/drawing/2014/main" id="{AEBDB770-6471-4E31-B0A4-271A2711B26E}"/>
                </a:ext>
              </a:extLst>
            </p:cNvPr>
            <p:cNvCxnSpPr>
              <a:cxnSpLocks/>
              <a:endCxn id="23" idx="0"/>
            </p:cNvCxnSpPr>
            <p:nvPr/>
          </p:nvCxnSpPr>
          <p:spPr>
            <a:xfrm>
              <a:off x="8551555" y="2844276"/>
              <a:ext cx="0" cy="930087"/>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9E75D4D-B513-4736-8655-A80A17511275}"/>
                </a:ext>
              </a:extLst>
            </p:cNvPr>
            <p:cNvSpPr txBox="1"/>
            <p:nvPr/>
          </p:nvSpPr>
          <p:spPr>
            <a:xfrm>
              <a:off x="7862237" y="2156748"/>
              <a:ext cx="2017696"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37160" tIns="137160" rIns="13716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L="0" marR="0" lvl="0" indent="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MB-900: Microsoft Dynamics 365 Fundamentals</a:t>
              </a:r>
            </a:p>
          </p:txBody>
        </p:sp>
      </p:grpSp>
      <p:grpSp>
        <p:nvGrpSpPr>
          <p:cNvPr id="26" name="Group 25">
            <a:extLst>
              <a:ext uri="{FF2B5EF4-FFF2-40B4-BE49-F238E27FC236}">
                <a16:creationId xmlns:a16="http://schemas.microsoft.com/office/drawing/2014/main" id="{58CD9AF1-4EA1-474C-B255-6DED5B49B613}"/>
              </a:ext>
              <a:ext uri="{C183D7F6-B498-43B3-948B-1728B52AA6E4}">
                <adec:decorative xmlns:adec="http://schemas.microsoft.com/office/drawing/2017/decorative" val="1"/>
              </a:ext>
            </a:extLst>
          </p:cNvPr>
          <p:cNvGrpSpPr/>
          <p:nvPr/>
        </p:nvGrpSpPr>
        <p:grpSpPr>
          <a:xfrm>
            <a:off x="3049286" y="4372687"/>
            <a:ext cx="1258678" cy="1025121"/>
            <a:chOff x="2661250" y="3845604"/>
            <a:chExt cx="1258678" cy="1025121"/>
          </a:xfrm>
        </p:grpSpPr>
        <p:grpSp>
          <p:nvGrpSpPr>
            <p:cNvPr id="27" name="Group 26">
              <a:extLst>
                <a:ext uri="{FF2B5EF4-FFF2-40B4-BE49-F238E27FC236}">
                  <a16:creationId xmlns:a16="http://schemas.microsoft.com/office/drawing/2014/main" id="{F5C279EE-EA4B-4D7E-933A-284F5A88AAD9}"/>
                </a:ext>
              </a:extLst>
            </p:cNvPr>
            <p:cNvGrpSpPr/>
            <p:nvPr/>
          </p:nvGrpSpPr>
          <p:grpSpPr>
            <a:xfrm flipV="1">
              <a:off x="3199149" y="3845604"/>
              <a:ext cx="182880" cy="674256"/>
              <a:chOff x="3175206" y="5139461"/>
              <a:chExt cx="182880" cy="674256"/>
            </a:xfrm>
          </p:grpSpPr>
          <p:sp>
            <p:nvSpPr>
              <p:cNvPr id="29" name="Oval 28">
                <a:extLst>
                  <a:ext uri="{FF2B5EF4-FFF2-40B4-BE49-F238E27FC236}">
                    <a16:creationId xmlns:a16="http://schemas.microsoft.com/office/drawing/2014/main" id="{96E28EC7-B3DD-44B5-AA99-EB9C51F66FB3}"/>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0" name="Straight Connector 29">
                <a:extLst>
                  <a:ext uri="{FF2B5EF4-FFF2-40B4-BE49-F238E27FC236}">
                    <a16:creationId xmlns:a16="http://schemas.microsoft.com/office/drawing/2014/main" id="{D79B19CC-8796-437E-902A-5E905508EE88}"/>
                  </a:ext>
                </a:extLst>
              </p:cNvPr>
              <p:cNvCxnSpPr>
                <a:cxnSpLocks/>
              </p:cNvCxnSpPr>
              <p:nvPr/>
            </p:nvCxnSpPr>
            <p:spPr>
              <a:xfrm flipH="1">
                <a:off x="3266646" y="5139461"/>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980BCA9-828B-493B-B484-AEF63FDBD4F7}"/>
                </a:ext>
              </a:extLst>
            </p:cNvPr>
            <p:cNvSpPr txBox="1"/>
            <p:nvPr/>
          </p:nvSpPr>
          <p:spPr>
            <a:xfrm>
              <a:off x="2661250" y="4519860"/>
              <a:ext cx="1258678" cy="350865"/>
            </a:xfrm>
            <a:prstGeom prst="rect">
              <a:avLst/>
            </a:prstGeom>
            <a:noFill/>
            <a:ln>
              <a:noFill/>
            </a:ln>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Cloud concepts</a:t>
              </a:r>
            </a:p>
          </p:txBody>
        </p:sp>
      </p:grpSp>
      <p:grpSp>
        <p:nvGrpSpPr>
          <p:cNvPr id="31" name="Group 30">
            <a:extLst>
              <a:ext uri="{FF2B5EF4-FFF2-40B4-BE49-F238E27FC236}">
                <a16:creationId xmlns:a16="http://schemas.microsoft.com/office/drawing/2014/main" id="{3643D062-7C6C-4965-8EFA-C4212ACC7E07}"/>
              </a:ext>
              <a:ext uri="{C183D7F6-B498-43B3-948B-1728B52AA6E4}">
                <adec:decorative xmlns:adec="http://schemas.microsoft.com/office/drawing/2017/decorative" val="1"/>
              </a:ext>
            </a:extLst>
          </p:cNvPr>
          <p:cNvGrpSpPr/>
          <p:nvPr/>
        </p:nvGrpSpPr>
        <p:grpSpPr>
          <a:xfrm>
            <a:off x="4513451" y="4372687"/>
            <a:ext cx="2578397" cy="1310007"/>
            <a:chOff x="3235773" y="4210463"/>
            <a:chExt cx="2578397" cy="1310007"/>
          </a:xfrm>
        </p:grpSpPr>
        <p:grpSp>
          <p:nvGrpSpPr>
            <p:cNvPr id="32" name="Group 31">
              <a:extLst>
                <a:ext uri="{FF2B5EF4-FFF2-40B4-BE49-F238E27FC236}">
                  <a16:creationId xmlns:a16="http://schemas.microsoft.com/office/drawing/2014/main" id="{5E93D924-4F45-4C79-8337-8DC1D652BA0A}"/>
                </a:ext>
              </a:extLst>
            </p:cNvPr>
            <p:cNvGrpSpPr/>
            <p:nvPr/>
          </p:nvGrpSpPr>
          <p:grpSpPr>
            <a:xfrm flipV="1">
              <a:off x="4336915" y="4210463"/>
              <a:ext cx="182880" cy="674256"/>
              <a:chOff x="4336915" y="4833689"/>
              <a:chExt cx="182880" cy="674256"/>
            </a:xfrm>
          </p:grpSpPr>
          <p:sp>
            <p:nvSpPr>
              <p:cNvPr id="34" name="Oval 33">
                <a:extLst>
                  <a:ext uri="{FF2B5EF4-FFF2-40B4-BE49-F238E27FC236}">
                    <a16:creationId xmlns:a16="http://schemas.microsoft.com/office/drawing/2014/main" id="{C5D4B48F-AF4F-4D78-801F-6AF589B73DA3}"/>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365760" tIns="731520" rIns="0" bIns="73152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5" name="Straight Connector 34">
                <a:extLst>
                  <a:ext uri="{FF2B5EF4-FFF2-40B4-BE49-F238E27FC236}">
                    <a16:creationId xmlns:a16="http://schemas.microsoft.com/office/drawing/2014/main" id="{7BD43D46-7E38-4982-82A0-D0D470AE6968}"/>
                  </a:ext>
                </a:extLst>
              </p:cNvPr>
              <p:cNvCxnSpPr>
                <a:cxnSpLocks/>
              </p:cNvCxnSpPr>
              <p:nvPr/>
            </p:nvCxnSpPr>
            <p:spPr>
              <a:xfrm flipH="1">
                <a:off x="4426233" y="4833689"/>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7AAC9B39-9B24-4FFA-860E-E0E5F750C2B0}"/>
                </a:ext>
              </a:extLst>
            </p:cNvPr>
            <p:cNvSpPr txBox="1"/>
            <p:nvPr/>
          </p:nvSpPr>
          <p:spPr>
            <a:xfrm>
              <a:off x="3235773" y="5003405"/>
              <a:ext cx="2578397"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Licensing and deployment considerations</a:t>
              </a:r>
            </a:p>
          </p:txBody>
        </p:sp>
      </p:grpSp>
      <p:sp>
        <p:nvSpPr>
          <p:cNvPr id="46" name="Rectangle 45">
            <a:extLst>
              <a:ext uri="{FF2B5EF4-FFF2-40B4-BE49-F238E27FC236}">
                <a16:creationId xmlns:a16="http://schemas.microsoft.com/office/drawing/2014/main" id="{D3CCA87F-9A63-451B-9292-D1D501B8955C}"/>
              </a:ext>
              <a:ext uri="{C183D7F6-B498-43B3-948B-1728B52AA6E4}">
                <adec:decorative xmlns:adec="http://schemas.microsoft.com/office/drawing/2017/decorative" val="1"/>
              </a:ext>
            </a:extLst>
          </p:cNvPr>
          <p:cNvSpPr/>
          <p:nvPr/>
        </p:nvSpPr>
        <p:spPr>
          <a:xfrm>
            <a:off x="3367159" y="3646005"/>
            <a:ext cx="266950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47" name="Group 46">
            <a:extLst>
              <a:ext uri="{FF2B5EF4-FFF2-40B4-BE49-F238E27FC236}">
                <a16:creationId xmlns:a16="http://schemas.microsoft.com/office/drawing/2014/main" id="{EAE87153-0ECB-45C1-B9FB-4DDE2FEBE73E}"/>
              </a:ext>
              <a:ext uri="{C183D7F6-B498-43B3-948B-1728B52AA6E4}">
                <adec:decorative xmlns:adec="http://schemas.microsoft.com/office/drawing/2017/decorative" val="1"/>
              </a:ext>
            </a:extLst>
          </p:cNvPr>
          <p:cNvGrpSpPr/>
          <p:nvPr/>
        </p:nvGrpSpPr>
        <p:grpSpPr>
          <a:xfrm>
            <a:off x="616046" y="3419939"/>
            <a:ext cx="1005840" cy="1005840"/>
            <a:chOff x="748440" y="4715331"/>
            <a:chExt cx="1005840" cy="1005840"/>
          </a:xfrm>
        </p:grpSpPr>
        <p:sp>
          <p:nvSpPr>
            <p:cNvPr id="49" name="Rectangle: Rounded Corners 48">
              <a:extLst>
                <a:ext uri="{FF2B5EF4-FFF2-40B4-BE49-F238E27FC236}">
                  <a16:creationId xmlns:a16="http://schemas.microsoft.com/office/drawing/2014/main" id="{5E46C62D-C920-4417-A868-C7E357DC57EC}"/>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53" name="Group 52">
              <a:extLst>
                <a:ext uri="{FF2B5EF4-FFF2-40B4-BE49-F238E27FC236}">
                  <a16:creationId xmlns:a16="http://schemas.microsoft.com/office/drawing/2014/main" id="{02532438-91F3-4400-A177-F9A74D1B498C}"/>
                </a:ext>
              </a:extLst>
            </p:cNvPr>
            <p:cNvGrpSpPr/>
            <p:nvPr/>
          </p:nvGrpSpPr>
          <p:grpSpPr>
            <a:xfrm>
              <a:off x="910573" y="4997101"/>
              <a:ext cx="681574" cy="410456"/>
              <a:chOff x="2201868" y="5451471"/>
              <a:chExt cx="549073" cy="325437"/>
            </a:xfrm>
          </p:grpSpPr>
          <p:grpSp>
            <p:nvGrpSpPr>
              <p:cNvPr id="54" name="Group 11">
                <a:extLst>
                  <a:ext uri="{FF2B5EF4-FFF2-40B4-BE49-F238E27FC236}">
                    <a16:creationId xmlns:a16="http://schemas.microsoft.com/office/drawing/2014/main" id="{CE2E0805-4632-481F-8851-9865BC5F42AD}"/>
                  </a:ext>
                </a:extLst>
              </p:cNvPr>
              <p:cNvGrpSpPr>
                <a:grpSpLocks noChangeAspect="1"/>
              </p:cNvGrpSpPr>
              <p:nvPr/>
            </p:nvGrpSpPr>
            <p:grpSpPr bwMode="auto">
              <a:xfrm>
                <a:off x="2201868" y="5451471"/>
                <a:ext cx="401638" cy="325437"/>
                <a:chOff x="1387" y="3434"/>
                <a:chExt cx="253" cy="205"/>
              </a:xfrm>
              <a:solidFill>
                <a:schemeClr val="tx1"/>
              </a:solidFill>
            </p:grpSpPr>
            <p:sp>
              <p:nvSpPr>
                <p:cNvPr id="56" name="Freeform 12">
                  <a:extLst>
                    <a:ext uri="{FF2B5EF4-FFF2-40B4-BE49-F238E27FC236}">
                      <a16:creationId xmlns:a16="http://schemas.microsoft.com/office/drawing/2014/main" id="{662E80EF-6B23-47B6-9511-0E4EF9098605}"/>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0" name="Freeform 13">
                  <a:extLst>
                    <a:ext uri="{FF2B5EF4-FFF2-40B4-BE49-F238E27FC236}">
                      <a16:creationId xmlns:a16="http://schemas.microsoft.com/office/drawing/2014/main" id="{EE95D677-7BF2-44FD-BD8A-10489C6ECA2C}"/>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1" name="Freeform 14">
                  <a:extLst>
                    <a:ext uri="{FF2B5EF4-FFF2-40B4-BE49-F238E27FC236}">
                      <a16:creationId xmlns:a16="http://schemas.microsoft.com/office/drawing/2014/main" id="{99D6A5E0-A4E2-4E59-BA3E-B4C8514FAA44}"/>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2" name="Freeform 15">
                  <a:extLst>
                    <a:ext uri="{FF2B5EF4-FFF2-40B4-BE49-F238E27FC236}">
                      <a16:creationId xmlns:a16="http://schemas.microsoft.com/office/drawing/2014/main" id="{A6F4F6DD-53D8-4CFD-A5A6-A921FCFFD39C}"/>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55" name="Freeform 21">
                <a:extLst>
                  <a:ext uri="{FF2B5EF4-FFF2-40B4-BE49-F238E27FC236}">
                    <a16:creationId xmlns:a16="http://schemas.microsoft.com/office/drawing/2014/main" id="{09AB4350-A696-4DFF-BE24-43A967247D1F}"/>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8272"/>
              </a:solidFill>
              <a:ln w="0">
                <a:solidFill>
                  <a:srgbClr val="00827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nvGrpSpPr>
          <p:cNvPr id="63" name="Group 62">
            <a:extLst>
              <a:ext uri="{FF2B5EF4-FFF2-40B4-BE49-F238E27FC236}">
                <a16:creationId xmlns:a16="http://schemas.microsoft.com/office/drawing/2014/main" id="{BE7F3759-02E4-45A6-8359-8C09F4D2969C}"/>
              </a:ext>
              <a:ext uri="{C183D7F6-B498-43B3-948B-1728B52AA6E4}">
                <adec:decorative xmlns:adec="http://schemas.microsoft.com/office/drawing/2017/decorative" val="1"/>
              </a:ext>
            </a:extLst>
          </p:cNvPr>
          <p:cNvGrpSpPr/>
          <p:nvPr/>
        </p:nvGrpSpPr>
        <p:grpSpPr>
          <a:xfrm>
            <a:off x="9143620" y="3471401"/>
            <a:ext cx="2229208" cy="867930"/>
            <a:chOff x="387059" y="3405984"/>
            <a:chExt cx="2229208" cy="867930"/>
          </a:xfrm>
        </p:grpSpPr>
        <p:sp>
          <p:nvSpPr>
            <p:cNvPr id="64" name="Title 1">
              <a:extLst>
                <a:ext uri="{FF2B5EF4-FFF2-40B4-BE49-F238E27FC236}">
                  <a16:creationId xmlns:a16="http://schemas.microsoft.com/office/drawing/2014/main" id="{17FD20DC-DD28-4059-8DCD-FCEC0A68E06D}"/>
                </a:ext>
              </a:extLst>
            </p:cNvPr>
            <p:cNvSpPr txBox="1">
              <a:spLocks/>
            </p:cNvSpPr>
            <p:nvPr/>
          </p:nvSpPr>
          <p:spPr>
            <a:xfrm>
              <a:off x="387059" y="3405984"/>
              <a:ext cx="2229208"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defPPr>
                <a:defRPr lang="en-US"/>
              </a:defPPr>
              <a:lvl1pPr defTabSz="932742">
                <a:lnSpc>
                  <a:spcPct val="90000"/>
                </a:lnSpc>
                <a:spcBef>
                  <a:spcPct val="0"/>
                </a:spcBef>
                <a:buNone/>
                <a:defRPr sz="1200" b="1" cap="none" spc="0" baseline="0">
                  <a:ln w="3175">
                    <a:noFill/>
                  </a:ln>
                  <a:gradFill>
                    <a:gsLst>
                      <a:gs pos="1250">
                        <a:schemeClr val="tx1"/>
                      </a:gs>
                      <a:gs pos="100000">
                        <a:schemeClr val="tx1"/>
                      </a:gs>
                    </a:gsLst>
                    <a:lin ang="5400000" scaled="0"/>
                  </a:gradFill>
                  <a:effectLst/>
                  <a:latin typeface="+mj-lt"/>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Dynamics 365 Fundamentals</a:t>
              </a:r>
              <a:endParaRPr kumimoji="0" lang="en-US" sz="1200" b="1" i="0" u="none" strike="noStrike" kern="1200" cap="none" spc="0" normalizeH="0" baseline="0" noProof="0" dirty="0">
                <a:ln w="3175">
                  <a:noFill/>
                </a:ln>
                <a:gradFill>
                  <a:gsLst>
                    <a:gs pos="1250">
                      <a:srgbClr val="0078D4"/>
                    </a:gs>
                    <a:gs pos="100000">
                      <a:srgbClr val="0078D4"/>
                    </a:gs>
                  </a:gsLst>
                  <a:lin ang="5400000" scaled="0"/>
                </a:gradFill>
                <a:effectLst/>
                <a:uLnTx/>
                <a:uFillTx/>
                <a:latin typeface="Segoe UI"/>
                <a:ea typeface="+mn-ea"/>
                <a:cs typeface="Segoe UI" panose="020B0502040204020203" pitchFamily="34" charset="0"/>
              </a:endParaRPr>
            </a:p>
          </p:txBody>
        </p:sp>
        <p:sp>
          <p:nvSpPr>
            <p:cNvPr id="65" name="Star: 5 Points 64">
              <a:extLst>
                <a:ext uri="{FF2B5EF4-FFF2-40B4-BE49-F238E27FC236}">
                  <a16:creationId xmlns:a16="http://schemas.microsoft.com/office/drawing/2014/main" id="{BE1AC39F-CDA5-4C93-B4B6-8D55FFB9C2FF}"/>
                </a:ext>
              </a:extLst>
            </p:cNvPr>
            <p:cNvSpPr/>
            <p:nvPr/>
          </p:nvSpPr>
          <p:spPr>
            <a:xfrm>
              <a:off x="595855" y="3771353"/>
              <a:ext cx="137193" cy="137193"/>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sp>
        <p:nvSpPr>
          <p:cNvPr id="50" name="TextBox 49">
            <a:extLst>
              <a:ext uri="{FF2B5EF4-FFF2-40B4-BE49-F238E27FC236}">
                <a16:creationId xmlns:a16="http://schemas.microsoft.com/office/drawing/2014/main" id="{47AD1627-2039-44C5-BCF4-E7EDBE30DA01}"/>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48" name="Group 47">
            <a:extLst>
              <a:ext uri="{FF2B5EF4-FFF2-40B4-BE49-F238E27FC236}">
                <a16:creationId xmlns:a16="http://schemas.microsoft.com/office/drawing/2014/main" id="{47ABC63E-9C42-4BE9-AE29-8B31DC8A3A5D}"/>
              </a:ext>
            </a:extLst>
          </p:cNvPr>
          <p:cNvGrpSpPr/>
          <p:nvPr/>
        </p:nvGrpSpPr>
        <p:grpSpPr>
          <a:xfrm>
            <a:off x="1795346" y="1520932"/>
            <a:ext cx="9696366" cy="409448"/>
            <a:chOff x="1795346" y="1520932"/>
            <a:chExt cx="9696366" cy="409448"/>
          </a:xfrm>
        </p:grpSpPr>
        <p:sp>
          <p:nvSpPr>
            <p:cNvPr id="51" name="Rectangle 50">
              <a:extLst>
                <a:ext uri="{FF2B5EF4-FFF2-40B4-BE49-F238E27FC236}">
                  <a16:creationId xmlns:a16="http://schemas.microsoft.com/office/drawing/2014/main" id="{F2A70EE0-9362-4748-A09E-1FB2EC777C1F}"/>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52" name="Rectangle 51">
              <a:extLst>
                <a:ext uri="{FF2B5EF4-FFF2-40B4-BE49-F238E27FC236}">
                  <a16:creationId xmlns:a16="http://schemas.microsoft.com/office/drawing/2014/main" id="{FAAEA33C-4135-4671-ADE8-10A8FCF9908B}"/>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6" name="Rectangle 65">
              <a:extLst>
                <a:ext uri="{FF2B5EF4-FFF2-40B4-BE49-F238E27FC236}">
                  <a16:creationId xmlns:a16="http://schemas.microsoft.com/office/drawing/2014/main" id="{DBAC4988-7D13-4D13-8F74-90AB053D661A}"/>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67" name="Title 1">
              <a:extLst>
                <a:ext uri="{FF2B5EF4-FFF2-40B4-BE49-F238E27FC236}">
                  <a16:creationId xmlns:a16="http://schemas.microsoft.com/office/drawing/2014/main" id="{5FF8DDAF-08AA-408E-A0F4-577A6A8271FA}"/>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68" name="Title 1">
              <a:extLst>
                <a:ext uri="{FF2B5EF4-FFF2-40B4-BE49-F238E27FC236}">
                  <a16:creationId xmlns:a16="http://schemas.microsoft.com/office/drawing/2014/main" id="{7C681F7B-A9F3-458B-9FCA-AE3F4314D9AD}"/>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69" name="Title 1">
              <a:extLst>
                <a:ext uri="{FF2B5EF4-FFF2-40B4-BE49-F238E27FC236}">
                  <a16:creationId xmlns:a16="http://schemas.microsoft.com/office/drawing/2014/main" id="{6E12A467-77A1-4A92-AA8B-9A453083CA52}"/>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26047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4"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1" fill="hold" nodeType="withEffect">
                                  <p:stCondLst>
                                    <p:cond delay="10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par>
                                <p:cTn id="20" presetID="22" presetClass="entr" presetSubtype="4" fill="hold" nodeType="withEffect">
                                  <p:stCondLst>
                                    <p:cond delay="4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4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9C4330C-977D-4A84-91ED-4576D2BE734D}"/>
              </a:ext>
            </a:extLst>
          </p:cNvPr>
          <p:cNvGraphicFramePr>
            <a:graphicFrameLocks noGrp="1"/>
          </p:cNvGraphicFramePr>
          <p:nvPr>
            <p:extLst>
              <p:ext uri="{D42A27DB-BD31-4B8C-83A1-F6EECF244321}">
                <p14:modId xmlns:p14="http://schemas.microsoft.com/office/powerpoint/2010/main" val="1711428170"/>
              </p:ext>
            </p:extLst>
          </p:nvPr>
        </p:nvGraphicFramePr>
        <p:xfrm>
          <a:off x="410813" y="1780319"/>
          <a:ext cx="11283231" cy="1677162"/>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183">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8463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no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914400">
                <a:tc>
                  <a:txBody>
                    <a:bodyPr/>
                    <a:lstStyle/>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Fundamentals</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498603"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MB-900</a:t>
                      </a:r>
                    </a:p>
                    <a:p>
                      <a:pPr marL="0" marR="0" algn="l" defTabSz="498603"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mn-cs"/>
                        </a:rPr>
                        <a:t>Dynamics 365 Fundamentals</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solidFill>
                            <a:schemeClr val="dk1"/>
                          </a:solidFill>
                          <a:effectLst/>
                          <a:latin typeface="+mn-lt"/>
                          <a:ea typeface="+mn-ea"/>
                          <a:cs typeface="+mn-cs"/>
                          <a:hlinkClick r:id="rId2"/>
                        </a:rPr>
                        <a:t>MB-900T01</a:t>
                      </a:r>
                      <a:endPar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endParaRPr>
                    </a:p>
                  </a:txBody>
                  <a:tcPr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mn-lt"/>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bl>
          </a:graphicData>
        </a:graphic>
      </p:graphicFrame>
      <p:sp>
        <p:nvSpPr>
          <p:cNvPr id="3" name="Title 2">
            <a:extLst>
              <a:ext uri="{FF2B5EF4-FFF2-40B4-BE49-F238E27FC236}">
                <a16:creationId xmlns:a16="http://schemas.microsoft.com/office/drawing/2014/main" id="{9A320267-D71C-4792-A23B-1C5A798B40EA}"/>
              </a:ext>
            </a:extLst>
          </p:cNvPr>
          <p:cNvSpPr>
            <a:spLocks noGrp="1"/>
          </p:cNvSpPr>
          <p:nvPr>
            <p:ph type="title"/>
          </p:nvPr>
        </p:nvSpPr>
        <p:spPr>
          <a:xfrm>
            <a:off x="418589" y="419147"/>
            <a:ext cx="10819784" cy="1143000"/>
          </a:xfrm>
        </p:spPr>
        <p:txBody>
          <a:bodyPr/>
          <a:lstStyle/>
          <a:p>
            <a:r>
              <a:rPr lang="en-US" dirty="0"/>
              <a:t>Course details for Dynamics 365 Fundamentals</a:t>
            </a:r>
          </a:p>
        </p:txBody>
      </p:sp>
      <p:sp>
        <p:nvSpPr>
          <p:cNvPr id="18" name="Rectangle 1">
            <a:extLst>
              <a:ext uri="{FF2B5EF4-FFF2-40B4-BE49-F238E27FC236}">
                <a16:creationId xmlns:a16="http://schemas.microsoft.com/office/drawing/2014/main" id="{F2F6D31B-7D2F-49CA-A55C-E98D483CEBF4}"/>
              </a:ext>
            </a:extLst>
          </p:cNvPr>
          <p:cNvSpPr>
            <a:spLocks noChangeArrowheads="1"/>
          </p:cNvSpPr>
          <p:nvPr/>
        </p:nvSpPr>
        <p:spPr bwMode="auto">
          <a:xfrm>
            <a:off x="408079" y="110431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Calibri" panose="020F0502020204030204" pitchFamily="34" charset="0"/>
                <a:cs typeface="Segoe UI" panose="020B0502040204020203" pitchFamily="34" charset="0"/>
              </a:rPr>
              <a:t>1 Instructor-led training course</a:t>
            </a:r>
            <a:endPar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044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nodeType="withEffect">
                                  <p:stCondLst>
                                    <p:cond delay="0"/>
                                  </p:stCondLst>
                                  <p:childTnLst>
                                    <p:animMotion origin="layout" path="M -4.16667E-6 -2.96296E-6 L -0.05091 -0.00069 " pathEditMode="relative" rAng="0" ptsTypes="AA">
                                      <p:cBhvr>
                                        <p:cTn id="9" dur="750" spd="-100000" fill="hold"/>
                                        <p:tgtEl>
                                          <p:spTgt spid="8"/>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0609-6026-4C49-9D3F-4398A1C537E9}"/>
              </a:ext>
              <a:ext uri="{C183D7F6-B498-43B3-948B-1728B52AA6E4}">
                <adec:decorative xmlns:adec="http://schemas.microsoft.com/office/drawing/2017/decorative" val="1"/>
              </a:ext>
            </a:extLst>
          </p:cNvPr>
          <p:cNvSpPr>
            <a:spLocks noGrp="1"/>
          </p:cNvSpPr>
          <p:nvPr>
            <p:ph type="title"/>
          </p:nvPr>
        </p:nvSpPr>
        <p:spPr>
          <a:xfrm>
            <a:off x="408831" y="422155"/>
            <a:ext cx="10819784" cy="1143000"/>
          </a:xfrm>
        </p:spPr>
        <p:txBody>
          <a:bodyPr/>
          <a:lstStyle/>
          <a:p>
            <a:r>
              <a:rPr lang="en-US" dirty="0">
                <a:solidFill>
                  <a:srgbClr val="505050"/>
                </a:solidFill>
              </a:rPr>
              <a:t>Microsoft certification offer</a:t>
            </a:r>
          </a:p>
        </p:txBody>
      </p:sp>
      <p:sp>
        <p:nvSpPr>
          <p:cNvPr id="37" name="Title 1">
            <a:extLst>
              <a:ext uri="{FF2B5EF4-FFF2-40B4-BE49-F238E27FC236}">
                <a16:creationId xmlns:a16="http://schemas.microsoft.com/office/drawing/2014/main" id="{E69B3AFC-23ED-4970-B417-129E4163F4F1}"/>
              </a:ext>
              <a:ext uri="{C183D7F6-B498-43B3-948B-1728B52AA6E4}">
                <adec:decorative xmlns:adec="http://schemas.microsoft.com/office/drawing/2017/decorative" val="1"/>
              </a:ext>
            </a:extLst>
          </p:cNvPr>
          <p:cNvSpPr txBox="1">
            <a:spLocks/>
          </p:cNvSpPr>
          <p:nvPr/>
        </p:nvSpPr>
        <p:spPr>
          <a:xfrm>
            <a:off x="387059" y="875713"/>
            <a:ext cx="8617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spc="0" normalizeH="0" baseline="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defRPr>
            </a:lvl1pPr>
          </a:lstStyle>
          <a:p>
            <a:r>
              <a:rPr lang="en-US" dirty="0"/>
              <a:t>Be one of the first to get role-based certified</a:t>
            </a:r>
          </a:p>
        </p:txBody>
      </p:sp>
      <p:grpSp>
        <p:nvGrpSpPr>
          <p:cNvPr id="55" name="Group 54">
            <a:extLst>
              <a:ext uri="{FF2B5EF4-FFF2-40B4-BE49-F238E27FC236}">
                <a16:creationId xmlns:a16="http://schemas.microsoft.com/office/drawing/2014/main" id="{57CE2AA3-05AA-49D5-8FD9-1E628CA00359}"/>
              </a:ext>
              <a:ext uri="{C183D7F6-B498-43B3-948B-1728B52AA6E4}">
                <adec:decorative xmlns:adec="http://schemas.microsoft.com/office/drawing/2017/decorative" val="1"/>
              </a:ext>
            </a:extLst>
          </p:cNvPr>
          <p:cNvGrpSpPr/>
          <p:nvPr/>
        </p:nvGrpSpPr>
        <p:grpSpPr>
          <a:xfrm>
            <a:off x="4820613" y="2874844"/>
            <a:ext cx="7518142" cy="648352"/>
            <a:chOff x="4820613" y="2874844"/>
            <a:chExt cx="7518142" cy="648352"/>
          </a:xfrm>
        </p:grpSpPr>
        <p:sp>
          <p:nvSpPr>
            <p:cNvPr id="56" name="Rectangle 55">
              <a:extLst>
                <a:ext uri="{FF2B5EF4-FFF2-40B4-BE49-F238E27FC236}">
                  <a16:creationId xmlns:a16="http://schemas.microsoft.com/office/drawing/2014/main" id="{D31AF153-D04D-4473-B64D-4E6987888ABF}"/>
                </a:ext>
              </a:extLst>
            </p:cNvPr>
            <p:cNvSpPr/>
            <p:nvPr/>
          </p:nvSpPr>
          <p:spPr>
            <a:xfrm>
              <a:off x="5292306" y="2902217"/>
              <a:ext cx="7046449" cy="538625"/>
            </a:xfrm>
            <a:prstGeom prst="rect">
              <a:avLst/>
            </a:prstGeom>
            <a:noFill/>
            <a:ln w="19050" cap="flat">
              <a:noFill/>
              <a:prstDash val="solid"/>
              <a:miter/>
            </a:ln>
            <a:effectLst>
              <a:outerShdw blurRad="508000" dist="63500" dir="2700000" sx="101000" sy="101000" algn="tl" rotWithShape="0">
                <a:prstClr val="black">
                  <a:alpha val="33000"/>
                </a:prstClr>
              </a:outerShdw>
            </a:effectLst>
          </p:spPr>
          <p:txBody>
            <a:bodyPr vert="horz" wrap="square" lIns="457200" tIns="91440" rIns="274320" bIns="0" numCol="1" anchor="ctr" anchorCtr="0" compatLnSpc="1">
              <a:prstTxWarp prst="textNoShape">
                <a:avLst/>
              </a:prstTxWarp>
            </a:bodyPr>
            <a:lstStyle/>
            <a:p>
              <a:pPr>
                <a:spcAft>
                  <a:spcPts val="4200"/>
                </a:spcAft>
              </a:pPr>
              <a:r>
                <a:rPr lang="en-US" sz="2000" dirty="0">
                  <a:gradFill>
                    <a:gsLst>
                      <a:gs pos="0">
                        <a:schemeClr val="tx1"/>
                      </a:gs>
                      <a:gs pos="100000">
                        <a:schemeClr val="tx1"/>
                      </a:gs>
                    </a:gsLst>
                  </a:gradFill>
                  <a:latin typeface="+mj-lt"/>
                </a:rPr>
                <a:t>Special offer for Microsoft Ignite | The Tour</a:t>
              </a:r>
              <a:br>
                <a:rPr lang="en-US" sz="2000" dirty="0">
                  <a:gradFill>
                    <a:gsLst>
                      <a:gs pos="0">
                        <a:schemeClr val="tx1"/>
                      </a:gs>
                      <a:gs pos="100000">
                        <a:schemeClr val="tx1"/>
                      </a:gs>
                    </a:gsLst>
                  </a:gradFill>
                  <a:latin typeface="+mj-lt"/>
                </a:rPr>
              </a:br>
              <a:r>
                <a:rPr lang="en-US" sz="2000" dirty="0">
                  <a:gradFill>
                    <a:gsLst>
                      <a:gs pos="0">
                        <a:schemeClr val="tx1"/>
                      </a:gs>
                      <a:gs pos="100000">
                        <a:schemeClr val="tx1"/>
                      </a:gs>
                    </a:gsLst>
                  </a:gradFill>
                  <a:latin typeface="+mj-lt"/>
                </a:rPr>
                <a:t>attendees only </a:t>
              </a:r>
            </a:p>
          </p:txBody>
        </p:sp>
        <p:grpSp>
          <p:nvGrpSpPr>
            <p:cNvPr id="57" name="Group 56">
              <a:extLst>
                <a:ext uri="{FF2B5EF4-FFF2-40B4-BE49-F238E27FC236}">
                  <a16:creationId xmlns:a16="http://schemas.microsoft.com/office/drawing/2014/main" id="{C71105BC-2BAF-4C9A-BBFC-DE2FE91D6923}"/>
                </a:ext>
              </a:extLst>
            </p:cNvPr>
            <p:cNvGrpSpPr/>
            <p:nvPr/>
          </p:nvGrpSpPr>
          <p:grpSpPr>
            <a:xfrm>
              <a:off x="4820613" y="2874844"/>
              <a:ext cx="648354" cy="648352"/>
              <a:chOff x="4820613" y="2874844"/>
              <a:chExt cx="648354" cy="648352"/>
            </a:xfrm>
          </p:grpSpPr>
          <p:sp>
            <p:nvSpPr>
              <p:cNvPr id="58" name="Oval 57">
                <a:extLst>
                  <a:ext uri="{FF2B5EF4-FFF2-40B4-BE49-F238E27FC236}">
                    <a16:creationId xmlns:a16="http://schemas.microsoft.com/office/drawing/2014/main" id="{EBF0DA9E-E3A7-4FC4-8478-4A2BE02CB0D6}"/>
                  </a:ext>
                </a:extLst>
              </p:cNvPr>
              <p:cNvSpPr/>
              <p:nvPr/>
            </p:nvSpPr>
            <p:spPr>
              <a:xfrm>
                <a:off x="4820613" y="2874844"/>
                <a:ext cx="648354" cy="648352"/>
              </a:xfrm>
              <a:prstGeom prst="ellipse">
                <a:avLst/>
              </a:prstGeom>
              <a:solidFill>
                <a:schemeClr val="accent1"/>
              </a:solidFill>
              <a:ln>
                <a:noFill/>
              </a:ln>
              <a:effectLst>
                <a:outerShdw blurRad="190500" dist="38100" dir="270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pic>
            <p:nvPicPr>
              <p:cNvPr id="59" name="Graphic 58">
                <a:extLst>
                  <a:ext uri="{FF2B5EF4-FFF2-40B4-BE49-F238E27FC236}">
                    <a16:creationId xmlns:a16="http://schemas.microsoft.com/office/drawing/2014/main" id="{5106370F-50ED-48D6-9B58-972265D6288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3533" y="2902218"/>
                <a:ext cx="522514" cy="538624"/>
              </a:xfrm>
              <a:prstGeom prst="rect">
                <a:avLst/>
              </a:prstGeom>
            </p:spPr>
          </p:pic>
        </p:grpSp>
      </p:grpSp>
      <p:grpSp>
        <p:nvGrpSpPr>
          <p:cNvPr id="3" name="Group 2">
            <a:extLst>
              <a:ext uri="{FF2B5EF4-FFF2-40B4-BE49-F238E27FC236}">
                <a16:creationId xmlns:a16="http://schemas.microsoft.com/office/drawing/2014/main" id="{542EB2E5-2258-43EC-BB1A-08BDAE834E81}"/>
              </a:ext>
              <a:ext uri="{C183D7F6-B498-43B3-948B-1728B52AA6E4}">
                <adec:decorative xmlns:adec="http://schemas.microsoft.com/office/drawing/2017/decorative" val="1"/>
              </a:ext>
            </a:extLst>
          </p:cNvPr>
          <p:cNvGrpSpPr/>
          <p:nvPr/>
        </p:nvGrpSpPr>
        <p:grpSpPr>
          <a:xfrm>
            <a:off x="4820613" y="3812093"/>
            <a:ext cx="6181115" cy="730706"/>
            <a:chOff x="4820613" y="3812093"/>
            <a:chExt cx="6181115" cy="730706"/>
          </a:xfrm>
        </p:grpSpPr>
        <p:grpSp>
          <p:nvGrpSpPr>
            <p:cNvPr id="60" name="Group 59">
              <a:extLst>
                <a:ext uri="{FF2B5EF4-FFF2-40B4-BE49-F238E27FC236}">
                  <a16:creationId xmlns:a16="http://schemas.microsoft.com/office/drawing/2014/main" id="{E97E2E1E-5BE4-4AD3-AE36-ED84BC113D40}"/>
                </a:ext>
              </a:extLst>
            </p:cNvPr>
            <p:cNvGrpSpPr/>
            <p:nvPr/>
          </p:nvGrpSpPr>
          <p:grpSpPr>
            <a:xfrm>
              <a:off x="4820613" y="3812093"/>
              <a:ext cx="6181115" cy="730706"/>
              <a:chOff x="4820613" y="3812093"/>
              <a:chExt cx="6181115" cy="730706"/>
            </a:xfrm>
          </p:grpSpPr>
          <p:sp>
            <p:nvSpPr>
              <p:cNvPr id="73" name="TextBox 72">
                <a:extLst>
                  <a:ext uri="{FF2B5EF4-FFF2-40B4-BE49-F238E27FC236}">
                    <a16:creationId xmlns:a16="http://schemas.microsoft.com/office/drawing/2014/main" id="{350731E3-7768-4AC5-A118-802535DD8BA4}"/>
                  </a:ext>
                </a:extLst>
              </p:cNvPr>
              <p:cNvSpPr txBox="1"/>
              <p:nvPr/>
            </p:nvSpPr>
            <p:spPr>
              <a:xfrm>
                <a:off x="5292307" y="3812093"/>
                <a:ext cx="5709421" cy="688106"/>
              </a:xfrm>
              <a:prstGeom prst="rect">
                <a:avLst/>
              </a:prstGeom>
              <a:noFill/>
              <a:ln w="19050" cap="flat">
                <a:noFill/>
                <a:prstDash val="solid"/>
                <a:miter/>
              </a:ln>
              <a:effectLst>
                <a:outerShdw blurRad="508000" dist="63500" dir="2700000" sx="101000" sy="101000" algn="tl" rotWithShape="0">
                  <a:prstClr val="black">
                    <a:alpha val="33000"/>
                  </a:prstClr>
                </a:outerShdw>
              </a:effectLst>
            </p:spPr>
            <p:txBody>
              <a:bodyPr vert="horz" wrap="square" lIns="457200" tIns="91440" rIns="274320" bIns="0" numCol="1" anchor="ctr" anchorCtr="0" compatLnSpc="1">
                <a:prstTxWarp prst="textNoShape">
                  <a:avLst/>
                </a:prstTxWarp>
              </a:bodyPr>
              <a:lstStyle>
                <a:defPPr>
                  <a:defRPr lang="en-US"/>
                </a:defPPr>
                <a:lvl1pPr>
                  <a:defRPr sz="900">
                    <a:gradFill>
                      <a:gsLst>
                        <a:gs pos="0">
                          <a:srgbClr val="505050"/>
                        </a:gs>
                        <a:gs pos="100000">
                          <a:srgbClr val="505050"/>
                        </a:gs>
                      </a:gsLst>
                    </a:gradFill>
                  </a:defRPr>
                </a:lvl1pPr>
              </a:lstStyle>
              <a:p>
                <a:pPr>
                  <a:spcAft>
                    <a:spcPts val="4200"/>
                  </a:spcAft>
                </a:pPr>
                <a:r>
                  <a:rPr lang="en-US" sz="2000" dirty="0">
                    <a:gradFill>
                      <a:gsLst>
                        <a:gs pos="0">
                          <a:schemeClr val="tx1"/>
                        </a:gs>
                        <a:gs pos="100000">
                          <a:schemeClr val="tx1"/>
                        </a:gs>
                      </a:gsLst>
                    </a:gradFill>
                    <a:latin typeface="+mj-lt"/>
                  </a:rPr>
                  <a:t>Sign up for this offer with a Microsoft Learning Partner and get complete details</a:t>
                </a:r>
              </a:p>
            </p:txBody>
          </p:sp>
          <p:sp>
            <p:nvSpPr>
              <p:cNvPr id="79" name="Oval 78">
                <a:extLst>
                  <a:ext uri="{FF2B5EF4-FFF2-40B4-BE49-F238E27FC236}">
                    <a16:creationId xmlns:a16="http://schemas.microsoft.com/office/drawing/2014/main" id="{016035F3-E2FD-4F46-BDBF-431E8ED28855}"/>
                  </a:ext>
                </a:extLst>
              </p:cNvPr>
              <p:cNvSpPr/>
              <p:nvPr/>
            </p:nvSpPr>
            <p:spPr>
              <a:xfrm>
                <a:off x="4820613" y="3894447"/>
                <a:ext cx="648354" cy="64835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grpSp>
        <p:grpSp>
          <p:nvGrpSpPr>
            <p:cNvPr id="80" name="Group 4">
              <a:extLst>
                <a:ext uri="{FF2B5EF4-FFF2-40B4-BE49-F238E27FC236}">
                  <a16:creationId xmlns:a16="http://schemas.microsoft.com/office/drawing/2014/main" id="{CC536ED0-59BC-4155-AC71-2DC263F7C93D}"/>
                </a:ext>
              </a:extLst>
            </p:cNvPr>
            <p:cNvGrpSpPr>
              <a:grpSpLocks noChangeAspect="1"/>
            </p:cNvGrpSpPr>
            <p:nvPr/>
          </p:nvGrpSpPr>
          <p:grpSpPr bwMode="auto">
            <a:xfrm>
              <a:off x="4954588" y="4025906"/>
              <a:ext cx="358775" cy="360363"/>
              <a:chOff x="3121" y="2536"/>
              <a:chExt cx="226" cy="227"/>
            </a:xfrm>
          </p:grpSpPr>
          <p:sp>
            <p:nvSpPr>
              <p:cNvPr id="81" name="Freeform 5">
                <a:extLst>
                  <a:ext uri="{FF2B5EF4-FFF2-40B4-BE49-F238E27FC236}">
                    <a16:creationId xmlns:a16="http://schemas.microsoft.com/office/drawing/2014/main" id="{60294170-FA8F-409A-B1DD-F936262F950E}"/>
                  </a:ext>
                </a:extLst>
              </p:cNvPr>
              <p:cNvSpPr>
                <a:spLocks/>
              </p:cNvSpPr>
              <p:nvPr/>
            </p:nvSpPr>
            <p:spPr bwMode="auto">
              <a:xfrm>
                <a:off x="3178" y="2594"/>
                <a:ext cx="149" cy="148"/>
              </a:xfrm>
              <a:custGeom>
                <a:avLst/>
                <a:gdLst>
                  <a:gd name="T0" fmla="*/ 178 w 239"/>
                  <a:gd name="T1" fmla="*/ 239 h 239"/>
                  <a:gd name="T2" fmla="*/ 178 w 239"/>
                  <a:gd name="T3" fmla="*/ 239 h 239"/>
                  <a:gd name="T4" fmla="*/ 201 w 239"/>
                  <a:gd name="T5" fmla="*/ 201 h 239"/>
                  <a:gd name="T6" fmla="*/ 239 w 239"/>
                  <a:gd name="T7" fmla="*/ 178 h 239"/>
                  <a:gd name="T8" fmla="*/ 61 w 239"/>
                  <a:gd name="T9" fmla="*/ 0 h 239"/>
                  <a:gd name="T10" fmla="*/ 0 w 239"/>
                  <a:gd name="T11" fmla="*/ 61 h 239"/>
                  <a:gd name="T12" fmla="*/ 178 w 239"/>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239" h="239">
                    <a:moveTo>
                      <a:pt x="178" y="239"/>
                    </a:moveTo>
                    <a:lnTo>
                      <a:pt x="178" y="239"/>
                    </a:lnTo>
                    <a:cubicBezTo>
                      <a:pt x="183" y="224"/>
                      <a:pt x="191" y="211"/>
                      <a:pt x="201" y="201"/>
                    </a:cubicBezTo>
                    <a:cubicBezTo>
                      <a:pt x="212" y="190"/>
                      <a:pt x="225" y="182"/>
                      <a:pt x="239" y="178"/>
                    </a:cubicBezTo>
                    <a:lnTo>
                      <a:pt x="61" y="0"/>
                    </a:lnTo>
                    <a:lnTo>
                      <a:pt x="0" y="61"/>
                    </a:lnTo>
                    <a:lnTo>
                      <a:pt x="178" y="23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a:extLst>
                  <a:ext uri="{FF2B5EF4-FFF2-40B4-BE49-F238E27FC236}">
                    <a16:creationId xmlns:a16="http://schemas.microsoft.com/office/drawing/2014/main" id="{AB2D98D5-9A59-4FD6-BF12-AC685F719001}"/>
                  </a:ext>
                </a:extLst>
              </p:cNvPr>
              <p:cNvSpPr>
                <a:spLocks/>
              </p:cNvSpPr>
              <p:nvPr/>
            </p:nvSpPr>
            <p:spPr bwMode="auto">
              <a:xfrm>
                <a:off x="3149" y="2564"/>
                <a:ext cx="54" cy="53"/>
              </a:xfrm>
              <a:custGeom>
                <a:avLst/>
                <a:gdLst>
                  <a:gd name="T0" fmla="*/ 25 w 86"/>
                  <a:gd name="T1" fmla="*/ 86 h 86"/>
                  <a:gd name="T2" fmla="*/ 25 w 86"/>
                  <a:gd name="T3" fmla="*/ 86 h 86"/>
                  <a:gd name="T4" fmla="*/ 86 w 86"/>
                  <a:gd name="T5" fmla="*/ 25 h 86"/>
                  <a:gd name="T6" fmla="*/ 61 w 86"/>
                  <a:gd name="T7" fmla="*/ 0 h 86"/>
                  <a:gd name="T8" fmla="*/ 0 w 86"/>
                  <a:gd name="T9" fmla="*/ 61 h 86"/>
                  <a:gd name="T10" fmla="*/ 25 w 86"/>
                  <a:gd name="T11" fmla="*/ 86 h 86"/>
                </a:gdLst>
                <a:ahLst/>
                <a:cxnLst>
                  <a:cxn ang="0">
                    <a:pos x="T0" y="T1"/>
                  </a:cxn>
                  <a:cxn ang="0">
                    <a:pos x="T2" y="T3"/>
                  </a:cxn>
                  <a:cxn ang="0">
                    <a:pos x="T4" y="T5"/>
                  </a:cxn>
                  <a:cxn ang="0">
                    <a:pos x="T6" y="T7"/>
                  </a:cxn>
                  <a:cxn ang="0">
                    <a:pos x="T8" y="T9"/>
                  </a:cxn>
                  <a:cxn ang="0">
                    <a:pos x="T10" y="T11"/>
                  </a:cxn>
                </a:cxnLst>
                <a:rect l="0" t="0" r="r" b="b"/>
                <a:pathLst>
                  <a:path w="86" h="86">
                    <a:moveTo>
                      <a:pt x="25" y="86"/>
                    </a:moveTo>
                    <a:lnTo>
                      <a:pt x="25" y="86"/>
                    </a:lnTo>
                    <a:lnTo>
                      <a:pt x="86" y="25"/>
                    </a:lnTo>
                    <a:lnTo>
                      <a:pt x="61" y="0"/>
                    </a:lnTo>
                    <a:lnTo>
                      <a:pt x="0" y="61"/>
                    </a:lnTo>
                    <a:lnTo>
                      <a:pt x="25" y="86"/>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
                <a:extLst>
                  <a:ext uri="{FF2B5EF4-FFF2-40B4-BE49-F238E27FC236}">
                    <a16:creationId xmlns:a16="http://schemas.microsoft.com/office/drawing/2014/main" id="{56FF657F-CA43-47F7-A212-F31B613929ED}"/>
                  </a:ext>
                </a:extLst>
              </p:cNvPr>
              <p:cNvSpPr>
                <a:spLocks/>
              </p:cNvSpPr>
              <p:nvPr/>
            </p:nvSpPr>
            <p:spPr bwMode="auto">
              <a:xfrm>
                <a:off x="3165" y="2580"/>
                <a:ext cx="51" cy="52"/>
              </a:xfrm>
              <a:custGeom>
                <a:avLst/>
                <a:gdLst>
                  <a:gd name="T0" fmla="*/ 22 w 83"/>
                  <a:gd name="T1" fmla="*/ 84 h 84"/>
                  <a:gd name="T2" fmla="*/ 22 w 83"/>
                  <a:gd name="T3" fmla="*/ 84 h 84"/>
                  <a:gd name="T4" fmla="*/ 83 w 83"/>
                  <a:gd name="T5" fmla="*/ 23 h 84"/>
                  <a:gd name="T6" fmla="*/ 61 w 83"/>
                  <a:gd name="T7" fmla="*/ 0 h 84"/>
                  <a:gd name="T8" fmla="*/ 0 w 83"/>
                  <a:gd name="T9" fmla="*/ 61 h 84"/>
                  <a:gd name="T10" fmla="*/ 22 w 83"/>
                  <a:gd name="T11" fmla="*/ 84 h 84"/>
                </a:gdLst>
                <a:ahLst/>
                <a:cxnLst>
                  <a:cxn ang="0">
                    <a:pos x="T0" y="T1"/>
                  </a:cxn>
                  <a:cxn ang="0">
                    <a:pos x="T2" y="T3"/>
                  </a:cxn>
                  <a:cxn ang="0">
                    <a:pos x="T4" y="T5"/>
                  </a:cxn>
                  <a:cxn ang="0">
                    <a:pos x="T6" y="T7"/>
                  </a:cxn>
                  <a:cxn ang="0">
                    <a:pos x="T8" y="T9"/>
                  </a:cxn>
                  <a:cxn ang="0">
                    <a:pos x="T10" y="T11"/>
                  </a:cxn>
                </a:cxnLst>
                <a:rect l="0" t="0" r="r" b="b"/>
                <a:pathLst>
                  <a:path w="83" h="84">
                    <a:moveTo>
                      <a:pt x="22" y="84"/>
                    </a:moveTo>
                    <a:lnTo>
                      <a:pt x="22" y="84"/>
                    </a:lnTo>
                    <a:lnTo>
                      <a:pt x="83" y="23"/>
                    </a:lnTo>
                    <a:lnTo>
                      <a:pt x="61" y="0"/>
                    </a:lnTo>
                    <a:lnTo>
                      <a:pt x="0" y="61"/>
                    </a:lnTo>
                    <a:lnTo>
                      <a:pt x="22" y="84"/>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
                <a:extLst>
                  <a:ext uri="{FF2B5EF4-FFF2-40B4-BE49-F238E27FC236}">
                    <a16:creationId xmlns:a16="http://schemas.microsoft.com/office/drawing/2014/main" id="{1564C358-82B5-412D-8CDF-D1971F7A46AC}"/>
                  </a:ext>
                </a:extLst>
              </p:cNvPr>
              <p:cNvSpPr>
                <a:spLocks/>
              </p:cNvSpPr>
              <p:nvPr/>
            </p:nvSpPr>
            <p:spPr bwMode="auto">
              <a:xfrm>
                <a:off x="3121" y="2536"/>
                <a:ext cx="54" cy="54"/>
              </a:xfrm>
              <a:custGeom>
                <a:avLst/>
                <a:gdLst>
                  <a:gd name="T0" fmla="*/ 8 w 88"/>
                  <a:gd name="T1" fmla="*/ 68 h 87"/>
                  <a:gd name="T2" fmla="*/ 8 w 88"/>
                  <a:gd name="T3" fmla="*/ 68 h 87"/>
                  <a:gd name="T4" fmla="*/ 17 w 88"/>
                  <a:gd name="T5" fmla="*/ 78 h 87"/>
                  <a:gd name="T6" fmla="*/ 27 w 88"/>
                  <a:gd name="T7" fmla="*/ 87 h 87"/>
                  <a:gd name="T8" fmla="*/ 88 w 88"/>
                  <a:gd name="T9" fmla="*/ 26 h 87"/>
                  <a:gd name="T10" fmla="*/ 78 w 88"/>
                  <a:gd name="T11" fmla="*/ 16 h 87"/>
                  <a:gd name="T12" fmla="*/ 69 w 88"/>
                  <a:gd name="T13" fmla="*/ 8 h 87"/>
                  <a:gd name="T14" fmla="*/ 57 w 88"/>
                  <a:gd name="T15" fmla="*/ 2 h 87"/>
                  <a:gd name="T16" fmla="*/ 44 w 88"/>
                  <a:gd name="T17" fmla="*/ 0 h 87"/>
                  <a:gd name="T18" fmla="*/ 27 w 88"/>
                  <a:gd name="T19" fmla="*/ 3 h 87"/>
                  <a:gd name="T20" fmla="*/ 13 w 88"/>
                  <a:gd name="T21" fmla="*/ 13 h 87"/>
                  <a:gd name="T22" fmla="*/ 4 w 88"/>
                  <a:gd name="T23" fmla="*/ 26 h 87"/>
                  <a:gd name="T24" fmla="*/ 0 w 88"/>
                  <a:gd name="T25" fmla="*/ 43 h 87"/>
                  <a:gd name="T26" fmla="*/ 2 w 88"/>
                  <a:gd name="T27" fmla="*/ 57 h 87"/>
                  <a:gd name="T28" fmla="*/ 8 w 88"/>
                  <a:gd name="T2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87">
                    <a:moveTo>
                      <a:pt x="8" y="68"/>
                    </a:moveTo>
                    <a:lnTo>
                      <a:pt x="8" y="68"/>
                    </a:lnTo>
                    <a:cubicBezTo>
                      <a:pt x="11" y="71"/>
                      <a:pt x="14" y="75"/>
                      <a:pt x="17" y="78"/>
                    </a:cubicBezTo>
                    <a:cubicBezTo>
                      <a:pt x="20" y="81"/>
                      <a:pt x="23" y="84"/>
                      <a:pt x="27" y="87"/>
                    </a:cubicBezTo>
                    <a:lnTo>
                      <a:pt x="88" y="26"/>
                    </a:lnTo>
                    <a:cubicBezTo>
                      <a:pt x="85" y="23"/>
                      <a:pt x="81" y="20"/>
                      <a:pt x="78" y="16"/>
                    </a:cubicBezTo>
                    <a:cubicBezTo>
                      <a:pt x="75" y="13"/>
                      <a:pt x="72" y="10"/>
                      <a:pt x="69" y="8"/>
                    </a:cubicBezTo>
                    <a:cubicBezTo>
                      <a:pt x="65" y="5"/>
                      <a:pt x="61" y="3"/>
                      <a:pt x="57" y="2"/>
                    </a:cubicBezTo>
                    <a:cubicBezTo>
                      <a:pt x="54" y="0"/>
                      <a:pt x="49" y="0"/>
                      <a:pt x="44" y="0"/>
                    </a:cubicBezTo>
                    <a:cubicBezTo>
                      <a:pt x="38" y="0"/>
                      <a:pt x="32" y="1"/>
                      <a:pt x="27" y="3"/>
                    </a:cubicBezTo>
                    <a:cubicBezTo>
                      <a:pt x="22" y="5"/>
                      <a:pt x="17" y="9"/>
                      <a:pt x="13" y="13"/>
                    </a:cubicBezTo>
                    <a:cubicBezTo>
                      <a:pt x="9" y="17"/>
                      <a:pt x="6" y="21"/>
                      <a:pt x="4" y="26"/>
                    </a:cubicBezTo>
                    <a:cubicBezTo>
                      <a:pt x="1" y="32"/>
                      <a:pt x="0" y="37"/>
                      <a:pt x="0" y="43"/>
                    </a:cubicBezTo>
                    <a:cubicBezTo>
                      <a:pt x="0" y="48"/>
                      <a:pt x="1" y="53"/>
                      <a:pt x="2" y="57"/>
                    </a:cubicBezTo>
                    <a:cubicBezTo>
                      <a:pt x="4" y="61"/>
                      <a:pt x="6" y="65"/>
                      <a:pt x="8" y="6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9">
                <a:extLst>
                  <a:ext uri="{FF2B5EF4-FFF2-40B4-BE49-F238E27FC236}">
                    <a16:creationId xmlns:a16="http://schemas.microsoft.com/office/drawing/2014/main" id="{9D9B7F4D-C2CE-4B73-9F0F-836599D30CB8}"/>
                  </a:ext>
                </a:extLst>
              </p:cNvPr>
              <p:cNvSpPr>
                <a:spLocks/>
              </p:cNvSpPr>
              <p:nvPr/>
            </p:nvSpPr>
            <p:spPr bwMode="auto">
              <a:xfrm>
                <a:off x="3305" y="2720"/>
                <a:ext cx="42" cy="43"/>
              </a:xfrm>
              <a:custGeom>
                <a:avLst/>
                <a:gdLst>
                  <a:gd name="T0" fmla="*/ 18 w 68"/>
                  <a:gd name="T1" fmla="*/ 18 h 69"/>
                  <a:gd name="T2" fmla="*/ 18 w 68"/>
                  <a:gd name="T3" fmla="*/ 18 h 69"/>
                  <a:gd name="T4" fmla="*/ 7 w 68"/>
                  <a:gd name="T5" fmla="*/ 33 h 69"/>
                  <a:gd name="T6" fmla="*/ 0 w 68"/>
                  <a:gd name="T7" fmla="*/ 52 h 69"/>
                  <a:gd name="T8" fmla="*/ 68 w 68"/>
                  <a:gd name="T9" fmla="*/ 69 h 69"/>
                  <a:gd name="T10" fmla="*/ 51 w 68"/>
                  <a:gd name="T11" fmla="*/ 0 h 69"/>
                  <a:gd name="T12" fmla="*/ 33 w 68"/>
                  <a:gd name="T13" fmla="*/ 7 h 69"/>
                  <a:gd name="T14" fmla="*/ 18 w 68"/>
                  <a:gd name="T15" fmla="*/ 1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9">
                    <a:moveTo>
                      <a:pt x="18" y="18"/>
                    </a:moveTo>
                    <a:lnTo>
                      <a:pt x="18" y="18"/>
                    </a:lnTo>
                    <a:cubicBezTo>
                      <a:pt x="14" y="23"/>
                      <a:pt x="10" y="28"/>
                      <a:pt x="7" y="33"/>
                    </a:cubicBezTo>
                    <a:cubicBezTo>
                      <a:pt x="3" y="39"/>
                      <a:pt x="1" y="45"/>
                      <a:pt x="0" y="52"/>
                    </a:cubicBezTo>
                    <a:lnTo>
                      <a:pt x="68" y="69"/>
                    </a:lnTo>
                    <a:lnTo>
                      <a:pt x="51" y="0"/>
                    </a:lnTo>
                    <a:cubicBezTo>
                      <a:pt x="45" y="1"/>
                      <a:pt x="39" y="4"/>
                      <a:pt x="33" y="7"/>
                    </a:cubicBezTo>
                    <a:cubicBezTo>
                      <a:pt x="27" y="10"/>
                      <a:pt x="22" y="14"/>
                      <a:pt x="18" y="18"/>
                    </a:cubicBez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86" name="Rectangle: Rounded Corners 85">
            <a:extLst>
              <a:ext uri="{FF2B5EF4-FFF2-40B4-BE49-F238E27FC236}">
                <a16:creationId xmlns:a16="http://schemas.microsoft.com/office/drawing/2014/main" id="{86456819-1A61-4977-866E-E1FAEF2513F3}"/>
              </a:ext>
              <a:ext uri="{C183D7F6-B498-43B3-948B-1728B52AA6E4}">
                <adec:decorative xmlns:adec="http://schemas.microsoft.com/office/drawing/2017/decorative" val="1"/>
              </a:ext>
            </a:extLst>
          </p:cNvPr>
          <p:cNvSpPr/>
          <p:nvPr/>
        </p:nvSpPr>
        <p:spPr>
          <a:xfrm>
            <a:off x="879065" y="2088630"/>
            <a:ext cx="3577996" cy="3577996"/>
          </a:xfrm>
          <a:prstGeom prst="roundRect">
            <a:avLst>
              <a:gd name="adj" fmla="val 50000"/>
            </a:avLst>
          </a:prstGeom>
          <a:solidFill>
            <a:srgbClr val="026DCE"/>
          </a:solidFill>
          <a:ln>
            <a:noFill/>
          </a:ln>
          <a:effectLst>
            <a:outerShdw blurRad="190500" dist="76200" dir="270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dirty="0" err="1">
              <a:solidFill>
                <a:schemeClr val="bg1"/>
              </a:solidFill>
              <a:latin typeface="Segoe UI" panose="020B0502040204020203" pitchFamily="34" charset="0"/>
              <a:cs typeface="Segoe UI" panose="020B0502040204020203" pitchFamily="34" charset="0"/>
            </a:endParaRPr>
          </a:p>
        </p:txBody>
      </p:sp>
      <p:sp>
        <p:nvSpPr>
          <p:cNvPr id="87" name="TextBox 86">
            <a:extLst>
              <a:ext uri="{FF2B5EF4-FFF2-40B4-BE49-F238E27FC236}">
                <a16:creationId xmlns:a16="http://schemas.microsoft.com/office/drawing/2014/main" id="{CD4DDA76-7BFE-4208-BCBB-2959F2716446}"/>
              </a:ext>
              <a:ext uri="{C183D7F6-B498-43B3-948B-1728B52AA6E4}">
                <adec:decorative xmlns:adec="http://schemas.microsoft.com/office/drawing/2017/decorative" val="1"/>
              </a:ext>
            </a:extLst>
          </p:cNvPr>
          <p:cNvSpPr txBox="1"/>
          <p:nvPr/>
        </p:nvSpPr>
        <p:spPr>
          <a:xfrm>
            <a:off x="1243921" y="2458091"/>
            <a:ext cx="2848285" cy="1709344"/>
          </a:xfrm>
          <a:prstGeom prst="rect">
            <a:avLst/>
          </a:prstGeom>
        </p:spPr>
        <p:txBody>
          <a:bodyPr vert="horz" wrap="none" lIns="146304" tIns="91440" rIns="0" bIns="0" rtlCol="0">
            <a:noAutofit/>
          </a:bodyPr>
          <a:lstStyle/>
          <a:p>
            <a:pPr algn="ctr"/>
            <a:r>
              <a:rPr lang="en-US" sz="8000" b="1" dirty="0">
                <a:gradFill>
                  <a:gsLst>
                    <a:gs pos="0">
                      <a:schemeClr val="bg1"/>
                    </a:gs>
                    <a:gs pos="100000">
                      <a:schemeClr val="bg1"/>
                    </a:gs>
                  </a:gsLst>
                  <a:lin ang="5400000" scaled="1"/>
                </a:gradFill>
                <a:latin typeface="Segoe UI Semibold" panose="020B0702040204020203" pitchFamily="34" charset="0"/>
                <a:cs typeface="Segoe UI Semibold" panose="020B0702040204020203" pitchFamily="34" charset="0"/>
              </a:rPr>
              <a:t>40%</a:t>
            </a:r>
          </a:p>
        </p:txBody>
      </p:sp>
      <p:sp>
        <p:nvSpPr>
          <p:cNvPr id="88" name="Rectangle 87">
            <a:extLst>
              <a:ext uri="{FF2B5EF4-FFF2-40B4-BE49-F238E27FC236}">
                <a16:creationId xmlns:a16="http://schemas.microsoft.com/office/drawing/2014/main" id="{2AA57899-CDF5-4ED4-947D-E6FD1BF3155B}"/>
              </a:ext>
              <a:ext uri="{C183D7F6-B498-43B3-948B-1728B52AA6E4}">
                <adec:decorative xmlns:adec="http://schemas.microsoft.com/office/drawing/2017/decorative" val="1"/>
              </a:ext>
            </a:extLst>
          </p:cNvPr>
          <p:cNvSpPr/>
          <p:nvPr/>
        </p:nvSpPr>
        <p:spPr>
          <a:xfrm>
            <a:off x="1076934" y="3784349"/>
            <a:ext cx="3182258" cy="1077218"/>
          </a:xfrm>
          <a:prstGeom prst="rect">
            <a:avLst/>
          </a:prstGeom>
        </p:spPr>
        <p:txBody>
          <a:bodyPr wrap="square">
            <a:spAutoFit/>
          </a:bodyPr>
          <a:lstStyle/>
          <a:p>
            <a:pPr algn="ctr"/>
            <a:r>
              <a:rPr lang="en-US" sz="1600" dirty="0">
                <a:gradFill>
                  <a:gsLst>
                    <a:gs pos="0">
                      <a:schemeClr val="bg1"/>
                    </a:gs>
                    <a:gs pos="100000">
                      <a:schemeClr val="bg1"/>
                    </a:gs>
                  </a:gsLst>
                  <a:lin ang="5400000" scaled="1"/>
                </a:gradFill>
                <a:latin typeface="Segoe UI Semibold" panose="020B0702040204020203" pitchFamily="34" charset="0"/>
                <a:cs typeface="Segoe UI Semibold" panose="020B0702040204020203" pitchFamily="34" charset="0"/>
              </a:rPr>
              <a:t>discount on MCP certification exams taken within 90 days </a:t>
            </a:r>
            <a:br>
              <a:rPr lang="en-US" sz="1600" dirty="0">
                <a:gradFill>
                  <a:gsLst>
                    <a:gs pos="0">
                      <a:schemeClr val="bg1"/>
                    </a:gs>
                    <a:gs pos="100000">
                      <a:schemeClr val="bg1"/>
                    </a:gs>
                  </a:gsLst>
                  <a:lin ang="5400000" scaled="1"/>
                </a:gradFill>
                <a:latin typeface="Segoe UI Semibold" panose="020B0702040204020203" pitchFamily="34" charset="0"/>
                <a:cs typeface="Segoe UI Semibold" panose="020B0702040204020203" pitchFamily="34" charset="0"/>
              </a:rPr>
            </a:br>
            <a:r>
              <a:rPr lang="en-US" sz="1600" dirty="0">
                <a:gradFill>
                  <a:gsLst>
                    <a:gs pos="0">
                      <a:schemeClr val="bg1"/>
                    </a:gs>
                    <a:gs pos="100000">
                      <a:schemeClr val="bg1"/>
                    </a:gs>
                  </a:gsLst>
                  <a:lin ang="5400000" scaled="1"/>
                </a:gradFill>
                <a:latin typeface="Segoe UI Semibold" panose="020B0702040204020203" pitchFamily="34" charset="0"/>
                <a:cs typeface="Segoe UI Semibold" panose="020B0702040204020203" pitchFamily="34" charset="0"/>
              </a:rPr>
              <a:t>of the Microsoft Ignite Tour event you attended</a:t>
            </a:r>
          </a:p>
        </p:txBody>
      </p:sp>
      <p:sp>
        <p:nvSpPr>
          <p:cNvPr id="89" name="Arc 88">
            <a:extLst>
              <a:ext uri="{FF2B5EF4-FFF2-40B4-BE49-F238E27FC236}">
                <a16:creationId xmlns:a16="http://schemas.microsoft.com/office/drawing/2014/main" id="{84D9328F-E552-49F4-8328-3819B85FDB27}"/>
              </a:ext>
              <a:ext uri="{C183D7F6-B498-43B3-948B-1728B52AA6E4}">
                <adec:decorative xmlns:adec="http://schemas.microsoft.com/office/drawing/2017/decorative" val="1"/>
              </a:ext>
            </a:extLst>
          </p:cNvPr>
          <p:cNvSpPr/>
          <p:nvPr/>
        </p:nvSpPr>
        <p:spPr>
          <a:xfrm>
            <a:off x="681461" y="1901228"/>
            <a:ext cx="3944912" cy="3944910"/>
          </a:xfrm>
          <a:prstGeom prst="arc">
            <a:avLst>
              <a:gd name="adj1" fmla="val 12697247"/>
              <a:gd name="adj2" fmla="val 0"/>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a:extLst>
              <a:ext uri="{FF2B5EF4-FFF2-40B4-BE49-F238E27FC236}">
                <a16:creationId xmlns:a16="http://schemas.microsoft.com/office/drawing/2014/main" id="{3DF0F7AA-C20D-4906-BB36-B7A2FCA0BABF}"/>
              </a:ext>
              <a:ext uri="{C183D7F6-B498-43B3-948B-1728B52AA6E4}">
                <adec:decorative xmlns:adec="http://schemas.microsoft.com/office/drawing/2017/decorative" val="1"/>
              </a:ext>
            </a:extLst>
          </p:cNvPr>
          <p:cNvSpPr/>
          <p:nvPr/>
        </p:nvSpPr>
        <p:spPr>
          <a:xfrm rot="5400000">
            <a:off x="445797" y="1676113"/>
            <a:ext cx="4405688" cy="4405688"/>
          </a:xfrm>
          <a:prstGeom prst="arc">
            <a:avLst>
              <a:gd name="adj1" fmla="val 13097662"/>
              <a:gd name="adj2" fmla="val 17505142"/>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B3F5B066-1CF0-46DB-BEE2-378AE1FE3288}"/>
              </a:ext>
              <a:ext uri="{C183D7F6-B498-43B3-948B-1728B52AA6E4}">
                <adec:decorative xmlns:adec="http://schemas.microsoft.com/office/drawing/2017/decorative" val="1"/>
              </a:ext>
            </a:extLst>
          </p:cNvPr>
          <p:cNvSpPr/>
          <p:nvPr/>
        </p:nvSpPr>
        <p:spPr>
          <a:xfrm rot="11700000">
            <a:off x="680200" y="1899966"/>
            <a:ext cx="3947432" cy="3947432"/>
          </a:xfrm>
          <a:prstGeom prst="arc">
            <a:avLst>
              <a:gd name="adj1" fmla="val 13522880"/>
              <a:gd name="adj2" fmla="val 18646296"/>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a:extLst>
              <a:ext uri="{FF2B5EF4-FFF2-40B4-BE49-F238E27FC236}">
                <a16:creationId xmlns:a16="http://schemas.microsoft.com/office/drawing/2014/main" id="{8D957670-427F-4A27-82AD-E7F47E6DC341}"/>
              </a:ext>
              <a:ext uri="{C183D7F6-B498-43B3-948B-1728B52AA6E4}">
                <adec:decorative xmlns:adec="http://schemas.microsoft.com/office/drawing/2017/decorative" val="1"/>
              </a:ext>
            </a:extLst>
          </p:cNvPr>
          <p:cNvSpPr/>
          <p:nvPr/>
        </p:nvSpPr>
        <p:spPr>
          <a:xfrm rot="11700000">
            <a:off x="530091" y="1749857"/>
            <a:ext cx="4247650" cy="4247650"/>
          </a:xfrm>
          <a:prstGeom prst="arc">
            <a:avLst>
              <a:gd name="adj1" fmla="val 18092251"/>
              <a:gd name="adj2" fmla="val 4686825"/>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a:extLst>
              <a:ext uri="{FF2B5EF4-FFF2-40B4-BE49-F238E27FC236}">
                <a16:creationId xmlns:a16="http://schemas.microsoft.com/office/drawing/2014/main" id="{513EBA3E-74FC-4488-A759-4E3C5A66430F}"/>
              </a:ext>
              <a:ext uri="{C183D7F6-B498-43B3-948B-1728B52AA6E4}">
                <adec:decorative xmlns:adec="http://schemas.microsoft.com/office/drawing/2017/decorative" val="1"/>
              </a:ext>
            </a:extLst>
          </p:cNvPr>
          <p:cNvSpPr/>
          <p:nvPr/>
        </p:nvSpPr>
        <p:spPr>
          <a:xfrm>
            <a:off x="410498" y="1630264"/>
            <a:ext cx="4486836" cy="4486836"/>
          </a:xfrm>
          <a:prstGeom prst="arc">
            <a:avLst>
              <a:gd name="adj1" fmla="val 2234781"/>
              <a:gd name="adj2" fmla="val 9137865"/>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a16="http://schemas.microsoft.com/office/drawing/2014/main" id="{420AE9AD-D370-4207-8F38-0D58813009AC}"/>
              </a:ext>
              <a:ext uri="{C183D7F6-B498-43B3-948B-1728B52AA6E4}">
                <adec:decorative xmlns:adec="http://schemas.microsoft.com/office/drawing/2017/decorative" val="1"/>
              </a:ext>
            </a:extLst>
          </p:cNvPr>
          <p:cNvSpPr/>
          <p:nvPr/>
        </p:nvSpPr>
        <p:spPr>
          <a:xfrm rot="14243772">
            <a:off x="349924" y="1727780"/>
            <a:ext cx="4469936" cy="4469934"/>
          </a:xfrm>
          <a:prstGeom prst="arc">
            <a:avLst>
              <a:gd name="adj1" fmla="val 12697247"/>
              <a:gd name="adj2" fmla="val 0"/>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a16="http://schemas.microsoft.com/office/drawing/2014/main" id="{F379DCA0-2498-48FD-B204-A3255379D073}"/>
              </a:ext>
              <a:ext uri="{C183D7F6-B498-43B3-948B-1728B52AA6E4}">
                <adec:decorative xmlns:adec="http://schemas.microsoft.com/office/drawing/2017/decorative" val="1"/>
              </a:ext>
            </a:extLst>
          </p:cNvPr>
          <p:cNvSpPr/>
          <p:nvPr/>
        </p:nvSpPr>
        <p:spPr>
          <a:xfrm rot="19643772">
            <a:off x="181418" y="1634491"/>
            <a:ext cx="4796396" cy="4796396"/>
          </a:xfrm>
          <a:prstGeom prst="arc">
            <a:avLst>
              <a:gd name="adj1" fmla="val 13097662"/>
              <a:gd name="adj2" fmla="val 17505142"/>
            </a:avLst>
          </a:prstGeom>
          <a:ln w="44450" cap="rnd">
            <a:solidFill>
              <a:schemeClr val="accent3">
                <a:alpha val="4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65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250"/>
                                        <p:tgtEl>
                                          <p:spTgt spid="92"/>
                                        </p:tgtEl>
                                      </p:cBhvr>
                                    </p:animEffect>
                                  </p:childTnLst>
                                </p:cTn>
                              </p:par>
                              <p:par>
                                <p:cTn id="8" presetID="22" presetClass="exit" presetSubtype="4" fill="hold" grpId="1" nodeType="withEffect">
                                  <p:stCondLst>
                                    <p:cond delay="200"/>
                                  </p:stCondLst>
                                  <p:childTnLst>
                                    <p:animEffect transition="out" filter="wipe(down)">
                                      <p:cBhvr>
                                        <p:cTn id="9" dur="200"/>
                                        <p:tgtEl>
                                          <p:spTgt spid="92"/>
                                        </p:tgtEl>
                                      </p:cBhvr>
                                    </p:animEffect>
                                    <p:set>
                                      <p:cBhvr>
                                        <p:cTn id="10" dur="1" fill="hold">
                                          <p:stCondLst>
                                            <p:cond delay="199"/>
                                          </p:stCondLst>
                                        </p:cTn>
                                        <p:tgtEl>
                                          <p:spTgt spid="92"/>
                                        </p:tgtEl>
                                        <p:attrNameLst>
                                          <p:attrName>style.visibility</p:attrName>
                                        </p:attrNameLst>
                                      </p:cBhvr>
                                      <p:to>
                                        <p:strVal val="hidden"/>
                                      </p:to>
                                    </p:set>
                                  </p:childTnLst>
                                </p:cTn>
                              </p:par>
                              <p:par>
                                <p:cTn id="11" presetID="22" presetClass="entr" presetSubtype="8" fill="hold" grpId="0" nodeType="withEffect">
                                  <p:stCondLst>
                                    <p:cond delay="500"/>
                                  </p:stCondLst>
                                  <p:childTnLst>
                                    <p:set>
                                      <p:cBhvr>
                                        <p:cTn id="12" dur="1" fill="hold">
                                          <p:stCondLst>
                                            <p:cond delay="0"/>
                                          </p:stCondLst>
                                        </p:cTn>
                                        <p:tgtEl>
                                          <p:spTgt spid="89"/>
                                        </p:tgtEl>
                                        <p:attrNameLst>
                                          <p:attrName>style.visibility</p:attrName>
                                        </p:attrNameLst>
                                      </p:cBhvr>
                                      <p:to>
                                        <p:strVal val="visible"/>
                                      </p:to>
                                    </p:set>
                                    <p:animEffect transition="in" filter="wipe(left)">
                                      <p:cBhvr>
                                        <p:cTn id="13" dur="250"/>
                                        <p:tgtEl>
                                          <p:spTgt spid="89"/>
                                        </p:tgtEl>
                                      </p:cBhvr>
                                    </p:animEffect>
                                  </p:childTnLst>
                                </p:cTn>
                              </p:par>
                              <p:par>
                                <p:cTn id="14" presetID="22" presetClass="exit" presetSubtype="8" fill="hold" grpId="1" nodeType="withEffect">
                                  <p:stCondLst>
                                    <p:cond delay="700"/>
                                  </p:stCondLst>
                                  <p:childTnLst>
                                    <p:animEffect transition="out" filter="wipe(left)">
                                      <p:cBhvr>
                                        <p:cTn id="15" dur="200"/>
                                        <p:tgtEl>
                                          <p:spTgt spid="89"/>
                                        </p:tgtEl>
                                      </p:cBhvr>
                                    </p:animEffect>
                                    <p:set>
                                      <p:cBhvr>
                                        <p:cTn id="16" dur="1" fill="hold">
                                          <p:stCondLst>
                                            <p:cond delay="199"/>
                                          </p:stCondLst>
                                        </p:cTn>
                                        <p:tgtEl>
                                          <p:spTgt spid="89"/>
                                        </p:tgtEl>
                                        <p:attrNameLst>
                                          <p:attrName>style.visibility</p:attrName>
                                        </p:attrNameLst>
                                      </p:cBhvr>
                                      <p:to>
                                        <p:strVal val="hidden"/>
                                      </p:to>
                                    </p:set>
                                  </p:childTnLst>
                                </p:cTn>
                              </p:par>
                              <p:par>
                                <p:cTn id="17" presetID="22" presetClass="entr" presetSubtype="1"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up)">
                                      <p:cBhvr>
                                        <p:cTn id="19" dur="250"/>
                                        <p:tgtEl>
                                          <p:spTgt spid="90"/>
                                        </p:tgtEl>
                                      </p:cBhvr>
                                    </p:animEffect>
                                  </p:childTnLst>
                                </p:cTn>
                              </p:par>
                              <p:par>
                                <p:cTn id="20" presetID="22" presetClass="exit" presetSubtype="1" fill="hold" grpId="1" nodeType="withEffect">
                                  <p:stCondLst>
                                    <p:cond delay="100"/>
                                  </p:stCondLst>
                                  <p:childTnLst>
                                    <p:animEffect transition="out" filter="wipe(up)">
                                      <p:cBhvr>
                                        <p:cTn id="21" dur="200"/>
                                        <p:tgtEl>
                                          <p:spTgt spid="90"/>
                                        </p:tgtEl>
                                      </p:cBhvr>
                                    </p:animEffect>
                                    <p:set>
                                      <p:cBhvr>
                                        <p:cTn id="22" dur="1" fill="hold">
                                          <p:stCondLst>
                                            <p:cond delay="199"/>
                                          </p:stCondLst>
                                        </p:cTn>
                                        <p:tgtEl>
                                          <p:spTgt spid="90"/>
                                        </p:tgtEl>
                                        <p:attrNameLst>
                                          <p:attrName>style.visibility</p:attrName>
                                        </p:attrNameLst>
                                      </p:cBhvr>
                                      <p:to>
                                        <p:strVal val="hidden"/>
                                      </p:to>
                                    </p:set>
                                  </p:childTnLst>
                                </p:cTn>
                              </p:par>
                              <p:par>
                                <p:cTn id="23" presetID="22" presetClass="entr" presetSubtype="2"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wipe(right)">
                                      <p:cBhvr>
                                        <p:cTn id="25" dur="250"/>
                                        <p:tgtEl>
                                          <p:spTgt spid="91"/>
                                        </p:tgtEl>
                                      </p:cBhvr>
                                    </p:animEffect>
                                  </p:childTnLst>
                                </p:cTn>
                              </p:par>
                              <p:par>
                                <p:cTn id="26" presetID="22" presetClass="exit" presetSubtype="2" fill="hold" grpId="1" nodeType="withEffect">
                                  <p:stCondLst>
                                    <p:cond delay="0"/>
                                  </p:stCondLst>
                                  <p:childTnLst>
                                    <p:animEffect transition="out" filter="wipe(right)">
                                      <p:cBhvr>
                                        <p:cTn id="27" dur="200"/>
                                        <p:tgtEl>
                                          <p:spTgt spid="91"/>
                                        </p:tgtEl>
                                      </p:cBhvr>
                                    </p:animEffect>
                                    <p:set>
                                      <p:cBhvr>
                                        <p:cTn id="28" dur="1" fill="hold">
                                          <p:stCondLst>
                                            <p:cond delay="199"/>
                                          </p:stCondLst>
                                        </p:cTn>
                                        <p:tgtEl>
                                          <p:spTgt spid="91"/>
                                        </p:tgtEl>
                                        <p:attrNameLst>
                                          <p:attrName>style.visibility</p:attrName>
                                        </p:attrNameLst>
                                      </p:cBhvr>
                                      <p:to>
                                        <p:strVal val="hidden"/>
                                      </p:to>
                                    </p:set>
                                  </p:childTnLst>
                                </p:cTn>
                              </p:par>
                              <p:par>
                                <p:cTn id="29" presetID="22" presetClass="entr" presetSubtype="8" fill="hold" grpId="0" nodeType="withEffect">
                                  <p:stCondLst>
                                    <p:cond delay="100"/>
                                  </p:stCondLst>
                                  <p:childTnLst>
                                    <p:set>
                                      <p:cBhvr>
                                        <p:cTn id="30" dur="1" fill="hold">
                                          <p:stCondLst>
                                            <p:cond delay="0"/>
                                          </p:stCondLst>
                                        </p:cTn>
                                        <p:tgtEl>
                                          <p:spTgt spid="93"/>
                                        </p:tgtEl>
                                        <p:attrNameLst>
                                          <p:attrName>style.visibility</p:attrName>
                                        </p:attrNameLst>
                                      </p:cBhvr>
                                      <p:to>
                                        <p:strVal val="visible"/>
                                      </p:to>
                                    </p:set>
                                    <p:animEffect transition="in" filter="wipe(left)">
                                      <p:cBhvr>
                                        <p:cTn id="31" dur="250"/>
                                        <p:tgtEl>
                                          <p:spTgt spid="93"/>
                                        </p:tgtEl>
                                      </p:cBhvr>
                                    </p:animEffect>
                                  </p:childTnLst>
                                </p:cTn>
                              </p:par>
                              <p:par>
                                <p:cTn id="32" presetID="22" presetClass="exit" presetSubtype="8" fill="hold" grpId="1" nodeType="withEffect">
                                  <p:stCondLst>
                                    <p:cond delay="300"/>
                                  </p:stCondLst>
                                  <p:childTnLst>
                                    <p:animEffect transition="out" filter="wipe(left)">
                                      <p:cBhvr>
                                        <p:cTn id="33" dur="200"/>
                                        <p:tgtEl>
                                          <p:spTgt spid="93"/>
                                        </p:tgtEl>
                                      </p:cBhvr>
                                    </p:animEffect>
                                    <p:set>
                                      <p:cBhvr>
                                        <p:cTn id="34" dur="1" fill="hold">
                                          <p:stCondLst>
                                            <p:cond delay="199"/>
                                          </p:stCondLst>
                                        </p:cTn>
                                        <p:tgtEl>
                                          <p:spTgt spid="93"/>
                                        </p:tgtEl>
                                        <p:attrNameLst>
                                          <p:attrName>style.visibility</p:attrName>
                                        </p:attrNameLst>
                                      </p:cBhvr>
                                      <p:to>
                                        <p:strVal val="hidden"/>
                                      </p:to>
                                    </p:set>
                                  </p:childTnLst>
                                </p:cTn>
                              </p:par>
                              <p:par>
                                <p:cTn id="35" presetID="22" presetClass="entr" presetSubtype="8" fill="hold" grpId="0" nodeType="withEffect">
                                  <p:stCondLst>
                                    <p:cond delay="250"/>
                                  </p:stCondLst>
                                  <p:childTnLst>
                                    <p:set>
                                      <p:cBhvr>
                                        <p:cTn id="36" dur="1" fill="hold">
                                          <p:stCondLst>
                                            <p:cond delay="0"/>
                                          </p:stCondLst>
                                        </p:cTn>
                                        <p:tgtEl>
                                          <p:spTgt spid="94"/>
                                        </p:tgtEl>
                                        <p:attrNameLst>
                                          <p:attrName>style.visibility</p:attrName>
                                        </p:attrNameLst>
                                      </p:cBhvr>
                                      <p:to>
                                        <p:strVal val="visible"/>
                                      </p:to>
                                    </p:set>
                                    <p:animEffect transition="in" filter="wipe(left)">
                                      <p:cBhvr>
                                        <p:cTn id="37" dur="250"/>
                                        <p:tgtEl>
                                          <p:spTgt spid="94"/>
                                        </p:tgtEl>
                                      </p:cBhvr>
                                    </p:animEffect>
                                  </p:childTnLst>
                                </p:cTn>
                              </p:par>
                              <p:par>
                                <p:cTn id="38" presetID="22" presetClass="exit" presetSubtype="8" fill="hold" grpId="1" nodeType="withEffect">
                                  <p:stCondLst>
                                    <p:cond delay="450"/>
                                  </p:stCondLst>
                                  <p:childTnLst>
                                    <p:animEffect transition="out" filter="wipe(left)">
                                      <p:cBhvr>
                                        <p:cTn id="39" dur="200"/>
                                        <p:tgtEl>
                                          <p:spTgt spid="94"/>
                                        </p:tgtEl>
                                      </p:cBhvr>
                                    </p:animEffect>
                                    <p:set>
                                      <p:cBhvr>
                                        <p:cTn id="40" dur="1" fill="hold">
                                          <p:stCondLst>
                                            <p:cond delay="199"/>
                                          </p:stCondLst>
                                        </p:cTn>
                                        <p:tgtEl>
                                          <p:spTgt spid="94"/>
                                        </p:tgtEl>
                                        <p:attrNameLst>
                                          <p:attrName>style.visibility</p:attrName>
                                        </p:attrNameLst>
                                      </p:cBhvr>
                                      <p:to>
                                        <p:strVal val="hidden"/>
                                      </p:to>
                                    </p:set>
                                  </p:childTnLst>
                                </p:cTn>
                              </p:par>
                              <p:par>
                                <p:cTn id="41" presetID="22" presetClass="entr" presetSubtype="8" fill="hold" grpId="0" nodeType="withEffect">
                                  <p:stCondLst>
                                    <p:cond delay="250"/>
                                  </p:stCondLst>
                                  <p:childTnLst>
                                    <p:set>
                                      <p:cBhvr>
                                        <p:cTn id="42" dur="1" fill="hold">
                                          <p:stCondLst>
                                            <p:cond delay="0"/>
                                          </p:stCondLst>
                                        </p:cTn>
                                        <p:tgtEl>
                                          <p:spTgt spid="95"/>
                                        </p:tgtEl>
                                        <p:attrNameLst>
                                          <p:attrName>style.visibility</p:attrName>
                                        </p:attrNameLst>
                                      </p:cBhvr>
                                      <p:to>
                                        <p:strVal val="visible"/>
                                      </p:to>
                                    </p:set>
                                    <p:animEffect transition="in" filter="wipe(left)">
                                      <p:cBhvr>
                                        <p:cTn id="43" dur="250"/>
                                        <p:tgtEl>
                                          <p:spTgt spid="95"/>
                                        </p:tgtEl>
                                      </p:cBhvr>
                                    </p:animEffect>
                                  </p:childTnLst>
                                </p:cTn>
                              </p:par>
                              <p:par>
                                <p:cTn id="44" presetID="22" presetClass="exit" presetSubtype="8" fill="hold" grpId="1" nodeType="withEffect">
                                  <p:stCondLst>
                                    <p:cond delay="450"/>
                                  </p:stCondLst>
                                  <p:childTnLst>
                                    <p:animEffect transition="out" filter="wipe(left)">
                                      <p:cBhvr>
                                        <p:cTn id="45" dur="200"/>
                                        <p:tgtEl>
                                          <p:spTgt spid="95"/>
                                        </p:tgtEl>
                                      </p:cBhvr>
                                    </p:animEffect>
                                    <p:set>
                                      <p:cBhvr>
                                        <p:cTn id="46" dur="1" fill="hold">
                                          <p:stCondLst>
                                            <p:cond delay="199"/>
                                          </p:stCondLst>
                                        </p:cTn>
                                        <p:tgtEl>
                                          <p:spTgt spid="95"/>
                                        </p:tgtEl>
                                        <p:attrNameLst>
                                          <p:attrName>style.visibility</p:attrName>
                                        </p:attrNameLst>
                                      </p:cBhvr>
                                      <p:to>
                                        <p:strVal val="hidden"/>
                                      </p:to>
                                    </p:set>
                                  </p:childTnLst>
                                </p:cTn>
                              </p:par>
                            </p:childTnLst>
                          </p:cTn>
                        </p:par>
                        <p:par>
                          <p:cTn id="47" fill="hold">
                            <p:stCondLst>
                              <p:cond delay="900"/>
                            </p:stCondLst>
                            <p:childTnLst>
                              <p:par>
                                <p:cTn id="48" presetID="10"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42" presetClass="path" presetSubtype="0" decel="100000" fill="hold" nodeType="withEffect">
                                  <p:stCondLst>
                                    <p:cond delay="0"/>
                                  </p:stCondLst>
                                  <p:childTnLst>
                                    <p:animMotion origin="layout" path="M -8.33333E-7 4.07407E-6 L -0.05091 -0.0007 " pathEditMode="relative" rAng="0" ptsTypes="AA">
                                      <p:cBhvr>
                                        <p:cTn id="52" dur="750" spd="-100000" fill="hold"/>
                                        <p:tgtEl>
                                          <p:spTgt spid="55"/>
                                        </p:tgtEl>
                                        <p:attrNameLst>
                                          <p:attrName>ppt_x</p:attrName>
                                          <p:attrName>ppt_y</p:attrName>
                                        </p:attrNameLst>
                                      </p:cBhvr>
                                      <p:rCtr x="-2552" y="-46"/>
                                    </p:animMotion>
                                  </p:childTnLst>
                                </p:cTn>
                              </p:par>
                              <p:par>
                                <p:cTn id="53" presetID="10" presetClass="entr" presetSubtype="0" fill="hold" nodeType="withEffect">
                                  <p:stCondLst>
                                    <p:cond delay="10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42" presetClass="path" presetSubtype="0" decel="100000" fill="hold" nodeType="withEffect">
                                  <p:stCondLst>
                                    <p:cond delay="100"/>
                                  </p:stCondLst>
                                  <p:childTnLst>
                                    <p:animMotion origin="layout" path="M -8.33333E-7 4.07407E-6 L -0.05091 -0.0007 " pathEditMode="relative" rAng="0" ptsTypes="AA">
                                      <p:cBhvr>
                                        <p:cTn id="57" dur="750" spd="-100000" fill="hold"/>
                                        <p:tgtEl>
                                          <p:spTgt spid="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A4D3A72E-8AEE-43A5-940D-AD7E73D32AA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96" name="Rectangle: Rounded Corners 95">
              <a:extLst>
                <a:ext uri="{FF2B5EF4-FFF2-40B4-BE49-F238E27FC236}">
                  <a16:creationId xmlns:a16="http://schemas.microsoft.com/office/drawing/2014/main" id="{04B4E6CF-ADCB-42C2-A231-4A617B0CF6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7" name="Group 96">
              <a:extLst>
                <a:ext uri="{FF2B5EF4-FFF2-40B4-BE49-F238E27FC236}">
                  <a16:creationId xmlns:a16="http://schemas.microsoft.com/office/drawing/2014/main" id="{D0790630-3892-431F-A943-099346B64ED6}"/>
                </a:ext>
              </a:extLst>
            </p:cNvPr>
            <p:cNvGrpSpPr/>
            <p:nvPr/>
          </p:nvGrpSpPr>
          <p:grpSpPr>
            <a:xfrm>
              <a:off x="910573" y="4997101"/>
              <a:ext cx="681574" cy="410456"/>
              <a:chOff x="2201868" y="5451471"/>
              <a:chExt cx="549073" cy="325437"/>
            </a:xfrm>
          </p:grpSpPr>
          <p:grpSp>
            <p:nvGrpSpPr>
              <p:cNvPr id="98" name="Group 11">
                <a:extLst>
                  <a:ext uri="{FF2B5EF4-FFF2-40B4-BE49-F238E27FC236}">
                    <a16:creationId xmlns:a16="http://schemas.microsoft.com/office/drawing/2014/main" id="{1ACD49C4-50AD-4816-A074-40636C8A3AFE}"/>
                  </a:ext>
                </a:extLst>
              </p:cNvPr>
              <p:cNvGrpSpPr>
                <a:grpSpLocks noChangeAspect="1"/>
              </p:cNvGrpSpPr>
              <p:nvPr/>
            </p:nvGrpSpPr>
            <p:grpSpPr bwMode="auto">
              <a:xfrm>
                <a:off x="2201868" y="5451471"/>
                <a:ext cx="401638" cy="325437"/>
                <a:chOff x="1387" y="3434"/>
                <a:chExt cx="253" cy="205"/>
              </a:xfrm>
              <a:solidFill>
                <a:schemeClr val="tx1"/>
              </a:solidFill>
            </p:grpSpPr>
            <p:sp>
              <p:nvSpPr>
                <p:cNvPr id="100" name="Freeform 12">
                  <a:extLst>
                    <a:ext uri="{FF2B5EF4-FFF2-40B4-BE49-F238E27FC236}">
                      <a16:creationId xmlns:a16="http://schemas.microsoft.com/office/drawing/2014/main" id="{94C54E3A-BCE4-4D22-AF87-8CA1C6A8E78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13">
                  <a:extLst>
                    <a:ext uri="{FF2B5EF4-FFF2-40B4-BE49-F238E27FC236}">
                      <a16:creationId xmlns:a16="http://schemas.microsoft.com/office/drawing/2014/main" id="{12C60E96-2D1B-49D5-A309-468A59CEEB8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14">
                  <a:extLst>
                    <a:ext uri="{FF2B5EF4-FFF2-40B4-BE49-F238E27FC236}">
                      <a16:creationId xmlns:a16="http://schemas.microsoft.com/office/drawing/2014/main" id="{08B00260-3CF7-4975-A2AF-F020367DDCD0}"/>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15">
                  <a:extLst>
                    <a:ext uri="{FF2B5EF4-FFF2-40B4-BE49-F238E27FC236}">
                      <a16:creationId xmlns:a16="http://schemas.microsoft.com/office/drawing/2014/main" id="{72924ECD-60E1-43D5-B7E3-C4B0B92734A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99" name="Freeform 21">
                <a:extLst>
                  <a:ext uri="{FF2B5EF4-FFF2-40B4-BE49-F238E27FC236}">
                    <a16:creationId xmlns:a16="http://schemas.microsoft.com/office/drawing/2014/main" id="{7997874E-EFFA-4320-BCC3-8B386358292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 name="Title 2">
            <a:extLst>
              <a:ext uri="{FF2B5EF4-FFF2-40B4-BE49-F238E27FC236}">
                <a16:creationId xmlns:a16="http://schemas.microsoft.com/office/drawing/2014/main" id="{62565814-36E5-4FBD-83BF-4DB5C840762E}"/>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spc="-80" dirty="0"/>
              <a:t>Learning path for </a:t>
            </a:r>
            <a:r>
              <a:rPr lang="en-US" dirty="0"/>
              <a:t>Dynamics 365 for Sales Functional Consultant Associate</a:t>
            </a:r>
          </a:p>
        </p:txBody>
      </p:sp>
      <p:grpSp>
        <p:nvGrpSpPr>
          <p:cNvPr id="7" name="Group 6">
            <a:extLst>
              <a:ext uri="{FF2B5EF4-FFF2-40B4-BE49-F238E27FC236}">
                <a16:creationId xmlns:a16="http://schemas.microsoft.com/office/drawing/2014/main" id="{7CBA0FE8-F767-47BC-BEDE-9A18BBFBC746}"/>
              </a:ext>
              <a:ext uri="{C183D7F6-B498-43B3-948B-1728B52AA6E4}">
                <adec:decorative xmlns:adec="http://schemas.microsoft.com/office/drawing/2017/decorative" val="1"/>
              </a:ext>
            </a:extLst>
          </p:cNvPr>
          <p:cNvGrpSpPr/>
          <p:nvPr/>
        </p:nvGrpSpPr>
        <p:grpSpPr>
          <a:xfrm>
            <a:off x="1600663" y="3442918"/>
            <a:ext cx="6827622" cy="1007617"/>
            <a:chOff x="2164355" y="3617696"/>
            <a:chExt cx="17971960" cy="562353"/>
          </a:xfrm>
        </p:grpSpPr>
        <p:cxnSp>
          <p:nvCxnSpPr>
            <p:cNvPr id="8" name="Straight Connector 7">
              <a:extLst>
                <a:ext uri="{FF2B5EF4-FFF2-40B4-BE49-F238E27FC236}">
                  <a16:creationId xmlns:a16="http://schemas.microsoft.com/office/drawing/2014/main" id="{6BCA8924-46C9-440A-A7E7-C8F91AA3F006}"/>
                </a:ext>
              </a:extLst>
            </p:cNvPr>
            <p:cNvCxnSpPr>
              <a:cxnSpLocks/>
              <a:endCxn id="11" idx="0"/>
            </p:cNvCxnSpPr>
            <p:nvPr/>
          </p:nvCxnSpPr>
          <p:spPr>
            <a:xfrm>
              <a:off x="2164355" y="3890783"/>
              <a:ext cx="910606" cy="246"/>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54E6F880-1DB7-42B1-9386-6BF51AC6DC3F}"/>
                </a:ext>
              </a:extLst>
            </p:cNvPr>
            <p:cNvGrpSpPr/>
            <p:nvPr/>
          </p:nvGrpSpPr>
          <p:grpSpPr>
            <a:xfrm>
              <a:off x="3074953" y="3617696"/>
              <a:ext cx="15621693" cy="562353"/>
              <a:chOff x="3196333" y="3202742"/>
              <a:chExt cx="15621693" cy="1527512"/>
            </a:xfrm>
          </p:grpSpPr>
          <p:sp>
            <p:nvSpPr>
              <p:cNvPr id="11" name="Freeform: Shape 10">
                <a:extLst>
                  <a:ext uri="{FF2B5EF4-FFF2-40B4-BE49-F238E27FC236}">
                    <a16:creationId xmlns:a16="http://schemas.microsoft.com/office/drawing/2014/main" id="{D6555A3E-2A8C-4F25-AC1D-472F4CD1C22A}"/>
                  </a:ext>
                </a:extLst>
              </p:cNvPr>
              <p:cNvSpPr/>
              <p:nvPr/>
            </p:nvSpPr>
            <p:spPr bwMode="auto">
              <a:xfrm flipV="1">
                <a:off x="3196341" y="3945193"/>
                <a:ext cx="15602341" cy="78506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8003933"/>
                  <a:gd name="connsiteY0" fmla="*/ 1038444 h 1038444"/>
                  <a:gd name="connsiteX1" fmla="*/ 1235531 w 8003933"/>
                  <a:gd name="connsiteY1" fmla="*/ 5799 h 1038444"/>
                  <a:gd name="connsiteX2" fmla="*/ 8003933 w 8003933"/>
                  <a:gd name="connsiteY2" fmla="*/ 0 h 1038444"/>
                  <a:gd name="connsiteX0" fmla="*/ 0 w 11329683"/>
                  <a:gd name="connsiteY0" fmla="*/ 1038444 h 1038444"/>
                  <a:gd name="connsiteX1" fmla="*/ 1235531 w 11329683"/>
                  <a:gd name="connsiteY1" fmla="*/ 5799 h 1038444"/>
                  <a:gd name="connsiteX2" fmla="*/ 11329683 w 11329683"/>
                  <a:gd name="connsiteY2" fmla="*/ 0 h 1038444"/>
                  <a:gd name="connsiteX0" fmla="*/ 0 w 12076712"/>
                  <a:gd name="connsiteY0" fmla="*/ 1046441 h 1046441"/>
                  <a:gd name="connsiteX1" fmla="*/ 1235531 w 12076712"/>
                  <a:gd name="connsiteY1" fmla="*/ 13796 h 1046441"/>
                  <a:gd name="connsiteX2" fmla="*/ 11329683 w 12076712"/>
                  <a:gd name="connsiteY2" fmla="*/ 7997 h 1046441"/>
                  <a:gd name="connsiteX3" fmla="*/ 11327299 w 12076712"/>
                  <a:gd name="connsiteY3" fmla="*/ 0 h 1046441"/>
                  <a:gd name="connsiteX0" fmla="*/ 0 w 12614143"/>
                  <a:gd name="connsiteY0" fmla="*/ 1038448 h 1038448"/>
                  <a:gd name="connsiteX1" fmla="*/ 1235531 w 12614143"/>
                  <a:gd name="connsiteY1" fmla="*/ 5803 h 1038448"/>
                  <a:gd name="connsiteX2" fmla="*/ 11329683 w 12614143"/>
                  <a:gd name="connsiteY2" fmla="*/ 4 h 1038448"/>
                  <a:gd name="connsiteX3" fmla="*/ 12558311 w 12614143"/>
                  <a:gd name="connsiteY3" fmla="*/ 1036142 h 1038448"/>
                  <a:gd name="connsiteX0" fmla="*/ 0 w 12558311"/>
                  <a:gd name="connsiteY0" fmla="*/ 1038444 h 1038444"/>
                  <a:gd name="connsiteX1" fmla="*/ 1235531 w 12558311"/>
                  <a:gd name="connsiteY1" fmla="*/ 5799 h 1038444"/>
                  <a:gd name="connsiteX2" fmla="*/ 11329683 w 12558311"/>
                  <a:gd name="connsiteY2" fmla="*/ 0 h 1038444"/>
                  <a:gd name="connsiteX3" fmla="*/ 12558311 w 12558311"/>
                  <a:gd name="connsiteY3" fmla="*/ 1036138 h 1038444"/>
                </a:gdLst>
                <a:ahLst/>
                <a:cxnLst>
                  <a:cxn ang="0">
                    <a:pos x="connsiteX0" y="connsiteY0"/>
                  </a:cxn>
                  <a:cxn ang="0">
                    <a:pos x="connsiteX1" y="connsiteY1"/>
                  </a:cxn>
                  <a:cxn ang="0">
                    <a:pos x="connsiteX2" y="connsiteY2"/>
                  </a:cxn>
                  <a:cxn ang="0">
                    <a:pos x="connsiteX3" y="connsiteY3"/>
                  </a:cxn>
                </a:cxnLst>
                <a:rect l="l" t="t" r="r" b="b"/>
                <a:pathLst>
                  <a:path w="12558311" h="1038444">
                    <a:moveTo>
                      <a:pt x="0" y="1038444"/>
                    </a:moveTo>
                    <a:cubicBezTo>
                      <a:pt x="150086" y="951574"/>
                      <a:pt x="1051186" y="123512"/>
                      <a:pt x="1235531" y="5799"/>
                    </a:cubicBezTo>
                    <a:cubicBezTo>
                      <a:pt x="1292009" y="-4536"/>
                      <a:pt x="11243719" y="8566"/>
                      <a:pt x="11329683" y="0"/>
                    </a:cubicBezTo>
                    <a:lnTo>
                      <a:pt x="12558311" y="1036138"/>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7E14B50-06AB-4737-8650-B3A8585ED31E}"/>
                  </a:ext>
                </a:extLst>
              </p:cNvPr>
              <p:cNvSpPr/>
              <p:nvPr/>
            </p:nvSpPr>
            <p:spPr bwMode="auto">
              <a:xfrm>
                <a:off x="3196333" y="3202901"/>
                <a:ext cx="14089693" cy="74229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294211"/>
                  <a:gd name="connsiteY0" fmla="*/ 1039702 h 1039702"/>
                  <a:gd name="connsiteX1" fmla="*/ 1235531 w 11294211"/>
                  <a:gd name="connsiteY1" fmla="*/ 7057 h 1039702"/>
                  <a:gd name="connsiteX2" fmla="*/ 11294211 w 11294211"/>
                  <a:gd name="connsiteY2" fmla="*/ 6580 h 1039702"/>
                </a:gdLst>
                <a:ahLst/>
                <a:cxnLst>
                  <a:cxn ang="0">
                    <a:pos x="connsiteX0" y="connsiteY0"/>
                  </a:cxn>
                  <a:cxn ang="0">
                    <a:pos x="connsiteX1" y="connsiteY1"/>
                  </a:cxn>
                  <a:cxn ang="0">
                    <a:pos x="connsiteX2" y="connsiteY2"/>
                  </a:cxn>
                </a:cxnLst>
                <a:rect l="l" t="t" r="r" b="b"/>
                <a:pathLst>
                  <a:path w="11294211" h="1039702">
                    <a:moveTo>
                      <a:pt x="0" y="1039702"/>
                    </a:moveTo>
                    <a:cubicBezTo>
                      <a:pt x="150086" y="952832"/>
                      <a:pt x="1051186" y="124770"/>
                      <a:pt x="1235531" y="7057"/>
                    </a:cubicBezTo>
                    <a:cubicBezTo>
                      <a:pt x="1292009" y="-3278"/>
                      <a:pt x="11174477" y="-1234"/>
                      <a:pt x="11294211" y="6580"/>
                    </a:cubicBez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5148716D-DD96-4416-A223-179A48AA7DAA}"/>
                  </a:ext>
                </a:extLst>
              </p:cNvPr>
              <p:cNvSpPr/>
              <p:nvPr/>
            </p:nvSpPr>
            <p:spPr bwMode="auto">
              <a:xfrm flipH="1">
                <a:off x="11382519" y="3202742"/>
                <a:ext cx="7435507" cy="74245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6434717"/>
                  <a:gd name="connsiteY0" fmla="*/ 1038444 h 1038444"/>
                  <a:gd name="connsiteX1" fmla="*/ 1235531 w 6434717"/>
                  <a:gd name="connsiteY1" fmla="*/ 5799 h 1038444"/>
                  <a:gd name="connsiteX2" fmla="*/ 6434717 w 6434717"/>
                  <a:gd name="connsiteY2" fmla="*/ 0 h 1038444"/>
                  <a:gd name="connsiteX0" fmla="*/ 0 w 6434717"/>
                  <a:gd name="connsiteY0" fmla="*/ 1040412 h 1040412"/>
                  <a:gd name="connsiteX1" fmla="*/ 1235531 w 6434717"/>
                  <a:gd name="connsiteY1" fmla="*/ 7767 h 1040412"/>
                  <a:gd name="connsiteX2" fmla="*/ 6434717 w 6434717"/>
                  <a:gd name="connsiteY2" fmla="*/ 1968 h 1040412"/>
                  <a:gd name="connsiteX0" fmla="*/ 0 w 6430332"/>
                  <a:gd name="connsiteY0" fmla="*/ 1040412 h 1040412"/>
                  <a:gd name="connsiteX1" fmla="*/ 1235531 w 6430332"/>
                  <a:gd name="connsiteY1" fmla="*/ 7767 h 1040412"/>
                  <a:gd name="connsiteX2" fmla="*/ 6430332 w 6430332"/>
                  <a:gd name="connsiteY2" fmla="*/ 1968 h 1040412"/>
                  <a:gd name="connsiteX0" fmla="*/ 0 w 6456640"/>
                  <a:gd name="connsiteY0" fmla="*/ 1037964 h 1037964"/>
                  <a:gd name="connsiteX1" fmla="*/ 1235531 w 6456640"/>
                  <a:gd name="connsiteY1" fmla="*/ 5319 h 1037964"/>
                  <a:gd name="connsiteX2" fmla="*/ 6456640 w 6456640"/>
                  <a:gd name="connsiteY2" fmla="*/ 4854 h 1037964"/>
                  <a:gd name="connsiteX0" fmla="*/ 0 w 6478563"/>
                  <a:gd name="connsiteY0" fmla="*/ 1040412 h 1040412"/>
                  <a:gd name="connsiteX1" fmla="*/ 1235531 w 6478563"/>
                  <a:gd name="connsiteY1" fmla="*/ 7767 h 1040412"/>
                  <a:gd name="connsiteX2" fmla="*/ 6478563 w 6478563"/>
                  <a:gd name="connsiteY2" fmla="*/ 1968 h 1040412"/>
                  <a:gd name="connsiteX0" fmla="*/ 0 w 6465409"/>
                  <a:gd name="connsiteY0" fmla="*/ 1040412 h 1040412"/>
                  <a:gd name="connsiteX1" fmla="*/ 1235531 w 6465409"/>
                  <a:gd name="connsiteY1" fmla="*/ 7767 h 1040412"/>
                  <a:gd name="connsiteX2" fmla="*/ 6465409 w 6465409"/>
                  <a:gd name="connsiteY2" fmla="*/ 1968 h 1040412"/>
                  <a:gd name="connsiteX0" fmla="*/ 0 w 6465409"/>
                  <a:gd name="connsiteY0" fmla="*/ 1040412 h 1040412"/>
                  <a:gd name="connsiteX1" fmla="*/ 1235531 w 6465409"/>
                  <a:gd name="connsiteY1" fmla="*/ 7767 h 1040412"/>
                  <a:gd name="connsiteX2" fmla="*/ 6465409 w 6465409"/>
                  <a:gd name="connsiteY2" fmla="*/ 1968 h 1040412"/>
                  <a:gd name="connsiteX0" fmla="*/ 0 w 6456638"/>
                  <a:gd name="connsiteY0" fmla="*/ 1035800 h 1035800"/>
                  <a:gd name="connsiteX1" fmla="*/ 1235531 w 6456638"/>
                  <a:gd name="connsiteY1" fmla="*/ 3155 h 1035800"/>
                  <a:gd name="connsiteX2" fmla="*/ 6456638 w 6456638"/>
                  <a:gd name="connsiteY2" fmla="*/ 13360 h 1035800"/>
                  <a:gd name="connsiteX0" fmla="*/ 0 w 6464950"/>
                  <a:gd name="connsiteY0" fmla="*/ 1037781 h 1037781"/>
                  <a:gd name="connsiteX1" fmla="*/ 1235531 w 6464950"/>
                  <a:gd name="connsiteY1" fmla="*/ 5136 h 1037781"/>
                  <a:gd name="connsiteX2" fmla="*/ 6464950 w 6464950"/>
                  <a:gd name="connsiteY2" fmla="*/ 5230 h 1037781"/>
                  <a:gd name="connsiteX0" fmla="*/ 0 w 6464950"/>
                  <a:gd name="connsiteY0" fmla="*/ 1037781 h 1037781"/>
                  <a:gd name="connsiteX1" fmla="*/ 1235531 w 6464950"/>
                  <a:gd name="connsiteY1" fmla="*/ 5136 h 1037781"/>
                  <a:gd name="connsiteX2" fmla="*/ 6464950 w 6464950"/>
                  <a:gd name="connsiteY2" fmla="*/ 5230 h 1037781"/>
                  <a:gd name="connsiteX0" fmla="*/ 0 w 6469106"/>
                  <a:gd name="connsiteY0" fmla="*/ 1037781 h 1037781"/>
                  <a:gd name="connsiteX1" fmla="*/ 1235531 w 6469106"/>
                  <a:gd name="connsiteY1" fmla="*/ 5136 h 1037781"/>
                  <a:gd name="connsiteX2" fmla="*/ 6469106 w 6469106"/>
                  <a:gd name="connsiteY2" fmla="*/ 5230 h 1037781"/>
                  <a:gd name="connsiteX0" fmla="*/ 0 w 5712998"/>
                  <a:gd name="connsiteY0" fmla="*/ 1039919 h 1039919"/>
                  <a:gd name="connsiteX1" fmla="*/ 1235531 w 5712998"/>
                  <a:gd name="connsiteY1" fmla="*/ 7274 h 1039919"/>
                  <a:gd name="connsiteX2" fmla="*/ 5712998 w 5712998"/>
                  <a:gd name="connsiteY2" fmla="*/ 2312 h 1039919"/>
                </a:gdLst>
                <a:ahLst/>
                <a:cxnLst>
                  <a:cxn ang="0">
                    <a:pos x="connsiteX0" y="connsiteY0"/>
                  </a:cxn>
                  <a:cxn ang="0">
                    <a:pos x="connsiteX1" y="connsiteY1"/>
                  </a:cxn>
                  <a:cxn ang="0">
                    <a:pos x="connsiteX2" y="connsiteY2"/>
                  </a:cxn>
                </a:cxnLst>
                <a:rect l="l" t="t" r="r" b="b"/>
                <a:pathLst>
                  <a:path w="5712998" h="1039919">
                    <a:moveTo>
                      <a:pt x="0" y="1039919"/>
                    </a:moveTo>
                    <a:cubicBezTo>
                      <a:pt x="150086" y="953049"/>
                      <a:pt x="1051186" y="124987"/>
                      <a:pt x="1235531" y="7274"/>
                    </a:cubicBezTo>
                    <a:cubicBezTo>
                      <a:pt x="1292009" y="-3061"/>
                      <a:pt x="5640298" y="-59"/>
                      <a:pt x="5712998" y="2312"/>
                    </a:cubicBez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10" name="Straight Connector 9">
              <a:extLst>
                <a:ext uri="{FF2B5EF4-FFF2-40B4-BE49-F238E27FC236}">
                  <a16:creationId xmlns:a16="http://schemas.microsoft.com/office/drawing/2014/main" id="{872E5505-5F2E-49CE-8253-0B5C47947B10}"/>
                </a:ext>
              </a:extLst>
            </p:cNvPr>
            <p:cNvCxnSpPr>
              <a:cxnSpLocks/>
              <a:stCxn id="14" idx="0"/>
            </p:cNvCxnSpPr>
            <p:nvPr/>
          </p:nvCxnSpPr>
          <p:spPr>
            <a:xfrm flipV="1">
              <a:off x="18696647" y="3891027"/>
              <a:ext cx="1439668" cy="1"/>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FA4508-75E8-495D-B619-27A0A5986F91}"/>
              </a:ext>
              <a:ext uri="{C183D7F6-B498-43B3-948B-1728B52AA6E4}">
                <adec:decorative xmlns:adec="http://schemas.microsoft.com/office/drawing/2017/decorative" val="1"/>
              </a:ext>
            </a:extLst>
          </p:cNvPr>
          <p:cNvGrpSpPr/>
          <p:nvPr/>
        </p:nvGrpSpPr>
        <p:grpSpPr>
          <a:xfrm>
            <a:off x="1682832" y="2335101"/>
            <a:ext cx="1630704" cy="1201702"/>
            <a:chOff x="2979697" y="2401102"/>
            <a:chExt cx="1630704" cy="1201702"/>
          </a:xfrm>
        </p:grpSpPr>
        <p:cxnSp>
          <p:nvCxnSpPr>
            <p:cNvPr id="17" name="Straight Connector 16">
              <a:extLst>
                <a:ext uri="{FF2B5EF4-FFF2-40B4-BE49-F238E27FC236}">
                  <a16:creationId xmlns:a16="http://schemas.microsoft.com/office/drawing/2014/main" id="{304A57F3-4377-4575-B7F7-01C0E3B7C92F}"/>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A8C998-5FAB-4604-AE93-C1C5D8768F9A}"/>
                </a:ext>
              </a:extLst>
            </p:cNvPr>
            <p:cNvSpPr txBox="1"/>
            <p:nvPr/>
          </p:nvSpPr>
          <p:spPr>
            <a:xfrm>
              <a:off x="2979697" y="2401102"/>
              <a:ext cx="1630704"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Discovery, planning,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analysis</a:t>
              </a:r>
            </a:p>
          </p:txBody>
        </p:sp>
        <p:sp>
          <p:nvSpPr>
            <p:cNvPr id="16" name="Oval 15">
              <a:extLst>
                <a:ext uri="{FF2B5EF4-FFF2-40B4-BE49-F238E27FC236}">
                  <a16:creationId xmlns:a16="http://schemas.microsoft.com/office/drawing/2014/main" id="{B1E359DA-F860-4834-B34E-34BE5E1078D6}"/>
                </a:ext>
              </a:extLst>
            </p:cNvPr>
            <p:cNvSpPr/>
            <p:nvPr/>
          </p:nvSpPr>
          <p:spPr bwMode="auto">
            <a:xfrm>
              <a:off x="3699494" y="34199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9" name="Group 18">
            <a:extLst>
              <a:ext uri="{FF2B5EF4-FFF2-40B4-BE49-F238E27FC236}">
                <a16:creationId xmlns:a16="http://schemas.microsoft.com/office/drawing/2014/main" id="{0B7E1D81-8177-42A8-BE02-6C3E36F4A1AF}"/>
              </a:ext>
              <a:ext uri="{C183D7F6-B498-43B3-948B-1728B52AA6E4}">
                <adec:decorative xmlns:adec="http://schemas.microsoft.com/office/drawing/2017/decorative" val="1"/>
              </a:ext>
            </a:extLst>
          </p:cNvPr>
          <p:cNvGrpSpPr/>
          <p:nvPr/>
        </p:nvGrpSpPr>
        <p:grpSpPr>
          <a:xfrm>
            <a:off x="2522392" y="2024563"/>
            <a:ext cx="1802096" cy="1509508"/>
            <a:chOff x="2894000" y="2090564"/>
            <a:chExt cx="1802096" cy="1509508"/>
          </a:xfrm>
        </p:grpSpPr>
        <p:sp>
          <p:nvSpPr>
            <p:cNvPr id="20" name="Oval 19">
              <a:extLst>
                <a:ext uri="{FF2B5EF4-FFF2-40B4-BE49-F238E27FC236}">
                  <a16:creationId xmlns:a16="http://schemas.microsoft.com/office/drawing/2014/main" id="{BB3DADB9-B2E1-4151-8984-A64A02B827D2}"/>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1" name="Straight Connector 20">
              <a:extLst>
                <a:ext uri="{FF2B5EF4-FFF2-40B4-BE49-F238E27FC236}">
                  <a16:creationId xmlns:a16="http://schemas.microsoft.com/office/drawing/2014/main" id="{6D50C470-BCFA-47A2-9781-0EC973871930}"/>
                </a:ext>
              </a:extLst>
            </p:cNvPr>
            <p:cNvCxnSpPr>
              <a:cxnSpLocks/>
              <a:stCxn id="22" idx="2"/>
              <a:endCxn id="20" idx="0"/>
            </p:cNvCxnSpPr>
            <p:nvPr/>
          </p:nvCxnSpPr>
          <p:spPr>
            <a:xfrm>
              <a:off x="3795048" y="2441429"/>
              <a:ext cx="1" cy="975763"/>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3C95DE-3204-4A59-A6BF-CBC5D2F70085}"/>
                </a:ext>
              </a:extLst>
            </p:cNvPr>
            <p:cNvSpPr txBox="1"/>
            <p:nvPr/>
          </p:nvSpPr>
          <p:spPr>
            <a:xfrm>
              <a:off x="2894000" y="2090564"/>
              <a:ext cx="1802096"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User experience design</a:t>
              </a:r>
            </a:p>
          </p:txBody>
        </p:sp>
      </p:grpSp>
      <p:grpSp>
        <p:nvGrpSpPr>
          <p:cNvPr id="23" name="Group 22">
            <a:extLst>
              <a:ext uri="{FF2B5EF4-FFF2-40B4-BE49-F238E27FC236}">
                <a16:creationId xmlns:a16="http://schemas.microsoft.com/office/drawing/2014/main" id="{2BEF98B2-8220-414E-BA98-E857A38E665D}"/>
              </a:ext>
              <a:ext uri="{C183D7F6-B498-43B3-948B-1728B52AA6E4}">
                <adec:decorative xmlns:adec="http://schemas.microsoft.com/office/drawing/2017/decorative" val="1"/>
              </a:ext>
            </a:extLst>
          </p:cNvPr>
          <p:cNvGrpSpPr/>
          <p:nvPr/>
        </p:nvGrpSpPr>
        <p:grpSpPr>
          <a:xfrm>
            <a:off x="6794787" y="2351890"/>
            <a:ext cx="2140917" cy="1155954"/>
            <a:chOff x="8352872" y="2334796"/>
            <a:chExt cx="2140917" cy="1155954"/>
          </a:xfrm>
        </p:grpSpPr>
        <p:sp>
          <p:nvSpPr>
            <p:cNvPr id="24" name="Oval 23">
              <a:extLst>
                <a:ext uri="{FF2B5EF4-FFF2-40B4-BE49-F238E27FC236}">
                  <a16:creationId xmlns:a16="http://schemas.microsoft.com/office/drawing/2014/main" id="{1F28CFEC-8951-49D3-9A90-7919FB72A36F}"/>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5" name="Straight Connector 24">
              <a:extLst>
                <a:ext uri="{FF2B5EF4-FFF2-40B4-BE49-F238E27FC236}">
                  <a16:creationId xmlns:a16="http://schemas.microsoft.com/office/drawing/2014/main" id="{19FE07B7-1BC6-4E06-BFF3-859272E6B583}"/>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A1ADB-1EF9-481C-9FCE-475564E3E153}"/>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MB-200: Microsoft Dynamics 365 Customer Engagement Core</a:t>
              </a:r>
            </a:p>
          </p:txBody>
        </p:sp>
      </p:grpSp>
      <p:grpSp>
        <p:nvGrpSpPr>
          <p:cNvPr id="27" name="Group 26">
            <a:extLst>
              <a:ext uri="{FF2B5EF4-FFF2-40B4-BE49-F238E27FC236}">
                <a16:creationId xmlns:a16="http://schemas.microsoft.com/office/drawing/2014/main" id="{E4B5AED1-CD27-4095-A748-8D4619B14F80}"/>
              </a:ext>
              <a:ext uri="{C183D7F6-B498-43B3-948B-1728B52AA6E4}">
                <adec:decorative xmlns:adec="http://schemas.microsoft.com/office/drawing/2017/decorative" val="1"/>
              </a:ext>
            </a:extLst>
          </p:cNvPr>
          <p:cNvGrpSpPr/>
          <p:nvPr/>
        </p:nvGrpSpPr>
        <p:grpSpPr>
          <a:xfrm>
            <a:off x="3522645" y="2540640"/>
            <a:ext cx="1391728" cy="993431"/>
            <a:chOff x="2572901" y="3035053"/>
            <a:chExt cx="1391728" cy="993431"/>
          </a:xfrm>
        </p:grpSpPr>
        <p:grpSp>
          <p:nvGrpSpPr>
            <p:cNvPr id="28" name="Group 27">
              <a:extLst>
                <a:ext uri="{FF2B5EF4-FFF2-40B4-BE49-F238E27FC236}">
                  <a16:creationId xmlns:a16="http://schemas.microsoft.com/office/drawing/2014/main" id="{9546490B-1E3A-42F8-A5CF-263F00012A80}"/>
                </a:ext>
              </a:extLst>
            </p:cNvPr>
            <p:cNvGrpSpPr/>
            <p:nvPr/>
          </p:nvGrpSpPr>
          <p:grpSpPr>
            <a:xfrm flipV="1">
              <a:off x="3199149" y="3359188"/>
              <a:ext cx="182880" cy="669296"/>
              <a:chOff x="3175206" y="5630837"/>
              <a:chExt cx="182880" cy="669296"/>
            </a:xfrm>
          </p:grpSpPr>
          <p:sp>
            <p:nvSpPr>
              <p:cNvPr id="30" name="Oval 29">
                <a:extLst>
                  <a:ext uri="{FF2B5EF4-FFF2-40B4-BE49-F238E27FC236}">
                    <a16:creationId xmlns:a16="http://schemas.microsoft.com/office/drawing/2014/main" id="{432105C9-A8D4-4F1E-A7F9-2F65EDDB8EF9}"/>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1" name="Straight Connector 30">
                <a:extLst>
                  <a:ext uri="{FF2B5EF4-FFF2-40B4-BE49-F238E27FC236}">
                    <a16:creationId xmlns:a16="http://schemas.microsoft.com/office/drawing/2014/main" id="{F1F8BD2D-7510-4855-81F4-6A71968FFE5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E1CA8C3-7F64-445C-B387-9F8A77699041}"/>
                </a:ext>
              </a:extLst>
            </p:cNvPr>
            <p:cNvSpPr txBox="1"/>
            <p:nvPr/>
          </p:nvSpPr>
          <p:spPr>
            <a:xfrm>
              <a:off x="2572901" y="3035053"/>
              <a:ext cx="1391728"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Entities and data </a:t>
              </a:r>
            </a:p>
          </p:txBody>
        </p:sp>
      </p:grpSp>
      <p:grpSp>
        <p:nvGrpSpPr>
          <p:cNvPr id="32" name="Group 31">
            <a:extLst>
              <a:ext uri="{FF2B5EF4-FFF2-40B4-BE49-F238E27FC236}">
                <a16:creationId xmlns:a16="http://schemas.microsoft.com/office/drawing/2014/main" id="{09569A4D-0108-4841-AA85-AFA559FC8244}"/>
              </a:ext>
              <a:ext uri="{C183D7F6-B498-43B3-948B-1728B52AA6E4}">
                <adec:decorative xmlns:adec="http://schemas.microsoft.com/office/drawing/2017/decorative" val="1"/>
              </a:ext>
            </a:extLst>
          </p:cNvPr>
          <p:cNvGrpSpPr/>
          <p:nvPr/>
        </p:nvGrpSpPr>
        <p:grpSpPr>
          <a:xfrm>
            <a:off x="4699014" y="2209187"/>
            <a:ext cx="785793" cy="1324884"/>
            <a:chOff x="6360451" y="3068459"/>
            <a:chExt cx="785793" cy="1324884"/>
          </a:xfrm>
        </p:grpSpPr>
        <p:grpSp>
          <p:nvGrpSpPr>
            <p:cNvPr id="33" name="Group 32">
              <a:extLst>
                <a:ext uri="{FF2B5EF4-FFF2-40B4-BE49-F238E27FC236}">
                  <a16:creationId xmlns:a16="http://schemas.microsoft.com/office/drawing/2014/main" id="{35B53DBE-5A52-4AFE-87D6-19FD4D909EA2}"/>
                </a:ext>
              </a:extLst>
            </p:cNvPr>
            <p:cNvGrpSpPr/>
            <p:nvPr/>
          </p:nvGrpSpPr>
          <p:grpSpPr>
            <a:xfrm flipV="1">
              <a:off x="6661907" y="3397777"/>
              <a:ext cx="182880" cy="995566"/>
              <a:chOff x="6661907" y="5325065"/>
              <a:chExt cx="182880" cy="995566"/>
            </a:xfrm>
          </p:grpSpPr>
          <p:sp>
            <p:nvSpPr>
              <p:cNvPr id="35" name="Oval 34">
                <a:extLst>
                  <a:ext uri="{FF2B5EF4-FFF2-40B4-BE49-F238E27FC236}">
                    <a16:creationId xmlns:a16="http://schemas.microsoft.com/office/drawing/2014/main" id="{D4A4A1C9-C085-47BB-B2DD-2481CDE32571}"/>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6" name="Straight Connector 35">
                <a:extLst>
                  <a:ext uri="{FF2B5EF4-FFF2-40B4-BE49-F238E27FC236}">
                    <a16:creationId xmlns:a16="http://schemas.microsoft.com/office/drawing/2014/main" id="{C505F769-0FCC-4C40-86DD-648E8F05DC07}"/>
                  </a:ext>
                </a:extLst>
              </p:cNvPr>
              <p:cNvCxnSpPr>
                <a:cxnSpLocks/>
              </p:cNvCxnSpPr>
              <p:nvPr/>
            </p:nvCxnSpPr>
            <p:spPr>
              <a:xfrm flipH="1">
                <a:off x="6751225" y="5497671"/>
                <a:ext cx="0" cy="8229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97DBA5BA-BF60-4A6F-8247-5B81364BEC62}"/>
                </a:ext>
              </a:extLst>
            </p:cNvPr>
            <p:cNvSpPr txBox="1"/>
            <p:nvPr/>
          </p:nvSpPr>
          <p:spPr>
            <a:xfrm>
              <a:off x="6360451" y="3068459"/>
              <a:ext cx="785793"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a:t>
              </a:r>
            </a:p>
          </p:txBody>
        </p:sp>
      </p:grpSp>
      <p:grpSp>
        <p:nvGrpSpPr>
          <p:cNvPr id="46" name="Group 45">
            <a:extLst>
              <a:ext uri="{FF2B5EF4-FFF2-40B4-BE49-F238E27FC236}">
                <a16:creationId xmlns:a16="http://schemas.microsoft.com/office/drawing/2014/main" id="{1676C112-EF41-4B86-B2E4-CF276B17068B}"/>
              </a:ext>
              <a:ext uri="{C183D7F6-B498-43B3-948B-1728B52AA6E4}">
                <adec:decorative xmlns:adec="http://schemas.microsoft.com/office/drawing/2017/decorative" val="1"/>
              </a:ext>
            </a:extLst>
          </p:cNvPr>
          <p:cNvGrpSpPr/>
          <p:nvPr/>
        </p:nvGrpSpPr>
        <p:grpSpPr>
          <a:xfrm>
            <a:off x="2177955" y="4395604"/>
            <a:ext cx="1194559" cy="989113"/>
            <a:chOff x="3197769" y="3417192"/>
            <a:chExt cx="1194559" cy="989113"/>
          </a:xfrm>
        </p:grpSpPr>
        <p:sp>
          <p:nvSpPr>
            <p:cNvPr id="47" name="Oval 46">
              <a:extLst>
                <a:ext uri="{FF2B5EF4-FFF2-40B4-BE49-F238E27FC236}">
                  <a16:creationId xmlns:a16="http://schemas.microsoft.com/office/drawing/2014/main" id="{F0995DB0-4129-4629-8E27-DA4D72882974}"/>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8" name="Straight Connector 47">
              <a:extLst>
                <a:ext uri="{FF2B5EF4-FFF2-40B4-BE49-F238E27FC236}">
                  <a16:creationId xmlns:a16="http://schemas.microsoft.com/office/drawing/2014/main" id="{EB6FEC8B-E81C-4737-A53C-7B21BA6F698E}"/>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9EA4776-48D9-4F0C-9993-B2F9F8486D84}"/>
                </a:ext>
              </a:extLst>
            </p:cNvPr>
            <p:cNvSpPr txBox="1"/>
            <p:nvPr/>
          </p:nvSpPr>
          <p:spPr>
            <a:xfrm>
              <a:off x="3197769" y="4055440"/>
              <a:ext cx="1194559"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Configuration </a:t>
              </a:r>
            </a:p>
          </p:txBody>
        </p:sp>
      </p:grpSp>
      <p:grpSp>
        <p:nvGrpSpPr>
          <p:cNvPr id="70" name="Group 69">
            <a:extLst>
              <a:ext uri="{FF2B5EF4-FFF2-40B4-BE49-F238E27FC236}">
                <a16:creationId xmlns:a16="http://schemas.microsoft.com/office/drawing/2014/main" id="{637DCD5A-F618-46F3-AA26-D19521E3B6F1}"/>
              </a:ext>
              <a:ext uri="{C183D7F6-B498-43B3-948B-1728B52AA6E4}">
                <adec:decorative xmlns:adec="http://schemas.microsoft.com/office/drawing/2017/decorative" val="1"/>
              </a:ext>
            </a:extLst>
          </p:cNvPr>
          <p:cNvGrpSpPr/>
          <p:nvPr/>
        </p:nvGrpSpPr>
        <p:grpSpPr>
          <a:xfrm>
            <a:off x="6783898" y="4380439"/>
            <a:ext cx="2140917" cy="1098190"/>
            <a:chOff x="7757889" y="1253508"/>
            <a:chExt cx="2140917" cy="1098190"/>
          </a:xfrm>
        </p:grpSpPr>
        <p:sp>
          <p:nvSpPr>
            <p:cNvPr id="71" name="Oval 70">
              <a:extLst>
                <a:ext uri="{FF2B5EF4-FFF2-40B4-BE49-F238E27FC236}">
                  <a16:creationId xmlns:a16="http://schemas.microsoft.com/office/drawing/2014/main" id="{9A8DDDBA-E1BB-4CFB-9FEA-62712731ECD2}"/>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72" name="Straight Connector 71">
              <a:extLst>
                <a:ext uri="{FF2B5EF4-FFF2-40B4-BE49-F238E27FC236}">
                  <a16:creationId xmlns:a16="http://schemas.microsoft.com/office/drawing/2014/main" id="{B3020A55-A464-47EE-934C-1402F43A38AD}"/>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673FD4-E7F4-4077-A380-41CF8F79D771}"/>
                </a:ext>
              </a:extLst>
            </p:cNvPr>
            <p:cNvSpPr txBox="1"/>
            <p:nvPr/>
          </p:nvSpPr>
          <p:spPr>
            <a:xfrm>
              <a:off x="7757889" y="1582064"/>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MB-210: Microsoft Dynamics 365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for Sales</a:t>
              </a:r>
            </a:p>
          </p:txBody>
        </p:sp>
      </p:grpSp>
      <p:grpSp>
        <p:nvGrpSpPr>
          <p:cNvPr id="74" name="Group 73">
            <a:extLst>
              <a:ext uri="{FF2B5EF4-FFF2-40B4-BE49-F238E27FC236}">
                <a16:creationId xmlns:a16="http://schemas.microsoft.com/office/drawing/2014/main" id="{81223810-4AED-42CE-A0C2-180F89170AD0}"/>
              </a:ext>
              <a:ext uri="{C183D7F6-B498-43B3-948B-1728B52AA6E4}">
                <adec:decorative xmlns:adec="http://schemas.microsoft.com/office/drawing/2017/decorative" val="1"/>
              </a:ext>
            </a:extLst>
          </p:cNvPr>
          <p:cNvGrpSpPr/>
          <p:nvPr/>
        </p:nvGrpSpPr>
        <p:grpSpPr>
          <a:xfrm>
            <a:off x="8301213" y="5651581"/>
            <a:ext cx="2980944" cy="691837"/>
            <a:chOff x="324701" y="6061492"/>
            <a:chExt cx="2980944" cy="691837"/>
          </a:xfrm>
        </p:grpSpPr>
        <p:sp>
          <p:nvSpPr>
            <p:cNvPr id="75" name="Rectangle 74">
              <a:extLst>
                <a:ext uri="{FF2B5EF4-FFF2-40B4-BE49-F238E27FC236}">
                  <a16:creationId xmlns:a16="http://schemas.microsoft.com/office/drawing/2014/main" id="{0AA737E9-A2A2-439E-82CF-8D10939DECBE}"/>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MB-200 + MB-210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76" name="Group 75">
              <a:extLst>
                <a:ext uri="{FF2B5EF4-FFF2-40B4-BE49-F238E27FC236}">
                  <a16:creationId xmlns:a16="http://schemas.microsoft.com/office/drawing/2014/main" id="{6B3FC487-5946-47B6-9555-A5F8415F0ACA}"/>
                </a:ext>
              </a:extLst>
            </p:cNvPr>
            <p:cNvGrpSpPr/>
            <p:nvPr/>
          </p:nvGrpSpPr>
          <p:grpSpPr>
            <a:xfrm>
              <a:off x="513941" y="6214857"/>
              <a:ext cx="477345" cy="398781"/>
              <a:chOff x="481153" y="6191294"/>
              <a:chExt cx="477345" cy="398781"/>
            </a:xfrm>
          </p:grpSpPr>
          <p:sp>
            <p:nvSpPr>
              <p:cNvPr id="77" name="arrow">
                <a:extLst>
                  <a:ext uri="{FF2B5EF4-FFF2-40B4-BE49-F238E27FC236}">
                    <a16:creationId xmlns:a16="http://schemas.microsoft.com/office/drawing/2014/main" id="{6EA4A2B4-7908-4FAC-B570-48B61E9D167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8" name="Rectangle 77">
                <a:extLst>
                  <a:ext uri="{FF2B5EF4-FFF2-40B4-BE49-F238E27FC236}">
                    <a16:creationId xmlns:a16="http://schemas.microsoft.com/office/drawing/2014/main" id="{3C019A5F-834E-45EC-90B3-6D58F3844118}"/>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9" name="pencil">
                <a:extLst>
                  <a:ext uri="{FF2B5EF4-FFF2-40B4-BE49-F238E27FC236}">
                    <a16:creationId xmlns:a16="http://schemas.microsoft.com/office/drawing/2014/main" id="{15139A13-3C65-4880-A80A-E25B3C6FD2D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61" name="Group 60">
            <a:extLst>
              <a:ext uri="{FF2B5EF4-FFF2-40B4-BE49-F238E27FC236}">
                <a16:creationId xmlns:a16="http://schemas.microsoft.com/office/drawing/2014/main" id="{CC62F1C7-B222-424C-8CCB-5A73F0F81D5A}"/>
              </a:ext>
              <a:ext uri="{C183D7F6-B498-43B3-948B-1728B52AA6E4}">
                <adec:decorative xmlns:adec="http://schemas.microsoft.com/office/drawing/2017/decorative" val="1"/>
              </a:ext>
            </a:extLst>
          </p:cNvPr>
          <p:cNvGrpSpPr/>
          <p:nvPr/>
        </p:nvGrpSpPr>
        <p:grpSpPr>
          <a:xfrm>
            <a:off x="5187559" y="2540640"/>
            <a:ext cx="964431" cy="993431"/>
            <a:chOff x="2786549" y="3035053"/>
            <a:chExt cx="964431" cy="993431"/>
          </a:xfrm>
        </p:grpSpPr>
        <p:grpSp>
          <p:nvGrpSpPr>
            <p:cNvPr id="62" name="Group 61">
              <a:extLst>
                <a:ext uri="{FF2B5EF4-FFF2-40B4-BE49-F238E27FC236}">
                  <a16:creationId xmlns:a16="http://schemas.microsoft.com/office/drawing/2014/main" id="{BD7957C6-782B-41AA-AB0D-EAE058F83252}"/>
                </a:ext>
              </a:extLst>
            </p:cNvPr>
            <p:cNvGrpSpPr/>
            <p:nvPr/>
          </p:nvGrpSpPr>
          <p:grpSpPr>
            <a:xfrm flipV="1">
              <a:off x="3199149" y="3359188"/>
              <a:ext cx="182880" cy="669296"/>
              <a:chOff x="3175206" y="5630837"/>
              <a:chExt cx="182880" cy="669296"/>
            </a:xfrm>
          </p:grpSpPr>
          <p:sp>
            <p:nvSpPr>
              <p:cNvPr id="64" name="Oval 63">
                <a:extLst>
                  <a:ext uri="{FF2B5EF4-FFF2-40B4-BE49-F238E27FC236}">
                    <a16:creationId xmlns:a16="http://schemas.microsoft.com/office/drawing/2014/main" id="{7FE48CBB-EEA7-406F-878E-AACF07EAF536}"/>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65" name="Straight Connector 64">
                <a:extLst>
                  <a:ext uri="{FF2B5EF4-FFF2-40B4-BE49-F238E27FC236}">
                    <a16:creationId xmlns:a16="http://schemas.microsoft.com/office/drawing/2014/main" id="{4BC51C21-B8F2-483E-B42F-9D3BD2B3954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5F93D095-6396-4ED3-8A6F-51F297ECCD8E}"/>
                </a:ext>
              </a:extLst>
            </p:cNvPr>
            <p:cNvSpPr txBox="1"/>
            <p:nvPr/>
          </p:nvSpPr>
          <p:spPr>
            <a:xfrm>
              <a:off x="2786549" y="3035053"/>
              <a:ext cx="96443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Integration</a:t>
              </a:r>
            </a:p>
          </p:txBody>
        </p:sp>
      </p:grpSp>
      <p:grpSp>
        <p:nvGrpSpPr>
          <p:cNvPr id="66" name="Group 65">
            <a:extLst>
              <a:ext uri="{FF2B5EF4-FFF2-40B4-BE49-F238E27FC236}">
                <a16:creationId xmlns:a16="http://schemas.microsoft.com/office/drawing/2014/main" id="{37686D4E-4F23-4894-9412-86DB07F9C458}"/>
              </a:ext>
              <a:ext uri="{C183D7F6-B498-43B3-948B-1728B52AA6E4}">
                <adec:decorative xmlns:adec="http://schemas.microsoft.com/office/drawing/2017/decorative" val="1"/>
              </a:ext>
            </a:extLst>
          </p:cNvPr>
          <p:cNvGrpSpPr/>
          <p:nvPr/>
        </p:nvGrpSpPr>
        <p:grpSpPr>
          <a:xfrm>
            <a:off x="5345296" y="1928085"/>
            <a:ext cx="1757212" cy="1605986"/>
            <a:chOff x="5874742" y="2787357"/>
            <a:chExt cx="1757212" cy="1605986"/>
          </a:xfrm>
        </p:grpSpPr>
        <p:grpSp>
          <p:nvGrpSpPr>
            <p:cNvPr id="67" name="Group 66">
              <a:extLst>
                <a:ext uri="{FF2B5EF4-FFF2-40B4-BE49-F238E27FC236}">
                  <a16:creationId xmlns:a16="http://schemas.microsoft.com/office/drawing/2014/main" id="{A749C558-0E2F-4465-AAC9-77FC894C619A}"/>
                </a:ext>
              </a:extLst>
            </p:cNvPr>
            <p:cNvGrpSpPr/>
            <p:nvPr/>
          </p:nvGrpSpPr>
          <p:grpSpPr>
            <a:xfrm flipV="1">
              <a:off x="6661907" y="3304422"/>
              <a:ext cx="182880" cy="1088921"/>
              <a:chOff x="6661907" y="5325065"/>
              <a:chExt cx="182880" cy="1088921"/>
            </a:xfrm>
          </p:grpSpPr>
          <p:sp>
            <p:nvSpPr>
              <p:cNvPr id="69" name="Oval 68">
                <a:extLst>
                  <a:ext uri="{FF2B5EF4-FFF2-40B4-BE49-F238E27FC236}">
                    <a16:creationId xmlns:a16="http://schemas.microsoft.com/office/drawing/2014/main" id="{143A28DF-77E4-49CE-8EFE-889CDD01B5D5}"/>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0" name="Straight Connector 79">
                <a:extLst>
                  <a:ext uri="{FF2B5EF4-FFF2-40B4-BE49-F238E27FC236}">
                    <a16:creationId xmlns:a16="http://schemas.microsoft.com/office/drawing/2014/main" id="{8950E71B-B88F-4F16-85F3-6B8305BB163F}"/>
                  </a:ext>
                </a:extLst>
              </p:cNvPr>
              <p:cNvCxnSpPr>
                <a:cxnSpLocks/>
                <a:endCxn id="68" idx="2"/>
              </p:cNvCxnSpPr>
              <p:nvPr/>
            </p:nvCxnSpPr>
            <p:spPr>
              <a:xfrm>
                <a:off x="6751225" y="5497670"/>
                <a:ext cx="2123" cy="9163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F824265C-0CA0-415E-8F9A-09CACFCDBF6B}"/>
                </a:ext>
              </a:extLst>
            </p:cNvPr>
            <p:cNvSpPr txBox="1"/>
            <p:nvPr/>
          </p:nvSpPr>
          <p:spPr>
            <a:xfrm>
              <a:off x="5874742" y="2787357"/>
              <a:ext cx="175721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Solutions deployment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testing</a:t>
              </a:r>
            </a:p>
          </p:txBody>
        </p:sp>
      </p:grpSp>
      <p:grpSp>
        <p:nvGrpSpPr>
          <p:cNvPr id="81" name="Group 80">
            <a:extLst>
              <a:ext uri="{FF2B5EF4-FFF2-40B4-BE49-F238E27FC236}">
                <a16:creationId xmlns:a16="http://schemas.microsoft.com/office/drawing/2014/main" id="{7BA5067D-DC52-4479-9204-90831FC7EFCF}"/>
              </a:ext>
              <a:ext uri="{C183D7F6-B498-43B3-948B-1728B52AA6E4}">
                <adec:decorative xmlns:adec="http://schemas.microsoft.com/office/drawing/2017/decorative" val="1"/>
              </a:ext>
            </a:extLst>
          </p:cNvPr>
          <p:cNvGrpSpPr/>
          <p:nvPr/>
        </p:nvGrpSpPr>
        <p:grpSpPr>
          <a:xfrm>
            <a:off x="3776777" y="4395604"/>
            <a:ext cx="927112" cy="1155313"/>
            <a:chOff x="3331492" y="3417192"/>
            <a:chExt cx="927112" cy="1155313"/>
          </a:xfrm>
        </p:grpSpPr>
        <p:sp>
          <p:nvSpPr>
            <p:cNvPr id="82" name="Oval 81">
              <a:extLst>
                <a:ext uri="{FF2B5EF4-FFF2-40B4-BE49-F238E27FC236}">
                  <a16:creationId xmlns:a16="http://schemas.microsoft.com/office/drawing/2014/main" id="{E08E411C-546C-406B-A581-7D84BEFB6AF5}"/>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3" name="Straight Connector 82">
              <a:extLst>
                <a:ext uri="{FF2B5EF4-FFF2-40B4-BE49-F238E27FC236}">
                  <a16:creationId xmlns:a16="http://schemas.microsoft.com/office/drawing/2014/main" id="{229108F1-DA22-456F-9C3D-E004BA54D6EB}"/>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CE0EDC0-2A34-493D-8E6A-6B93850C3354}"/>
                </a:ext>
              </a:extLst>
            </p:cNvPr>
            <p:cNvSpPr txBox="1"/>
            <p:nvPr/>
          </p:nvSpPr>
          <p:spPr>
            <a:xfrm>
              <a:off x="3331492" y="4055440"/>
              <a:ext cx="92711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Core sales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entities </a:t>
              </a:r>
            </a:p>
          </p:txBody>
        </p:sp>
      </p:grpSp>
      <p:grpSp>
        <p:nvGrpSpPr>
          <p:cNvPr id="85" name="Group 84">
            <a:extLst>
              <a:ext uri="{FF2B5EF4-FFF2-40B4-BE49-F238E27FC236}">
                <a16:creationId xmlns:a16="http://schemas.microsoft.com/office/drawing/2014/main" id="{4B153422-8900-4BC3-A3DA-53D15648EE3A}"/>
              </a:ext>
              <a:ext uri="{C183D7F6-B498-43B3-948B-1728B52AA6E4}">
                <adec:decorative xmlns:adec="http://schemas.microsoft.com/office/drawing/2017/decorative" val="1"/>
              </a:ext>
            </a:extLst>
          </p:cNvPr>
          <p:cNvGrpSpPr/>
          <p:nvPr/>
        </p:nvGrpSpPr>
        <p:grpSpPr>
          <a:xfrm>
            <a:off x="5085735" y="4395604"/>
            <a:ext cx="1130439" cy="989113"/>
            <a:chOff x="3229829" y="3417192"/>
            <a:chExt cx="1130439" cy="989113"/>
          </a:xfrm>
        </p:grpSpPr>
        <p:sp>
          <p:nvSpPr>
            <p:cNvPr id="86" name="Oval 85">
              <a:extLst>
                <a:ext uri="{FF2B5EF4-FFF2-40B4-BE49-F238E27FC236}">
                  <a16:creationId xmlns:a16="http://schemas.microsoft.com/office/drawing/2014/main" id="{FA58423A-714C-414B-ADFB-AF432AEC4550}"/>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7" name="Straight Connector 86">
              <a:extLst>
                <a:ext uri="{FF2B5EF4-FFF2-40B4-BE49-F238E27FC236}">
                  <a16:creationId xmlns:a16="http://schemas.microsoft.com/office/drawing/2014/main" id="{7DCA8495-2D13-4EA8-B535-502C0B26DF41}"/>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0D3A951-D45F-47DB-94B4-63525423A2AC}"/>
                </a:ext>
              </a:extLst>
            </p:cNvPr>
            <p:cNvSpPr txBox="1"/>
            <p:nvPr/>
          </p:nvSpPr>
          <p:spPr>
            <a:xfrm>
              <a:off x="3229829" y="4055440"/>
              <a:ext cx="1130439"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Sales entities </a:t>
              </a:r>
            </a:p>
          </p:txBody>
        </p:sp>
      </p:grpSp>
      <p:sp>
        <p:nvSpPr>
          <p:cNvPr id="105" name="Rectangle 104">
            <a:extLst>
              <a:ext uri="{FF2B5EF4-FFF2-40B4-BE49-F238E27FC236}">
                <a16:creationId xmlns:a16="http://schemas.microsoft.com/office/drawing/2014/main" id="{BC15E5ED-791F-4B4E-B76A-41E0DBF33AEE}"/>
              </a:ext>
              <a:ext uri="{C183D7F6-B498-43B3-948B-1728B52AA6E4}">
                <adec:decorative xmlns:adec="http://schemas.microsoft.com/office/drawing/2017/decorative" val="1"/>
              </a:ext>
            </a:extLst>
          </p:cNvPr>
          <p:cNvSpPr/>
          <p:nvPr/>
        </p:nvSpPr>
        <p:spPr>
          <a:xfrm>
            <a:off x="3186793" y="3678221"/>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11" name="Group 110">
            <a:extLst>
              <a:ext uri="{FF2B5EF4-FFF2-40B4-BE49-F238E27FC236}">
                <a16:creationId xmlns:a16="http://schemas.microsoft.com/office/drawing/2014/main" id="{1391B30E-1466-41AE-8FC7-BA6B55E0E09A}"/>
              </a:ext>
              <a:ext uri="{C183D7F6-B498-43B3-948B-1728B52AA6E4}">
                <adec:decorative xmlns:adec="http://schemas.microsoft.com/office/drawing/2017/decorative" val="1"/>
              </a:ext>
            </a:extLst>
          </p:cNvPr>
          <p:cNvGrpSpPr/>
          <p:nvPr/>
        </p:nvGrpSpPr>
        <p:grpSpPr>
          <a:xfrm>
            <a:off x="8392661" y="3511153"/>
            <a:ext cx="3021160" cy="867930"/>
            <a:chOff x="3984046" y="2966983"/>
            <a:chExt cx="3021160" cy="867930"/>
          </a:xfrm>
        </p:grpSpPr>
        <p:sp>
          <p:nvSpPr>
            <p:cNvPr id="112" name="Title 1">
              <a:extLst>
                <a:ext uri="{FF2B5EF4-FFF2-40B4-BE49-F238E27FC236}">
                  <a16:creationId xmlns:a16="http://schemas.microsoft.com/office/drawing/2014/main" id="{3F294078-1038-47FF-8404-C0A4B1D448C6}"/>
                </a:ext>
              </a:extLst>
            </p:cNvPr>
            <p:cNvSpPr txBox="1">
              <a:spLocks/>
            </p:cNvSpPr>
            <p:nvPr/>
          </p:nvSpPr>
          <p:spPr>
            <a:xfrm>
              <a:off x="3984046" y="2966983"/>
              <a:ext cx="3021160"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Sales Functional Consultant Associate</a:t>
              </a:r>
            </a:p>
          </p:txBody>
        </p:sp>
        <p:grpSp>
          <p:nvGrpSpPr>
            <p:cNvPr id="113" name="Group 112">
              <a:extLst>
                <a:ext uri="{FF2B5EF4-FFF2-40B4-BE49-F238E27FC236}">
                  <a16:creationId xmlns:a16="http://schemas.microsoft.com/office/drawing/2014/main" id="{E420DBC8-C95E-48F4-8ACA-BD4A72E0DCBE}"/>
                </a:ext>
              </a:extLst>
            </p:cNvPr>
            <p:cNvGrpSpPr/>
            <p:nvPr/>
          </p:nvGrpSpPr>
          <p:grpSpPr>
            <a:xfrm>
              <a:off x="4106237" y="3332351"/>
              <a:ext cx="333424" cy="137193"/>
              <a:chOff x="2474176" y="5456022"/>
              <a:chExt cx="288898" cy="118872"/>
            </a:xfrm>
          </p:grpSpPr>
          <p:sp>
            <p:nvSpPr>
              <p:cNvPr id="114" name="Star: 5 Points 113">
                <a:extLst>
                  <a:ext uri="{FF2B5EF4-FFF2-40B4-BE49-F238E27FC236}">
                    <a16:creationId xmlns:a16="http://schemas.microsoft.com/office/drawing/2014/main" id="{9F824A2A-05DB-45C2-BF66-688E7204AD9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15" name="Star: 5 Points 114">
                <a:extLst>
                  <a:ext uri="{FF2B5EF4-FFF2-40B4-BE49-F238E27FC236}">
                    <a16:creationId xmlns:a16="http://schemas.microsoft.com/office/drawing/2014/main" id="{8C7F938D-28B2-46B8-AAA4-2B49762709E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sp>
        <p:nvSpPr>
          <p:cNvPr id="89" name="TextBox 88">
            <a:extLst>
              <a:ext uri="{FF2B5EF4-FFF2-40B4-BE49-F238E27FC236}">
                <a16:creationId xmlns:a16="http://schemas.microsoft.com/office/drawing/2014/main" id="{F4AF1008-B55C-44F9-9074-28FF98EFD2F8}"/>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90" name="Group 89">
            <a:extLst>
              <a:ext uri="{FF2B5EF4-FFF2-40B4-BE49-F238E27FC236}">
                <a16:creationId xmlns:a16="http://schemas.microsoft.com/office/drawing/2014/main" id="{FD5D3115-BAE9-49B0-B2B9-5198B7130ED9}"/>
              </a:ext>
            </a:extLst>
          </p:cNvPr>
          <p:cNvGrpSpPr/>
          <p:nvPr/>
        </p:nvGrpSpPr>
        <p:grpSpPr>
          <a:xfrm>
            <a:off x="1795346" y="1520932"/>
            <a:ext cx="9696366" cy="409448"/>
            <a:chOff x="1795346" y="1520932"/>
            <a:chExt cx="9696366" cy="409448"/>
          </a:xfrm>
        </p:grpSpPr>
        <p:sp>
          <p:nvSpPr>
            <p:cNvPr id="91" name="Rectangle 90">
              <a:extLst>
                <a:ext uri="{FF2B5EF4-FFF2-40B4-BE49-F238E27FC236}">
                  <a16:creationId xmlns:a16="http://schemas.microsoft.com/office/drawing/2014/main" id="{1B1D7122-C6C2-4A08-AE5E-D7349103F3AB}"/>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62781DF7-D7CA-42A9-AD1E-562AC64FFBFF}"/>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3" name="Rectangle 92">
              <a:extLst>
                <a:ext uri="{FF2B5EF4-FFF2-40B4-BE49-F238E27FC236}">
                  <a16:creationId xmlns:a16="http://schemas.microsoft.com/office/drawing/2014/main" id="{1A96020A-2619-4123-9C50-B565004BA502}"/>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4" name="Title 1">
              <a:extLst>
                <a:ext uri="{FF2B5EF4-FFF2-40B4-BE49-F238E27FC236}">
                  <a16:creationId xmlns:a16="http://schemas.microsoft.com/office/drawing/2014/main" id="{2379DA8F-1A66-4AB7-9E23-3D86A48CF677}"/>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04" name="Title 1">
              <a:extLst>
                <a:ext uri="{FF2B5EF4-FFF2-40B4-BE49-F238E27FC236}">
                  <a16:creationId xmlns:a16="http://schemas.microsoft.com/office/drawing/2014/main" id="{5BCA7BDC-DE1A-4F20-9B44-C64BDBB40FDE}"/>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06" name="Title 1">
              <a:extLst>
                <a:ext uri="{FF2B5EF4-FFF2-40B4-BE49-F238E27FC236}">
                  <a16:creationId xmlns:a16="http://schemas.microsoft.com/office/drawing/2014/main" id="{8080279A-A056-4F79-BCC6-B98F159D6D76}"/>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49291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nodeType="withEffect">
                                  <p:stCondLst>
                                    <p:cond delay="1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1" fill="hold" nodeType="withEffect">
                                  <p:stCondLst>
                                    <p:cond delay="10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par>
                                <p:cTn id="14" presetID="22" presetClass="entr" presetSubtype="4"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1" fill="hold" nodeType="withEffect">
                                  <p:stCondLst>
                                    <p:cond delay="400"/>
                                  </p:stCondLst>
                                  <p:childTnLst>
                                    <p:set>
                                      <p:cBhvr>
                                        <p:cTn id="21" dur="1" fill="hold">
                                          <p:stCondLst>
                                            <p:cond delay="0"/>
                                          </p:stCondLst>
                                        </p:cTn>
                                        <p:tgtEl>
                                          <p:spTgt spid="81"/>
                                        </p:tgtEl>
                                        <p:attrNameLst>
                                          <p:attrName>style.visibility</p:attrName>
                                        </p:attrNameLst>
                                      </p:cBhvr>
                                      <p:to>
                                        <p:strVal val="visible"/>
                                      </p:to>
                                    </p:set>
                                    <p:animEffect transition="in" filter="wipe(up)">
                                      <p:cBhvr>
                                        <p:cTn id="22" dur="500"/>
                                        <p:tgtEl>
                                          <p:spTgt spid="81"/>
                                        </p:tgtEl>
                                      </p:cBhvr>
                                    </p:animEffect>
                                  </p:childTnLst>
                                </p:cTn>
                              </p:par>
                              <p:par>
                                <p:cTn id="23" presetID="22" presetClass="entr" presetSubtype="4" fill="hold" nodeType="withEffect">
                                  <p:stCondLst>
                                    <p:cond delay="40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par>
                                <p:cTn id="26" presetID="22" presetClass="entr" presetSubtype="4" fill="hold" nodeType="withEffect">
                                  <p:stCondLst>
                                    <p:cond delay="50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par>
                                <p:cTn id="29" presetID="22" presetClass="entr" presetSubtype="4" fill="hold" nodeType="withEffect">
                                  <p:stCondLst>
                                    <p:cond delay="50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par>
                                <p:cTn id="32" presetID="22" presetClass="entr" presetSubtype="1" fill="hold" nodeType="withEffect">
                                  <p:stCondLst>
                                    <p:cond delay="600"/>
                                  </p:stCondLst>
                                  <p:childTnLst>
                                    <p:set>
                                      <p:cBhvr>
                                        <p:cTn id="33" dur="1" fill="hold">
                                          <p:stCondLst>
                                            <p:cond delay="0"/>
                                          </p:stCondLst>
                                        </p:cTn>
                                        <p:tgtEl>
                                          <p:spTgt spid="85"/>
                                        </p:tgtEl>
                                        <p:attrNameLst>
                                          <p:attrName>style.visibility</p:attrName>
                                        </p:attrNameLst>
                                      </p:cBhvr>
                                      <p:to>
                                        <p:strVal val="visible"/>
                                      </p:to>
                                    </p:set>
                                    <p:animEffect transition="in" filter="wipe(up)">
                                      <p:cBhvr>
                                        <p:cTn id="34" dur="500"/>
                                        <p:tgtEl>
                                          <p:spTgt spid="8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22" presetClass="entr" presetSubtype="4" fill="hold" nodeType="withEffect">
                                  <p:stCondLst>
                                    <p:cond delay="70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1" fill="hold" nodeType="withEffect">
                                  <p:stCondLst>
                                    <p:cond delay="700"/>
                                  </p:stCondLst>
                                  <p:childTnLst>
                                    <p:set>
                                      <p:cBhvr>
                                        <p:cTn id="45" dur="1" fill="hold">
                                          <p:stCondLst>
                                            <p:cond delay="0"/>
                                          </p:stCondLst>
                                        </p:cTn>
                                        <p:tgtEl>
                                          <p:spTgt spid="70"/>
                                        </p:tgtEl>
                                        <p:attrNameLst>
                                          <p:attrName>style.visibility</p:attrName>
                                        </p:attrNameLst>
                                      </p:cBhvr>
                                      <p:to>
                                        <p:strVal val="visible"/>
                                      </p:to>
                                    </p:set>
                                    <p:animEffect transition="in" filter="wipe(up)">
                                      <p:cBhvr>
                                        <p:cTn id="46" dur="500"/>
                                        <p:tgtEl>
                                          <p:spTgt spid="70"/>
                                        </p:tgtEl>
                                      </p:cBhvr>
                                    </p:animEffect>
                                  </p:childTnLst>
                                </p:cTn>
                              </p:par>
                              <p:par>
                                <p:cTn id="47" presetID="10" presetClass="entr" presetSubtype="0" fill="hold" nodeType="withEffect">
                                  <p:stCondLst>
                                    <p:cond delay="7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1069100211"/>
              </p:ext>
            </p:extLst>
          </p:nvPr>
        </p:nvGraphicFramePr>
        <p:xfrm>
          <a:off x="418589" y="2226265"/>
          <a:ext cx="11283696" cy="3035454"/>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310896">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Customer Engagement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MB-200</a:t>
                      </a: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applications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MB-200T01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automation</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MB-200T02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10896">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integrations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MB-200T03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10896">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test and deploy</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MB-200T04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697908"/>
                  </a:ext>
                </a:extLst>
              </a:tr>
              <a:tr h="306859">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621792">
                <a:tc>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Sales</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MB-210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for customer engagement for sales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MB-210T01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18589" y="419147"/>
            <a:ext cx="10819784" cy="1143000"/>
          </a:xfrm>
        </p:spPr>
        <p:txBody>
          <a:bodyPr/>
          <a:lstStyle/>
          <a:p>
            <a:r>
              <a:rPr lang="en-US" dirty="0"/>
              <a:t>Course details for Dynamics 365 for Sales Functional Consultant Associate</a:t>
            </a:r>
          </a:p>
        </p:txBody>
      </p:sp>
      <p:sp>
        <p:nvSpPr>
          <p:cNvPr id="7" name="Rectangle 1">
            <a:extLst>
              <a:ext uri="{FF2B5EF4-FFF2-40B4-BE49-F238E27FC236}">
                <a16:creationId xmlns:a16="http://schemas.microsoft.com/office/drawing/2014/main" id="{D6256BA5-F533-4236-9D5A-B03DF156EE78}"/>
              </a:ext>
            </a:extLst>
          </p:cNvPr>
          <p:cNvSpPr>
            <a:spLocks noChangeArrowheads="1"/>
          </p:cNvSpPr>
          <p:nvPr/>
        </p:nvSpPr>
        <p:spPr bwMode="auto">
          <a:xfrm>
            <a:off x="418589" y="1577143"/>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5 Instructor-led training courses aligned to the two exams</a:t>
            </a:r>
          </a:p>
        </p:txBody>
      </p:sp>
    </p:spTree>
    <p:extLst>
      <p:ext uri="{BB962C8B-B14F-4D97-AF65-F5344CB8AC3E}">
        <p14:creationId xmlns:p14="http://schemas.microsoft.com/office/powerpoint/2010/main" val="261508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4.58333E-6 -3.33333E-6 L -0.05092 -0.00069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A4D3A72E-8AEE-43A5-940D-AD7E73D32AA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96" name="Rectangle: Rounded Corners 95">
              <a:extLst>
                <a:ext uri="{FF2B5EF4-FFF2-40B4-BE49-F238E27FC236}">
                  <a16:creationId xmlns:a16="http://schemas.microsoft.com/office/drawing/2014/main" id="{04B4E6CF-ADCB-42C2-A231-4A617B0CF6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7" name="Group 96">
              <a:extLst>
                <a:ext uri="{FF2B5EF4-FFF2-40B4-BE49-F238E27FC236}">
                  <a16:creationId xmlns:a16="http://schemas.microsoft.com/office/drawing/2014/main" id="{D0790630-3892-431F-A943-099346B64ED6}"/>
                </a:ext>
              </a:extLst>
            </p:cNvPr>
            <p:cNvGrpSpPr/>
            <p:nvPr/>
          </p:nvGrpSpPr>
          <p:grpSpPr>
            <a:xfrm>
              <a:off x="910573" y="4997101"/>
              <a:ext cx="681574" cy="410456"/>
              <a:chOff x="2201868" y="5451471"/>
              <a:chExt cx="549073" cy="325437"/>
            </a:xfrm>
          </p:grpSpPr>
          <p:grpSp>
            <p:nvGrpSpPr>
              <p:cNvPr id="98" name="Group 11">
                <a:extLst>
                  <a:ext uri="{FF2B5EF4-FFF2-40B4-BE49-F238E27FC236}">
                    <a16:creationId xmlns:a16="http://schemas.microsoft.com/office/drawing/2014/main" id="{1ACD49C4-50AD-4816-A074-40636C8A3AFE}"/>
                  </a:ext>
                </a:extLst>
              </p:cNvPr>
              <p:cNvGrpSpPr>
                <a:grpSpLocks noChangeAspect="1"/>
              </p:cNvGrpSpPr>
              <p:nvPr/>
            </p:nvGrpSpPr>
            <p:grpSpPr bwMode="auto">
              <a:xfrm>
                <a:off x="2201868" y="5451471"/>
                <a:ext cx="401638" cy="325437"/>
                <a:chOff x="1387" y="3434"/>
                <a:chExt cx="253" cy="205"/>
              </a:xfrm>
              <a:solidFill>
                <a:schemeClr val="tx1"/>
              </a:solidFill>
            </p:grpSpPr>
            <p:sp>
              <p:nvSpPr>
                <p:cNvPr id="100" name="Freeform 12">
                  <a:extLst>
                    <a:ext uri="{FF2B5EF4-FFF2-40B4-BE49-F238E27FC236}">
                      <a16:creationId xmlns:a16="http://schemas.microsoft.com/office/drawing/2014/main" id="{94C54E3A-BCE4-4D22-AF87-8CA1C6A8E78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13">
                  <a:extLst>
                    <a:ext uri="{FF2B5EF4-FFF2-40B4-BE49-F238E27FC236}">
                      <a16:creationId xmlns:a16="http://schemas.microsoft.com/office/drawing/2014/main" id="{12C60E96-2D1B-49D5-A309-468A59CEEB8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14">
                  <a:extLst>
                    <a:ext uri="{FF2B5EF4-FFF2-40B4-BE49-F238E27FC236}">
                      <a16:creationId xmlns:a16="http://schemas.microsoft.com/office/drawing/2014/main" id="{08B00260-3CF7-4975-A2AF-F020367DDCD0}"/>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15">
                  <a:extLst>
                    <a:ext uri="{FF2B5EF4-FFF2-40B4-BE49-F238E27FC236}">
                      <a16:creationId xmlns:a16="http://schemas.microsoft.com/office/drawing/2014/main" id="{72924ECD-60E1-43D5-B7E3-C4B0B92734A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99" name="Freeform 21">
                <a:extLst>
                  <a:ext uri="{FF2B5EF4-FFF2-40B4-BE49-F238E27FC236}">
                    <a16:creationId xmlns:a16="http://schemas.microsoft.com/office/drawing/2014/main" id="{7997874E-EFFA-4320-BCC3-8B386358292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 name="Title 2">
            <a:extLst>
              <a:ext uri="{FF2B5EF4-FFF2-40B4-BE49-F238E27FC236}">
                <a16:creationId xmlns:a16="http://schemas.microsoft.com/office/drawing/2014/main" id="{62565814-36E5-4FBD-83BF-4DB5C840762E}"/>
              </a:ext>
              <a:ext uri="{C183D7F6-B498-43B3-948B-1728B52AA6E4}">
                <adec:decorative xmlns:adec="http://schemas.microsoft.com/office/drawing/2017/decorative" val="1"/>
              </a:ext>
            </a:extLst>
          </p:cNvPr>
          <p:cNvSpPr>
            <a:spLocks noGrp="1"/>
          </p:cNvSpPr>
          <p:nvPr>
            <p:ph type="title"/>
          </p:nvPr>
        </p:nvSpPr>
        <p:spPr>
          <a:xfrm>
            <a:off x="408079" y="429657"/>
            <a:ext cx="10819784" cy="1143000"/>
          </a:xfrm>
        </p:spPr>
        <p:txBody>
          <a:bodyPr/>
          <a:lstStyle/>
          <a:p>
            <a:r>
              <a:rPr lang="en-US" spc="-80" dirty="0"/>
              <a:t>Learning path for </a:t>
            </a:r>
            <a:r>
              <a:rPr lang="en-US" dirty="0"/>
              <a:t>Dynamics 365 for Marketing Functional Consultant Associate</a:t>
            </a:r>
          </a:p>
        </p:txBody>
      </p:sp>
      <p:grpSp>
        <p:nvGrpSpPr>
          <p:cNvPr id="7" name="Group 6">
            <a:extLst>
              <a:ext uri="{FF2B5EF4-FFF2-40B4-BE49-F238E27FC236}">
                <a16:creationId xmlns:a16="http://schemas.microsoft.com/office/drawing/2014/main" id="{7CBA0FE8-F767-47BC-BEDE-9A18BBFBC746}"/>
              </a:ext>
              <a:ext uri="{C183D7F6-B498-43B3-948B-1728B52AA6E4}">
                <adec:decorative xmlns:adec="http://schemas.microsoft.com/office/drawing/2017/decorative" val="1"/>
              </a:ext>
            </a:extLst>
          </p:cNvPr>
          <p:cNvGrpSpPr/>
          <p:nvPr/>
        </p:nvGrpSpPr>
        <p:grpSpPr>
          <a:xfrm>
            <a:off x="1621929" y="3443014"/>
            <a:ext cx="6827622" cy="1012270"/>
            <a:chOff x="2164355" y="3617751"/>
            <a:chExt cx="17971960" cy="564950"/>
          </a:xfrm>
        </p:grpSpPr>
        <p:cxnSp>
          <p:nvCxnSpPr>
            <p:cNvPr id="8" name="Straight Connector 7">
              <a:extLst>
                <a:ext uri="{FF2B5EF4-FFF2-40B4-BE49-F238E27FC236}">
                  <a16:creationId xmlns:a16="http://schemas.microsoft.com/office/drawing/2014/main" id="{6BCA8924-46C9-440A-A7E7-C8F91AA3F006}"/>
                </a:ext>
              </a:extLst>
            </p:cNvPr>
            <p:cNvCxnSpPr>
              <a:cxnSpLocks/>
              <a:endCxn id="11" idx="0"/>
            </p:cNvCxnSpPr>
            <p:nvPr/>
          </p:nvCxnSpPr>
          <p:spPr>
            <a:xfrm>
              <a:off x="2164355" y="3890783"/>
              <a:ext cx="910603" cy="242"/>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54E6F880-1DB7-42B1-9386-6BF51AC6DC3F}"/>
                </a:ext>
              </a:extLst>
            </p:cNvPr>
            <p:cNvGrpSpPr/>
            <p:nvPr/>
          </p:nvGrpSpPr>
          <p:grpSpPr>
            <a:xfrm>
              <a:off x="3074953" y="3617751"/>
              <a:ext cx="15667553" cy="564950"/>
              <a:chOff x="3196333" y="3202901"/>
              <a:chExt cx="15667553" cy="1534571"/>
            </a:xfrm>
          </p:grpSpPr>
          <p:sp>
            <p:nvSpPr>
              <p:cNvPr id="11" name="Freeform: Shape 10">
                <a:extLst>
                  <a:ext uri="{FF2B5EF4-FFF2-40B4-BE49-F238E27FC236}">
                    <a16:creationId xmlns:a16="http://schemas.microsoft.com/office/drawing/2014/main" id="{D6555A3E-2A8C-4F25-AC1D-472F4CD1C22A}"/>
                  </a:ext>
                </a:extLst>
              </p:cNvPr>
              <p:cNvSpPr/>
              <p:nvPr/>
            </p:nvSpPr>
            <p:spPr bwMode="auto">
              <a:xfrm flipV="1">
                <a:off x="3196338" y="3945194"/>
                <a:ext cx="15655011" cy="792278"/>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288314"/>
                  <a:gd name="connsiteY0" fmla="*/ 1047993 h 1047993"/>
                  <a:gd name="connsiteX1" fmla="*/ 1235531 w 11288314"/>
                  <a:gd name="connsiteY1" fmla="*/ 15348 h 1047993"/>
                  <a:gd name="connsiteX2" fmla="*/ 11288314 w 11288314"/>
                  <a:gd name="connsiteY2" fmla="*/ 0 h 1047993"/>
                  <a:gd name="connsiteX0" fmla="*/ 0 w 11237862"/>
                  <a:gd name="connsiteY0" fmla="*/ 1047993 h 1047993"/>
                  <a:gd name="connsiteX1" fmla="*/ 1235531 w 11237862"/>
                  <a:gd name="connsiteY1" fmla="*/ 15348 h 1047993"/>
                  <a:gd name="connsiteX2" fmla="*/ 11237862 w 11237862"/>
                  <a:gd name="connsiteY2" fmla="*/ 0 h 1047993"/>
                  <a:gd name="connsiteX0" fmla="*/ 0 w 11976073"/>
                  <a:gd name="connsiteY0" fmla="*/ 1052824 h 1052824"/>
                  <a:gd name="connsiteX1" fmla="*/ 1235531 w 11976073"/>
                  <a:gd name="connsiteY1" fmla="*/ 20179 h 1052824"/>
                  <a:gd name="connsiteX2" fmla="*/ 11237862 w 11976073"/>
                  <a:gd name="connsiteY2" fmla="*/ 4831 h 1052824"/>
                  <a:gd name="connsiteX3" fmla="*/ 11228432 w 11976073"/>
                  <a:gd name="connsiteY3" fmla="*/ 0 h 1052824"/>
                  <a:gd name="connsiteX0" fmla="*/ 0 w 12623053"/>
                  <a:gd name="connsiteY0" fmla="*/ 1048001 h 1048001"/>
                  <a:gd name="connsiteX1" fmla="*/ 1235531 w 12623053"/>
                  <a:gd name="connsiteY1" fmla="*/ 15356 h 1048001"/>
                  <a:gd name="connsiteX2" fmla="*/ 11237862 w 12623053"/>
                  <a:gd name="connsiteY2" fmla="*/ 8 h 1048001"/>
                  <a:gd name="connsiteX3" fmla="*/ 12600707 w 12623053"/>
                  <a:gd name="connsiteY3" fmla="*/ 1036136 h 1048001"/>
                  <a:gd name="connsiteX0" fmla="*/ 0 w 12600707"/>
                  <a:gd name="connsiteY0" fmla="*/ 1047993 h 1047993"/>
                  <a:gd name="connsiteX1" fmla="*/ 1235531 w 12600707"/>
                  <a:gd name="connsiteY1" fmla="*/ 15348 h 1047993"/>
                  <a:gd name="connsiteX2" fmla="*/ 11237862 w 12600707"/>
                  <a:gd name="connsiteY2" fmla="*/ 0 h 1047993"/>
                  <a:gd name="connsiteX3" fmla="*/ 12600707 w 12600707"/>
                  <a:gd name="connsiteY3" fmla="*/ 1036128 h 1047993"/>
                </a:gdLst>
                <a:ahLst/>
                <a:cxnLst>
                  <a:cxn ang="0">
                    <a:pos x="connsiteX0" y="connsiteY0"/>
                  </a:cxn>
                  <a:cxn ang="0">
                    <a:pos x="connsiteX1" y="connsiteY1"/>
                  </a:cxn>
                  <a:cxn ang="0">
                    <a:pos x="connsiteX2" y="connsiteY2"/>
                  </a:cxn>
                  <a:cxn ang="0">
                    <a:pos x="connsiteX3" y="connsiteY3"/>
                  </a:cxn>
                </a:cxnLst>
                <a:rect l="l" t="t" r="r" b="b"/>
                <a:pathLst>
                  <a:path w="12600707" h="1047993">
                    <a:moveTo>
                      <a:pt x="0" y="1047993"/>
                    </a:moveTo>
                    <a:cubicBezTo>
                      <a:pt x="150086" y="961123"/>
                      <a:pt x="1051186" y="133061"/>
                      <a:pt x="1235531" y="15348"/>
                    </a:cubicBezTo>
                    <a:cubicBezTo>
                      <a:pt x="1292009" y="5013"/>
                      <a:pt x="11151898" y="8566"/>
                      <a:pt x="11237862" y="0"/>
                    </a:cubicBezTo>
                    <a:lnTo>
                      <a:pt x="12600707" y="1036128"/>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7E14B50-06AB-4737-8650-B3A8585ED31E}"/>
                  </a:ext>
                </a:extLst>
              </p:cNvPr>
              <p:cNvSpPr/>
              <p:nvPr/>
            </p:nvSpPr>
            <p:spPr bwMode="auto">
              <a:xfrm>
                <a:off x="3196333" y="3202901"/>
                <a:ext cx="15667553" cy="75138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322348"/>
                  <a:gd name="connsiteY0" fmla="*/ 1039702 h 1039702"/>
                  <a:gd name="connsiteX1" fmla="*/ 1235531 w 11322348"/>
                  <a:gd name="connsiteY1" fmla="*/ 7057 h 1039702"/>
                  <a:gd name="connsiteX2" fmla="*/ 11322348 w 11322348"/>
                  <a:gd name="connsiteY2" fmla="*/ 6580 h 1039702"/>
                  <a:gd name="connsiteX0" fmla="*/ 0 w 11191712"/>
                  <a:gd name="connsiteY0" fmla="*/ 1039702 h 1039702"/>
                  <a:gd name="connsiteX1" fmla="*/ 1235531 w 11191712"/>
                  <a:gd name="connsiteY1" fmla="*/ 7057 h 1039702"/>
                  <a:gd name="connsiteX2" fmla="*/ 11191712 w 11191712"/>
                  <a:gd name="connsiteY2" fmla="*/ 6580 h 1039702"/>
                  <a:gd name="connsiteX0" fmla="*/ 0 w 11932289"/>
                  <a:gd name="connsiteY0" fmla="*/ 1069459 h 1069459"/>
                  <a:gd name="connsiteX1" fmla="*/ 1235531 w 11932289"/>
                  <a:gd name="connsiteY1" fmla="*/ 36814 h 1069459"/>
                  <a:gd name="connsiteX2" fmla="*/ 11191712 w 11932289"/>
                  <a:gd name="connsiteY2" fmla="*/ 36337 h 1069459"/>
                  <a:gd name="connsiteX3" fmla="*/ 11202424 w 11932289"/>
                  <a:gd name="connsiteY3" fmla="*/ 0 h 1069459"/>
                  <a:gd name="connsiteX0" fmla="*/ 0 w 12578127"/>
                  <a:gd name="connsiteY0" fmla="*/ 1039702 h 1052326"/>
                  <a:gd name="connsiteX1" fmla="*/ 1235531 w 12578127"/>
                  <a:gd name="connsiteY1" fmla="*/ 7057 h 1052326"/>
                  <a:gd name="connsiteX2" fmla="*/ 11191712 w 12578127"/>
                  <a:gd name="connsiteY2" fmla="*/ 6580 h 1052326"/>
                  <a:gd name="connsiteX3" fmla="*/ 12559015 w 12578127"/>
                  <a:gd name="connsiteY3" fmla="*/ 1052285 h 1052326"/>
                  <a:gd name="connsiteX0" fmla="*/ 0 w 12559015"/>
                  <a:gd name="connsiteY0" fmla="*/ 1039702 h 1052432"/>
                  <a:gd name="connsiteX1" fmla="*/ 1235531 w 12559015"/>
                  <a:gd name="connsiteY1" fmla="*/ 7057 h 1052432"/>
                  <a:gd name="connsiteX2" fmla="*/ 11191712 w 12559015"/>
                  <a:gd name="connsiteY2" fmla="*/ 6580 h 1052432"/>
                  <a:gd name="connsiteX3" fmla="*/ 12559015 w 12559015"/>
                  <a:gd name="connsiteY3" fmla="*/ 1052285 h 1052432"/>
                </a:gdLst>
                <a:ahLst/>
                <a:cxnLst>
                  <a:cxn ang="0">
                    <a:pos x="connsiteX0" y="connsiteY0"/>
                  </a:cxn>
                  <a:cxn ang="0">
                    <a:pos x="connsiteX1" y="connsiteY1"/>
                  </a:cxn>
                  <a:cxn ang="0">
                    <a:pos x="connsiteX2" y="connsiteY2"/>
                  </a:cxn>
                  <a:cxn ang="0">
                    <a:pos x="connsiteX3" y="connsiteY3"/>
                  </a:cxn>
                </a:cxnLst>
                <a:rect l="l" t="t" r="r" b="b"/>
                <a:pathLst>
                  <a:path w="12559015" h="1052432">
                    <a:moveTo>
                      <a:pt x="0" y="1039702"/>
                    </a:moveTo>
                    <a:cubicBezTo>
                      <a:pt x="150086" y="952832"/>
                      <a:pt x="1051186" y="124770"/>
                      <a:pt x="1235531" y="7057"/>
                    </a:cubicBezTo>
                    <a:cubicBezTo>
                      <a:pt x="1292009" y="-3278"/>
                      <a:pt x="11071978" y="-1234"/>
                      <a:pt x="11191712" y="6580"/>
                    </a:cubicBezTo>
                    <a:cubicBezTo>
                      <a:pt x="12179590" y="779110"/>
                      <a:pt x="12556783" y="1059855"/>
                      <a:pt x="12559015" y="1052285"/>
                    </a:cubicBez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10" name="Straight Connector 9">
              <a:extLst>
                <a:ext uri="{FF2B5EF4-FFF2-40B4-BE49-F238E27FC236}">
                  <a16:creationId xmlns:a16="http://schemas.microsoft.com/office/drawing/2014/main" id="{872E5505-5F2E-49CE-8253-0B5C47947B10}"/>
                </a:ext>
              </a:extLst>
            </p:cNvPr>
            <p:cNvCxnSpPr>
              <a:cxnSpLocks/>
            </p:cNvCxnSpPr>
            <p:nvPr/>
          </p:nvCxnSpPr>
          <p:spPr>
            <a:xfrm>
              <a:off x="18696647" y="3891027"/>
              <a:ext cx="1439668" cy="0"/>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FA4508-75E8-495D-B619-27A0A5986F91}"/>
              </a:ext>
              <a:ext uri="{C183D7F6-B498-43B3-948B-1728B52AA6E4}">
                <adec:decorative xmlns:adec="http://schemas.microsoft.com/office/drawing/2017/decorative" val="1"/>
              </a:ext>
            </a:extLst>
          </p:cNvPr>
          <p:cNvGrpSpPr/>
          <p:nvPr/>
        </p:nvGrpSpPr>
        <p:grpSpPr>
          <a:xfrm>
            <a:off x="1682832" y="2335101"/>
            <a:ext cx="1630704" cy="1201702"/>
            <a:chOff x="2979697" y="2401102"/>
            <a:chExt cx="1630704" cy="1201702"/>
          </a:xfrm>
        </p:grpSpPr>
        <p:cxnSp>
          <p:nvCxnSpPr>
            <p:cNvPr id="17" name="Straight Connector 16">
              <a:extLst>
                <a:ext uri="{FF2B5EF4-FFF2-40B4-BE49-F238E27FC236}">
                  <a16:creationId xmlns:a16="http://schemas.microsoft.com/office/drawing/2014/main" id="{304A57F3-4377-4575-B7F7-01C0E3B7C92F}"/>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A8C998-5FAB-4604-AE93-C1C5D8768F9A}"/>
                </a:ext>
              </a:extLst>
            </p:cNvPr>
            <p:cNvSpPr txBox="1"/>
            <p:nvPr/>
          </p:nvSpPr>
          <p:spPr>
            <a:xfrm>
              <a:off x="2979697" y="2401102"/>
              <a:ext cx="1630704"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Discovery, planning,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analysis</a:t>
              </a:r>
            </a:p>
          </p:txBody>
        </p:sp>
        <p:sp>
          <p:nvSpPr>
            <p:cNvPr id="16" name="Oval 15">
              <a:extLst>
                <a:ext uri="{FF2B5EF4-FFF2-40B4-BE49-F238E27FC236}">
                  <a16:creationId xmlns:a16="http://schemas.microsoft.com/office/drawing/2014/main" id="{B1E359DA-F860-4834-B34E-34BE5E1078D6}"/>
                </a:ext>
              </a:extLst>
            </p:cNvPr>
            <p:cNvSpPr/>
            <p:nvPr/>
          </p:nvSpPr>
          <p:spPr bwMode="auto">
            <a:xfrm>
              <a:off x="3699494" y="34199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9" name="Group 18">
            <a:extLst>
              <a:ext uri="{FF2B5EF4-FFF2-40B4-BE49-F238E27FC236}">
                <a16:creationId xmlns:a16="http://schemas.microsoft.com/office/drawing/2014/main" id="{0B7E1D81-8177-42A8-BE02-6C3E36F4A1AF}"/>
              </a:ext>
              <a:ext uri="{C183D7F6-B498-43B3-948B-1728B52AA6E4}">
                <adec:decorative xmlns:adec="http://schemas.microsoft.com/office/drawing/2017/decorative" val="1"/>
              </a:ext>
            </a:extLst>
          </p:cNvPr>
          <p:cNvGrpSpPr/>
          <p:nvPr/>
        </p:nvGrpSpPr>
        <p:grpSpPr>
          <a:xfrm>
            <a:off x="2522392" y="2024563"/>
            <a:ext cx="1802096" cy="1509508"/>
            <a:chOff x="2894000" y="2090564"/>
            <a:chExt cx="1802096" cy="1509508"/>
          </a:xfrm>
        </p:grpSpPr>
        <p:sp>
          <p:nvSpPr>
            <p:cNvPr id="20" name="Oval 19">
              <a:extLst>
                <a:ext uri="{FF2B5EF4-FFF2-40B4-BE49-F238E27FC236}">
                  <a16:creationId xmlns:a16="http://schemas.microsoft.com/office/drawing/2014/main" id="{BB3DADB9-B2E1-4151-8984-A64A02B827D2}"/>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1" name="Straight Connector 20">
              <a:extLst>
                <a:ext uri="{FF2B5EF4-FFF2-40B4-BE49-F238E27FC236}">
                  <a16:creationId xmlns:a16="http://schemas.microsoft.com/office/drawing/2014/main" id="{6D50C470-BCFA-47A2-9781-0EC973871930}"/>
                </a:ext>
              </a:extLst>
            </p:cNvPr>
            <p:cNvCxnSpPr>
              <a:cxnSpLocks/>
              <a:stCxn id="22" idx="2"/>
              <a:endCxn id="20" idx="0"/>
            </p:cNvCxnSpPr>
            <p:nvPr/>
          </p:nvCxnSpPr>
          <p:spPr>
            <a:xfrm>
              <a:off x="3795048" y="2441429"/>
              <a:ext cx="1" cy="975763"/>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3C95DE-3204-4A59-A6BF-CBC5D2F70085}"/>
                </a:ext>
              </a:extLst>
            </p:cNvPr>
            <p:cNvSpPr txBox="1"/>
            <p:nvPr/>
          </p:nvSpPr>
          <p:spPr>
            <a:xfrm>
              <a:off x="2894000" y="2090564"/>
              <a:ext cx="1802096"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User experience design</a:t>
              </a:r>
            </a:p>
          </p:txBody>
        </p:sp>
      </p:grpSp>
      <p:grpSp>
        <p:nvGrpSpPr>
          <p:cNvPr id="23" name="Group 22">
            <a:extLst>
              <a:ext uri="{FF2B5EF4-FFF2-40B4-BE49-F238E27FC236}">
                <a16:creationId xmlns:a16="http://schemas.microsoft.com/office/drawing/2014/main" id="{2BEF98B2-8220-414E-BA98-E857A38E665D}"/>
              </a:ext>
              <a:ext uri="{C183D7F6-B498-43B3-948B-1728B52AA6E4}">
                <adec:decorative xmlns:adec="http://schemas.microsoft.com/office/drawing/2017/decorative" val="1"/>
              </a:ext>
            </a:extLst>
          </p:cNvPr>
          <p:cNvGrpSpPr/>
          <p:nvPr/>
        </p:nvGrpSpPr>
        <p:grpSpPr>
          <a:xfrm>
            <a:off x="6794787" y="2351890"/>
            <a:ext cx="2140917" cy="1155954"/>
            <a:chOff x="8352872" y="2334796"/>
            <a:chExt cx="2140917" cy="1155954"/>
          </a:xfrm>
        </p:grpSpPr>
        <p:sp>
          <p:nvSpPr>
            <p:cNvPr id="24" name="Oval 23">
              <a:extLst>
                <a:ext uri="{FF2B5EF4-FFF2-40B4-BE49-F238E27FC236}">
                  <a16:creationId xmlns:a16="http://schemas.microsoft.com/office/drawing/2014/main" id="{1F28CFEC-8951-49D3-9A90-7919FB72A36F}"/>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5" name="Straight Connector 24">
              <a:extLst>
                <a:ext uri="{FF2B5EF4-FFF2-40B4-BE49-F238E27FC236}">
                  <a16:creationId xmlns:a16="http://schemas.microsoft.com/office/drawing/2014/main" id="{19FE07B7-1BC6-4E06-BFF3-859272E6B583}"/>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A1ADB-1EF9-481C-9FCE-475564E3E153}"/>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MB-200: Microsoft Dynamics 365 Customer Engagement Core</a:t>
              </a:r>
            </a:p>
          </p:txBody>
        </p:sp>
      </p:grpSp>
      <p:grpSp>
        <p:nvGrpSpPr>
          <p:cNvPr id="27" name="Group 26">
            <a:extLst>
              <a:ext uri="{FF2B5EF4-FFF2-40B4-BE49-F238E27FC236}">
                <a16:creationId xmlns:a16="http://schemas.microsoft.com/office/drawing/2014/main" id="{E4B5AED1-CD27-4095-A748-8D4619B14F80}"/>
              </a:ext>
              <a:ext uri="{C183D7F6-B498-43B3-948B-1728B52AA6E4}">
                <adec:decorative xmlns:adec="http://schemas.microsoft.com/office/drawing/2017/decorative" val="1"/>
              </a:ext>
            </a:extLst>
          </p:cNvPr>
          <p:cNvGrpSpPr/>
          <p:nvPr/>
        </p:nvGrpSpPr>
        <p:grpSpPr>
          <a:xfrm>
            <a:off x="3522645" y="2540640"/>
            <a:ext cx="1391728" cy="993431"/>
            <a:chOff x="2572901" y="3035053"/>
            <a:chExt cx="1391728" cy="993431"/>
          </a:xfrm>
        </p:grpSpPr>
        <p:grpSp>
          <p:nvGrpSpPr>
            <p:cNvPr id="28" name="Group 27">
              <a:extLst>
                <a:ext uri="{FF2B5EF4-FFF2-40B4-BE49-F238E27FC236}">
                  <a16:creationId xmlns:a16="http://schemas.microsoft.com/office/drawing/2014/main" id="{9546490B-1E3A-42F8-A5CF-263F00012A80}"/>
                </a:ext>
              </a:extLst>
            </p:cNvPr>
            <p:cNvGrpSpPr/>
            <p:nvPr/>
          </p:nvGrpSpPr>
          <p:grpSpPr>
            <a:xfrm flipV="1">
              <a:off x="3199149" y="3359188"/>
              <a:ext cx="182880" cy="669296"/>
              <a:chOff x="3175206" y="5630837"/>
              <a:chExt cx="182880" cy="669296"/>
            </a:xfrm>
          </p:grpSpPr>
          <p:sp>
            <p:nvSpPr>
              <p:cNvPr id="30" name="Oval 29">
                <a:extLst>
                  <a:ext uri="{FF2B5EF4-FFF2-40B4-BE49-F238E27FC236}">
                    <a16:creationId xmlns:a16="http://schemas.microsoft.com/office/drawing/2014/main" id="{432105C9-A8D4-4F1E-A7F9-2F65EDDB8EF9}"/>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1" name="Straight Connector 30">
                <a:extLst>
                  <a:ext uri="{FF2B5EF4-FFF2-40B4-BE49-F238E27FC236}">
                    <a16:creationId xmlns:a16="http://schemas.microsoft.com/office/drawing/2014/main" id="{F1F8BD2D-7510-4855-81F4-6A71968FFE5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E1CA8C3-7F64-445C-B387-9F8A77699041}"/>
                </a:ext>
              </a:extLst>
            </p:cNvPr>
            <p:cNvSpPr txBox="1"/>
            <p:nvPr/>
          </p:nvSpPr>
          <p:spPr>
            <a:xfrm>
              <a:off x="2572901" y="3035053"/>
              <a:ext cx="1391728"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Entities and data </a:t>
              </a:r>
            </a:p>
          </p:txBody>
        </p:sp>
      </p:grpSp>
      <p:grpSp>
        <p:nvGrpSpPr>
          <p:cNvPr id="32" name="Group 31">
            <a:extLst>
              <a:ext uri="{FF2B5EF4-FFF2-40B4-BE49-F238E27FC236}">
                <a16:creationId xmlns:a16="http://schemas.microsoft.com/office/drawing/2014/main" id="{09569A4D-0108-4841-AA85-AFA559FC8244}"/>
              </a:ext>
              <a:ext uri="{C183D7F6-B498-43B3-948B-1728B52AA6E4}">
                <adec:decorative xmlns:adec="http://schemas.microsoft.com/office/drawing/2017/decorative" val="1"/>
              </a:ext>
            </a:extLst>
          </p:cNvPr>
          <p:cNvGrpSpPr/>
          <p:nvPr/>
        </p:nvGrpSpPr>
        <p:grpSpPr>
          <a:xfrm>
            <a:off x="4699014" y="2209187"/>
            <a:ext cx="785793" cy="1324884"/>
            <a:chOff x="6360451" y="3068459"/>
            <a:chExt cx="785793" cy="1324884"/>
          </a:xfrm>
        </p:grpSpPr>
        <p:grpSp>
          <p:nvGrpSpPr>
            <p:cNvPr id="33" name="Group 32">
              <a:extLst>
                <a:ext uri="{FF2B5EF4-FFF2-40B4-BE49-F238E27FC236}">
                  <a16:creationId xmlns:a16="http://schemas.microsoft.com/office/drawing/2014/main" id="{35B53DBE-5A52-4AFE-87D6-19FD4D909EA2}"/>
                </a:ext>
              </a:extLst>
            </p:cNvPr>
            <p:cNvGrpSpPr/>
            <p:nvPr/>
          </p:nvGrpSpPr>
          <p:grpSpPr>
            <a:xfrm flipV="1">
              <a:off x="6661907" y="3397777"/>
              <a:ext cx="182880" cy="995566"/>
              <a:chOff x="6661907" y="5325065"/>
              <a:chExt cx="182880" cy="995566"/>
            </a:xfrm>
          </p:grpSpPr>
          <p:sp>
            <p:nvSpPr>
              <p:cNvPr id="35" name="Oval 34">
                <a:extLst>
                  <a:ext uri="{FF2B5EF4-FFF2-40B4-BE49-F238E27FC236}">
                    <a16:creationId xmlns:a16="http://schemas.microsoft.com/office/drawing/2014/main" id="{D4A4A1C9-C085-47BB-B2DD-2481CDE32571}"/>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6" name="Straight Connector 35">
                <a:extLst>
                  <a:ext uri="{FF2B5EF4-FFF2-40B4-BE49-F238E27FC236}">
                    <a16:creationId xmlns:a16="http://schemas.microsoft.com/office/drawing/2014/main" id="{C505F769-0FCC-4C40-86DD-648E8F05DC07}"/>
                  </a:ext>
                </a:extLst>
              </p:cNvPr>
              <p:cNvCxnSpPr>
                <a:cxnSpLocks/>
              </p:cNvCxnSpPr>
              <p:nvPr/>
            </p:nvCxnSpPr>
            <p:spPr>
              <a:xfrm flipH="1">
                <a:off x="6751225" y="5497671"/>
                <a:ext cx="0" cy="8229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97DBA5BA-BF60-4A6F-8247-5B81364BEC62}"/>
                </a:ext>
              </a:extLst>
            </p:cNvPr>
            <p:cNvSpPr txBox="1"/>
            <p:nvPr/>
          </p:nvSpPr>
          <p:spPr>
            <a:xfrm>
              <a:off x="6360451" y="3068459"/>
              <a:ext cx="785793"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a:t>
              </a:r>
            </a:p>
          </p:txBody>
        </p:sp>
      </p:grpSp>
      <p:grpSp>
        <p:nvGrpSpPr>
          <p:cNvPr id="70" name="Group 69">
            <a:extLst>
              <a:ext uri="{FF2B5EF4-FFF2-40B4-BE49-F238E27FC236}">
                <a16:creationId xmlns:a16="http://schemas.microsoft.com/office/drawing/2014/main" id="{637DCD5A-F618-46F3-AA26-D19521E3B6F1}"/>
              </a:ext>
              <a:ext uri="{C183D7F6-B498-43B3-948B-1728B52AA6E4}">
                <adec:decorative xmlns:adec="http://schemas.microsoft.com/office/drawing/2017/decorative" val="1"/>
              </a:ext>
            </a:extLst>
          </p:cNvPr>
          <p:cNvGrpSpPr/>
          <p:nvPr/>
        </p:nvGrpSpPr>
        <p:grpSpPr>
          <a:xfrm>
            <a:off x="6783898" y="4380439"/>
            <a:ext cx="2140917" cy="1098190"/>
            <a:chOff x="7757889" y="1253508"/>
            <a:chExt cx="2140917" cy="1098190"/>
          </a:xfrm>
        </p:grpSpPr>
        <p:sp>
          <p:nvSpPr>
            <p:cNvPr id="71" name="Oval 70">
              <a:extLst>
                <a:ext uri="{FF2B5EF4-FFF2-40B4-BE49-F238E27FC236}">
                  <a16:creationId xmlns:a16="http://schemas.microsoft.com/office/drawing/2014/main" id="{9A8DDDBA-E1BB-4CFB-9FEA-62712731ECD2}"/>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72" name="Straight Connector 71">
              <a:extLst>
                <a:ext uri="{FF2B5EF4-FFF2-40B4-BE49-F238E27FC236}">
                  <a16:creationId xmlns:a16="http://schemas.microsoft.com/office/drawing/2014/main" id="{B3020A55-A464-47EE-934C-1402F43A38AD}"/>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673FD4-E7F4-4077-A380-41CF8F79D771}"/>
                </a:ext>
              </a:extLst>
            </p:cNvPr>
            <p:cNvSpPr txBox="1"/>
            <p:nvPr/>
          </p:nvSpPr>
          <p:spPr>
            <a:xfrm>
              <a:off x="7757889" y="1582064"/>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MB-220: Microsoft Dynamics 365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for Marketing</a:t>
              </a:r>
            </a:p>
          </p:txBody>
        </p:sp>
      </p:grpSp>
      <p:grpSp>
        <p:nvGrpSpPr>
          <p:cNvPr id="74" name="Group 73">
            <a:extLst>
              <a:ext uri="{FF2B5EF4-FFF2-40B4-BE49-F238E27FC236}">
                <a16:creationId xmlns:a16="http://schemas.microsoft.com/office/drawing/2014/main" id="{81223810-4AED-42CE-A0C2-180F89170AD0}"/>
              </a:ext>
              <a:ext uri="{C183D7F6-B498-43B3-948B-1728B52AA6E4}">
                <adec:decorative xmlns:adec="http://schemas.microsoft.com/office/drawing/2017/decorative" val="1"/>
              </a:ext>
            </a:extLst>
          </p:cNvPr>
          <p:cNvGrpSpPr/>
          <p:nvPr/>
        </p:nvGrpSpPr>
        <p:grpSpPr>
          <a:xfrm>
            <a:off x="8301213" y="5651581"/>
            <a:ext cx="2980944" cy="691837"/>
            <a:chOff x="324701" y="6061492"/>
            <a:chExt cx="2980944" cy="691837"/>
          </a:xfrm>
        </p:grpSpPr>
        <p:sp>
          <p:nvSpPr>
            <p:cNvPr id="75" name="Rectangle 74">
              <a:extLst>
                <a:ext uri="{FF2B5EF4-FFF2-40B4-BE49-F238E27FC236}">
                  <a16:creationId xmlns:a16="http://schemas.microsoft.com/office/drawing/2014/main" id="{0AA737E9-A2A2-439E-82CF-8D10939DECBE}"/>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MB-200 + MB-220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76" name="Group 75">
              <a:extLst>
                <a:ext uri="{FF2B5EF4-FFF2-40B4-BE49-F238E27FC236}">
                  <a16:creationId xmlns:a16="http://schemas.microsoft.com/office/drawing/2014/main" id="{6B3FC487-5946-47B6-9555-A5F8415F0ACA}"/>
                </a:ext>
              </a:extLst>
            </p:cNvPr>
            <p:cNvGrpSpPr/>
            <p:nvPr/>
          </p:nvGrpSpPr>
          <p:grpSpPr>
            <a:xfrm>
              <a:off x="513941" y="6214857"/>
              <a:ext cx="477345" cy="398781"/>
              <a:chOff x="481153" y="6191294"/>
              <a:chExt cx="477345" cy="398781"/>
            </a:xfrm>
          </p:grpSpPr>
          <p:sp>
            <p:nvSpPr>
              <p:cNvPr id="77" name="arrow">
                <a:extLst>
                  <a:ext uri="{FF2B5EF4-FFF2-40B4-BE49-F238E27FC236}">
                    <a16:creationId xmlns:a16="http://schemas.microsoft.com/office/drawing/2014/main" id="{6EA4A2B4-7908-4FAC-B570-48B61E9D167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8" name="Rectangle 77">
                <a:extLst>
                  <a:ext uri="{FF2B5EF4-FFF2-40B4-BE49-F238E27FC236}">
                    <a16:creationId xmlns:a16="http://schemas.microsoft.com/office/drawing/2014/main" id="{3C019A5F-834E-45EC-90B3-6D58F3844118}"/>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9" name="pencil">
                <a:extLst>
                  <a:ext uri="{FF2B5EF4-FFF2-40B4-BE49-F238E27FC236}">
                    <a16:creationId xmlns:a16="http://schemas.microsoft.com/office/drawing/2014/main" id="{15139A13-3C65-4880-A80A-E25B3C6FD2D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61" name="Group 60">
            <a:extLst>
              <a:ext uri="{FF2B5EF4-FFF2-40B4-BE49-F238E27FC236}">
                <a16:creationId xmlns:a16="http://schemas.microsoft.com/office/drawing/2014/main" id="{CC62F1C7-B222-424C-8CCB-5A73F0F81D5A}"/>
              </a:ext>
              <a:ext uri="{C183D7F6-B498-43B3-948B-1728B52AA6E4}">
                <adec:decorative xmlns:adec="http://schemas.microsoft.com/office/drawing/2017/decorative" val="1"/>
              </a:ext>
            </a:extLst>
          </p:cNvPr>
          <p:cNvGrpSpPr/>
          <p:nvPr/>
        </p:nvGrpSpPr>
        <p:grpSpPr>
          <a:xfrm>
            <a:off x="5187559" y="2540640"/>
            <a:ext cx="964431" cy="993431"/>
            <a:chOff x="2786549" y="3035053"/>
            <a:chExt cx="964431" cy="993431"/>
          </a:xfrm>
        </p:grpSpPr>
        <p:grpSp>
          <p:nvGrpSpPr>
            <p:cNvPr id="62" name="Group 61">
              <a:extLst>
                <a:ext uri="{FF2B5EF4-FFF2-40B4-BE49-F238E27FC236}">
                  <a16:creationId xmlns:a16="http://schemas.microsoft.com/office/drawing/2014/main" id="{BD7957C6-782B-41AA-AB0D-EAE058F83252}"/>
                </a:ext>
              </a:extLst>
            </p:cNvPr>
            <p:cNvGrpSpPr/>
            <p:nvPr/>
          </p:nvGrpSpPr>
          <p:grpSpPr>
            <a:xfrm flipV="1">
              <a:off x="3199149" y="3359188"/>
              <a:ext cx="182880" cy="669296"/>
              <a:chOff x="3175206" y="5630837"/>
              <a:chExt cx="182880" cy="669296"/>
            </a:xfrm>
          </p:grpSpPr>
          <p:sp>
            <p:nvSpPr>
              <p:cNvPr id="64" name="Oval 63">
                <a:extLst>
                  <a:ext uri="{FF2B5EF4-FFF2-40B4-BE49-F238E27FC236}">
                    <a16:creationId xmlns:a16="http://schemas.microsoft.com/office/drawing/2014/main" id="{7FE48CBB-EEA7-406F-878E-AACF07EAF536}"/>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65" name="Straight Connector 64">
                <a:extLst>
                  <a:ext uri="{FF2B5EF4-FFF2-40B4-BE49-F238E27FC236}">
                    <a16:creationId xmlns:a16="http://schemas.microsoft.com/office/drawing/2014/main" id="{4BC51C21-B8F2-483E-B42F-9D3BD2B3954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5F93D095-6396-4ED3-8A6F-51F297ECCD8E}"/>
                </a:ext>
              </a:extLst>
            </p:cNvPr>
            <p:cNvSpPr txBox="1"/>
            <p:nvPr/>
          </p:nvSpPr>
          <p:spPr>
            <a:xfrm>
              <a:off x="2786549" y="3035053"/>
              <a:ext cx="96443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Integration</a:t>
              </a:r>
            </a:p>
          </p:txBody>
        </p:sp>
      </p:grpSp>
      <p:grpSp>
        <p:nvGrpSpPr>
          <p:cNvPr id="66" name="Group 65">
            <a:extLst>
              <a:ext uri="{FF2B5EF4-FFF2-40B4-BE49-F238E27FC236}">
                <a16:creationId xmlns:a16="http://schemas.microsoft.com/office/drawing/2014/main" id="{37686D4E-4F23-4894-9412-86DB07F9C458}"/>
              </a:ext>
              <a:ext uri="{C183D7F6-B498-43B3-948B-1728B52AA6E4}">
                <adec:decorative xmlns:adec="http://schemas.microsoft.com/office/drawing/2017/decorative" val="1"/>
              </a:ext>
            </a:extLst>
          </p:cNvPr>
          <p:cNvGrpSpPr/>
          <p:nvPr/>
        </p:nvGrpSpPr>
        <p:grpSpPr>
          <a:xfrm>
            <a:off x="5345296" y="1928085"/>
            <a:ext cx="1757212" cy="1605986"/>
            <a:chOff x="5874742" y="2787357"/>
            <a:chExt cx="1757212" cy="1605986"/>
          </a:xfrm>
        </p:grpSpPr>
        <p:grpSp>
          <p:nvGrpSpPr>
            <p:cNvPr id="67" name="Group 66">
              <a:extLst>
                <a:ext uri="{FF2B5EF4-FFF2-40B4-BE49-F238E27FC236}">
                  <a16:creationId xmlns:a16="http://schemas.microsoft.com/office/drawing/2014/main" id="{A749C558-0E2F-4465-AAC9-77FC894C619A}"/>
                </a:ext>
              </a:extLst>
            </p:cNvPr>
            <p:cNvGrpSpPr/>
            <p:nvPr/>
          </p:nvGrpSpPr>
          <p:grpSpPr>
            <a:xfrm flipV="1">
              <a:off x="6661907" y="3304422"/>
              <a:ext cx="182880" cy="1088921"/>
              <a:chOff x="6661907" y="5325065"/>
              <a:chExt cx="182880" cy="1088921"/>
            </a:xfrm>
          </p:grpSpPr>
          <p:sp>
            <p:nvSpPr>
              <p:cNvPr id="69" name="Oval 68">
                <a:extLst>
                  <a:ext uri="{FF2B5EF4-FFF2-40B4-BE49-F238E27FC236}">
                    <a16:creationId xmlns:a16="http://schemas.microsoft.com/office/drawing/2014/main" id="{143A28DF-77E4-49CE-8EFE-889CDD01B5D5}"/>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0" name="Straight Connector 79">
                <a:extLst>
                  <a:ext uri="{FF2B5EF4-FFF2-40B4-BE49-F238E27FC236}">
                    <a16:creationId xmlns:a16="http://schemas.microsoft.com/office/drawing/2014/main" id="{8950E71B-B88F-4F16-85F3-6B8305BB163F}"/>
                  </a:ext>
                </a:extLst>
              </p:cNvPr>
              <p:cNvCxnSpPr>
                <a:cxnSpLocks/>
                <a:endCxn id="68" idx="2"/>
              </p:cNvCxnSpPr>
              <p:nvPr/>
            </p:nvCxnSpPr>
            <p:spPr>
              <a:xfrm>
                <a:off x="6751225" y="5497670"/>
                <a:ext cx="2123" cy="9163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F824265C-0CA0-415E-8F9A-09CACFCDBF6B}"/>
                </a:ext>
              </a:extLst>
            </p:cNvPr>
            <p:cNvSpPr txBox="1"/>
            <p:nvPr/>
          </p:nvSpPr>
          <p:spPr>
            <a:xfrm>
              <a:off x="5874742" y="2787357"/>
              <a:ext cx="175721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Solutions deployment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testing</a:t>
              </a:r>
            </a:p>
          </p:txBody>
        </p:sp>
      </p:grpSp>
      <p:grpSp>
        <p:nvGrpSpPr>
          <p:cNvPr id="41" name="Group 40">
            <a:extLst>
              <a:ext uri="{FF2B5EF4-FFF2-40B4-BE49-F238E27FC236}">
                <a16:creationId xmlns:a16="http://schemas.microsoft.com/office/drawing/2014/main" id="{5C73F131-5A94-481A-B068-F5E7B9820AF1}"/>
              </a:ext>
              <a:ext uri="{C183D7F6-B498-43B3-948B-1728B52AA6E4}">
                <adec:decorative xmlns:adec="http://schemas.microsoft.com/office/drawing/2017/decorative" val="1"/>
              </a:ext>
            </a:extLst>
          </p:cNvPr>
          <p:cNvGrpSpPr/>
          <p:nvPr/>
        </p:nvGrpSpPr>
        <p:grpSpPr>
          <a:xfrm>
            <a:off x="5338987" y="4364831"/>
            <a:ext cx="1355946" cy="1163546"/>
            <a:chOff x="5338987" y="4364831"/>
            <a:chExt cx="1355946" cy="1163546"/>
          </a:xfrm>
        </p:grpSpPr>
        <p:cxnSp>
          <p:nvCxnSpPr>
            <p:cNvPr id="87" name="Straight Connector 86">
              <a:extLst>
                <a:ext uri="{FF2B5EF4-FFF2-40B4-BE49-F238E27FC236}">
                  <a16:creationId xmlns:a16="http://schemas.microsoft.com/office/drawing/2014/main" id="{7DCA8495-2D13-4EA8-B535-502C0B26DF41}"/>
                </a:ext>
              </a:extLst>
            </p:cNvPr>
            <p:cNvCxnSpPr>
              <a:cxnSpLocks/>
            </p:cNvCxnSpPr>
            <p:nvPr/>
          </p:nvCxnSpPr>
          <p:spPr>
            <a:xfrm flipH="1">
              <a:off x="6011482" y="4435329"/>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A58423A-714C-414B-ADFB-AF432AEC4550}"/>
                </a:ext>
              </a:extLst>
            </p:cNvPr>
            <p:cNvSpPr/>
            <p:nvPr/>
          </p:nvSpPr>
          <p:spPr bwMode="auto">
            <a:xfrm>
              <a:off x="5922825"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88" name="TextBox 87">
              <a:extLst>
                <a:ext uri="{FF2B5EF4-FFF2-40B4-BE49-F238E27FC236}">
                  <a16:creationId xmlns:a16="http://schemas.microsoft.com/office/drawing/2014/main" id="{E0D3A951-D45F-47DB-94B4-63525423A2AC}"/>
                </a:ext>
              </a:extLst>
            </p:cNvPr>
            <p:cNvSpPr txBox="1"/>
            <p:nvPr/>
          </p:nvSpPr>
          <p:spPr>
            <a:xfrm>
              <a:off x="5338987" y="5011312"/>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Events and webinars </a:t>
              </a:r>
            </a:p>
          </p:txBody>
        </p:sp>
      </p:grpSp>
      <p:sp>
        <p:nvSpPr>
          <p:cNvPr id="105" name="Rectangle 104">
            <a:extLst>
              <a:ext uri="{FF2B5EF4-FFF2-40B4-BE49-F238E27FC236}">
                <a16:creationId xmlns:a16="http://schemas.microsoft.com/office/drawing/2014/main" id="{BC15E5ED-791F-4B4E-B76A-41E0DBF33AEE}"/>
              </a:ext>
              <a:ext uri="{C183D7F6-B498-43B3-948B-1728B52AA6E4}">
                <adec:decorative xmlns:adec="http://schemas.microsoft.com/office/drawing/2017/decorative" val="1"/>
              </a:ext>
            </a:extLst>
          </p:cNvPr>
          <p:cNvSpPr/>
          <p:nvPr/>
        </p:nvSpPr>
        <p:spPr>
          <a:xfrm>
            <a:off x="3186793" y="3678221"/>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11" name="Group 110">
            <a:extLst>
              <a:ext uri="{FF2B5EF4-FFF2-40B4-BE49-F238E27FC236}">
                <a16:creationId xmlns:a16="http://schemas.microsoft.com/office/drawing/2014/main" id="{1391B30E-1466-41AE-8FC7-BA6B55E0E09A}"/>
              </a:ext>
              <a:ext uri="{C183D7F6-B498-43B3-948B-1728B52AA6E4}">
                <adec:decorative xmlns:adec="http://schemas.microsoft.com/office/drawing/2017/decorative" val="1"/>
              </a:ext>
            </a:extLst>
          </p:cNvPr>
          <p:cNvGrpSpPr/>
          <p:nvPr/>
        </p:nvGrpSpPr>
        <p:grpSpPr>
          <a:xfrm>
            <a:off x="8392661" y="3511153"/>
            <a:ext cx="3021160" cy="867930"/>
            <a:chOff x="3984046" y="2966983"/>
            <a:chExt cx="3021160" cy="867930"/>
          </a:xfrm>
        </p:grpSpPr>
        <p:sp>
          <p:nvSpPr>
            <p:cNvPr id="112" name="Title 1">
              <a:extLst>
                <a:ext uri="{FF2B5EF4-FFF2-40B4-BE49-F238E27FC236}">
                  <a16:creationId xmlns:a16="http://schemas.microsoft.com/office/drawing/2014/main" id="{3F294078-1038-47FF-8404-C0A4B1D448C6}"/>
                </a:ext>
              </a:extLst>
            </p:cNvPr>
            <p:cNvSpPr txBox="1">
              <a:spLocks/>
            </p:cNvSpPr>
            <p:nvPr/>
          </p:nvSpPr>
          <p:spPr>
            <a:xfrm>
              <a:off x="3984046" y="2966983"/>
              <a:ext cx="3021160"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Marketing Functional Consultant Associate</a:t>
              </a:r>
            </a:p>
          </p:txBody>
        </p:sp>
        <p:grpSp>
          <p:nvGrpSpPr>
            <p:cNvPr id="113" name="Group 112">
              <a:extLst>
                <a:ext uri="{FF2B5EF4-FFF2-40B4-BE49-F238E27FC236}">
                  <a16:creationId xmlns:a16="http://schemas.microsoft.com/office/drawing/2014/main" id="{E420DBC8-C95E-48F4-8ACA-BD4A72E0DCBE}"/>
                </a:ext>
              </a:extLst>
            </p:cNvPr>
            <p:cNvGrpSpPr/>
            <p:nvPr/>
          </p:nvGrpSpPr>
          <p:grpSpPr>
            <a:xfrm>
              <a:off x="4106237" y="3332351"/>
              <a:ext cx="333424" cy="137193"/>
              <a:chOff x="2474176" y="5456022"/>
              <a:chExt cx="288898" cy="118872"/>
            </a:xfrm>
          </p:grpSpPr>
          <p:sp>
            <p:nvSpPr>
              <p:cNvPr id="114" name="Star: 5 Points 113">
                <a:extLst>
                  <a:ext uri="{FF2B5EF4-FFF2-40B4-BE49-F238E27FC236}">
                    <a16:creationId xmlns:a16="http://schemas.microsoft.com/office/drawing/2014/main" id="{9F824A2A-05DB-45C2-BF66-688E7204AD9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15" name="Star: 5 Points 114">
                <a:extLst>
                  <a:ext uri="{FF2B5EF4-FFF2-40B4-BE49-F238E27FC236}">
                    <a16:creationId xmlns:a16="http://schemas.microsoft.com/office/drawing/2014/main" id="{8C7F938D-28B2-46B8-AAA4-2B49762709E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39" name="Group 38">
            <a:extLst>
              <a:ext uri="{FF2B5EF4-FFF2-40B4-BE49-F238E27FC236}">
                <a16:creationId xmlns:a16="http://schemas.microsoft.com/office/drawing/2014/main" id="{E4B00AD4-CA15-479E-BE84-2AFADC926369}"/>
              </a:ext>
              <a:ext uri="{C183D7F6-B498-43B3-948B-1728B52AA6E4}">
                <adec:decorative xmlns:adec="http://schemas.microsoft.com/office/drawing/2017/decorative" val="1"/>
              </a:ext>
            </a:extLst>
          </p:cNvPr>
          <p:cNvGrpSpPr/>
          <p:nvPr/>
        </p:nvGrpSpPr>
        <p:grpSpPr>
          <a:xfrm>
            <a:off x="4267347" y="4364831"/>
            <a:ext cx="1355946" cy="1207599"/>
            <a:chOff x="4267347" y="4364831"/>
            <a:chExt cx="1355946" cy="1207599"/>
          </a:xfrm>
        </p:grpSpPr>
        <p:cxnSp>
          <p:nvCxnSpPr>
            <p:cNvPr id="83" name="Straight Connector 82">
              <a:extLst>
                <a:ext uri="{FF2B5EF4-FFF2-40B4-BE49-F238E27FC236}">
                  <a16:creationId xmlns:a16="http://schemas.microsoft.com/office/drawing/2014/main" id="{229108F1-DA22-456F-9C3D-E004BA54D6EB}"/>
                </a:ext>
              </a:extLst>
            </p:cNvPr>
            <p:cNvCxnSpPr>
              <a:cxnSpLocks/>
            </p:cNvCxnSpPr>
            <p:nvPr/>
          </p:nvCxnSpPr>
          <p:spPr>
            <a:xfrm flipH="1">
              <a:off x="4926826" y="4435329"/>
              <a:ext cx="0" cy="54792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E08E411C-546C-406B-A581-7D84BEFB6AF5}"/>
                </a:ext>
              </a:extLst>
            </p:cNvPr>
            <p:cNvSpPr/>
            <p:nvPr/>
          </p:nvSpPr>
          <p:spPr bwMode="auto">
            <a:xfrm>
              <a:off x="4837241" y="4364831"/>
              <a:ext cx="182880" cy="203925"/>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91" name="TextBox 90">
              <a:extLst>
                <a:ext uri="{FF2B5EF4-FFF2-40B4-BE49-F238E27FC236}">
                  <a16:creationId xmlns:a16="http://schemas.microsoft.com/office/drawing/2014/main" id="{CDB6909B-200C-4479-A838-EF6062AD1B50}"/>
                </a:ext>
              </a:extLst>
            </p:cNvPr>
            <p:cNvSpPr txBox="1"/>
            <p:nvPr/>
          </p:nvSpPr>
          <p:spPr>
            <a:xfrm>
              <a:off x="4267347" y="5055365"/>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Marketing emails </a:t>
              </a:r>
            </a:p>
          </p:txBody>
        </p:sp>
      </p:grpSp>
      <p:grpSp>
        <p:nvGrpSpPr>
          <p:cNvPr id="42" name="Group 41">
            <a:extLst>
              <a:ext uri="{FF2B5EF4-FFF2-40B4-BE49-F238E27FC236}">
                <a16:creationId xmlns:a16="http://schemas.microsoft.com/office/drawing/2014/main" id="{F4DF3B0D-DEE5-43B7-AACA-D68981776DDB}"/>
              </a:ext>
              <a:ext uri="{C183D7F6-B498-43B3-948B-1728B52AA6E4}">
                <adec:decorative xmlns:adec="http://schemas.microsoft.com/office/drawing/2017/decorative" val="1"/>
              </a:ext>
            </a:extLst>
          </p:cNvPr>
          <p:cNvGrpSpPr/>
          <p:nvPr/>
        </p:nvGrpSpPr>
        <p:grpSpPr>
          <a:xfrm>
            <a:off x="5889366" y="4364831"/>
            <a:ext cx="1355946" cy="1903599"/>
            <a:chOff x="5889366" y="4364831"/>
            <a:chExt cx="1355946" cy="1903599"/>
          </a:xfrm>
        </p:grpSpPr>
        <p:cxnSp>
          <p:nvCxnSpPr>
            <p:cNvPr id="107" name="Straight Connector 106">
              <a:extLst>
                <a:ext uri="{FF2B5EF4-FFF2-40B4-BE49-F238E27FC236}">
                  <a16:creationId xmlns:a16="http://schemas.microsoft.com/office/drawing/2014/main" id="{A1FCB69C-5996-4F77-864F-E28A212F6A84}"/>
                </a:ext>
              </a:extLst>
            </p:cNvPr>
            <p:cNvCxnSpPr>
              <a:cxnSpLocks/>
            </p:cNvCxnSpPr>
            <p:nvPr/>
          </p:nvCxnSpPr>
          <p:spPr>
            <a:xfrm flipV="1">
              <a:off x="6553811" y="4435329"/>
              <a:ext cx="2123" cy="12801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765DC6B-0022-48D3-B9EA-1A16CCF5C488}"/>
                </a:ext>
              </a:extLst>
            </p:cNvPr>
            <p:cNvSpPr txBox="1"/>
            <p:nvPr/>
          </p:nvSpPr>
          <p:spPr>
            <a:xfrm>
              <a:off x="5889366" y="5751365"/>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Customer responses</a:t>
              </a:r>
            </a:p>
          </p:txBody>
        </p:sp>
        <p:sp>
          <p:nvSpPr>
            <p:cNvPr id="108" name="Oval 107">
              <a:extLst>
                <a:ext uri="{FF2B5EF4-FFF2-40B4-BE49-F238E27FC236}">
                  <a16:creationId xmlns:a16="http://schemas.microsoft.com/office/drawing/2014/main" id="{96FD2C33-AA99-4180-B4D6-A021A01927C7}"/>
                </a:ext>
              </a:extLst>
            </p:cNvPr>
            <p:cNvSpPr/>
            <p:nvPr/>
          </p:nvSpPr>
          <p:spPr bwMode="auto">
            <a:xfrm flipV="1">
              <a:off x="6465619"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40" name="Group 39">
            <a:extLst>
              <a:ext uri="{FF2B5EF4-FFF2-40B4-BE49-F238E27FC236}">
                <a16:creationId xmlns:a16="http://schemas.microsoft.com/office/drawing/2014/main" id="{C150D52E-029E-4A58-B666-53141C3B6C72}"/>
              </a:ext>
              <a:ext uri="{C183D7F6-B498-43B3-948B-1728B52AA6E4}">
                <adec:decorative xmlns:adec="http://schemas.microsoft.com/office/drawing/2017/decorative" val="1"/>
              </a:ext>
            </a:extLst>
          </p:cNvPr>
          <p:cNvGrpSpPr/>
          <p:nvPr/>
        </p:nvGrpSpPr>
        <p:grpSpPr>
          <a:xfrm>
            <a:off x="4819937" y="4364831"/>
            <a:ext cx="1355946" cy="1728896"/>
            <a:chOff x="4819937" y="4364831"/>
            <a:chExt cx="1355946" cy="1728896"/>
          </a:xfrm>
        </p:grpSpPr>
        <p:cxnSp>
          <p:nvCxnSpPr>
            <p:cNvPr id="110" name="Straight Connector 109">
              <a:extLst>
                <a:ext uri="{FF2B5EF4-FFF2-40B4-BE49-F238E27FC236}">
                  <a16:creationId xmlns:a16="http://schemas.microsoft.com/office/drawing/2014/main" id="{C827211E-594C-4C33-AEB3-2315CAE92550}"/>
                </a:ext>
              </a:extLst>
            </p:cNvPr>
            <p:cNvCxnSpPr>
              <a:cxnSpLocks/>
            </p:cNvCxnSpPr>
            <p:nvPr/>
          </p:nvCxnSpPr>
          <p:spPr>
            <a:xfrm flipH="1" flipV="1">
              <a:off x="5469154" y="4435329"/>
              <a:ext cx="0" cy="109728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187241F-B876-4A8F-986C-8207B16DEBDA}"/>
                </a:ext>
              </a:extLst>
            </p:cNvPr>
            <p:cNvSpPr txBox="1"/>
            <p:nvPr/>
          </p:nvSpPr>
          <p:spPr>
            <a:xfrm>
              <a:off x="4819937" y="5576662"/>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Customer journeys </a:t>
              </a:r>
            </a:p>
          </p:txBody>
        </p:sp>
        <p:sp>
          <p:nvSpPr>
            <p:cNvPr id="109" name="Oval 108">
              <a:extLst>
                <a:ext uri="{FF2B5EF4-FFF2-40B4-BE49-F238E27FC236}">
                  <a16:creationId xmlns:a16="http://schemas.microsoft.com/office/drawing/2014/main" id="{EA038480-7657-44F5-A2EE-AC91FF1DEC75}"/>
                </a:ext>
              </a:extLst>
            </p:cNvPr>
            <p:cNvSpPr/>
            <p:nvPr/>
          </p:nvSpPr>
          <p:spPr bwMode="auto">
            <a:xfrm flipV="1">
              <a:off x="5380033"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8" name="Group 37">
            <a:extLst>
              <a:ext uri="{FF2B5EF4-FFF2-40B4-BE49-F238E27FC236}">
                <a16:creationId xmlns:a16="http://schemas.microsoft.com/office/drawing/2014/main" id="{113E8D12-347A-4228-8C68-E838DC116CE3}"/>
              </a:ext>
              <a:ext uri="{C183D7F6-B498-43B3-948B-1728B52AA6E4}">
                <adec:decorative xmlns:adec="http://schemas.microsoft.com/office/drawing/2017/decorative" val="1"/>
              </a:ext>
            </a:extLst>
          </p:cNvPr>
          <p:cNvGrpSpPr/>
          <p:nvPr/>
        </p:nvGrpSpPr>
        <p:grpSpPr>
          <a:xfrm>
            <a:off x="3861642" y="4364831"/>
            <a:ext cx="1065347" cy="1536148"/>
            <a:chOff x="3861642" y="4364831"/>
            <a:chExt cx="1065347" cy="1536148"/>
          </a:xfrm>
        </p:grpSpPr>
        <p:cxnSp>
          <p:nvCxnSpPr>
            <p:cNvPr id="116" name="Straight Connector 115">
              <a:extLst>
                <a:ext uri="{FF2B5EF4-FFF2-40B4-BE49-F238E27FC236}">
                  <a16:creationId xmlns:a16="http://schemas.microsoft.com/office/drawing/2014/main" id="{37698E7D-52D8-4CD3-97C2-0A3170ABB78D}"/>
                </a:ext>
              </a:extLst>
            </p:cNvPr>
            <p:cNvCxnSpPr>
              <a:cxnSpLocks/>
            </p:cNvCxnSpPr>
            <p:nvPr/>
          </p:nvCxnSpPr>
          <p:spPr>
            <a:xfrm flipV="1">
              <a:off x="4382375" y="4435329"/>
              <a:ext cx="2123" cy="9163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9882107-8C47-4346-A42F-04676893072F}"/>
                </a:ext>
              </a:extLst>
            </p:cNvPr>
            <p:cNvSpPr txBox="1"/>
            <p:nvPr/>
          </p:nvSpPr>
          <p:spPr>
            <a:xfrm>
              <a:off x="3861642" y="5383914"/>
              <a:ext cx="1065347"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Manage leads </a:t>
              </a:r>
            </a:p>
          </p:txBody>
        </p:sp>
        <p:sp>
          <p:nvSpPr>
            <p:cNvPr id="117" name="Oval 116">
              <a:extLst>
                <a:ext uri="{FF2B5EF4-FFF2-40B4-BE49-F238E27FC236}">
                  <a16:creationId xmlns:a16="http://schemas.microsoft.com/office/drawing/2014/main" id="{10CD75FD-C543-47DD-A087-179215AB2569}"/>
                </a:ext>
              </a:extLst>
            </p:cNvPr>
            <p:cNvSpPr/>
            <p:nvPr/>
          </p:nvSpPr>
          <p:spPr bwMode="auto">
            <a:xfrm>
              <a:off x="4294449"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6" name="Group 5">
            <a:extLst>
              <a:ext uri="{FF2B5EF4-FFF2-40B4-BE49-F238E27FC236}">
                <a16:creationId xmlns:a16="http://schemas.microsoft.com/office/drawing/2014/main" id="{194733B1-F331-4495-9A68-AF77D677C175}"/>
              </a:ext>
              <a:ext uri="{C183D7F6-B498-43B3-948B-1728B52AA6E4}">
                <adec:decorative xmlns:adec="http://schemas.microsoft.com/office/drawing/2017/decorative" val="1"/>
              </a:ext>
            </a:extLst>
          </p:cNvPr>
          <p:cNvGrpSpPr/>
          <p:nvPr/>
        </p:nvGrpSpPr>
        <p:grpSpPr>
          <a:xfrm>
            <a:off x="3145772" y="4364831"/>
            <a:ext cx="1355946" cy="2043802"/>
            <a:chOff x="3145772" y="4364831"/>
            <a:chExt cx="1355946" cy="2043802"/>
          </a:xfrm>
        </p:grpSpPr>
        <p:cxnSp>
          <p:nvCxnSpPr>
            <p:cNvPr id="119" name="Straight Connector 118">
              <a:extLst>
                <a:ext uri="{FF2B5EF4-FFF2-40B4-BE49-F238E27FC236}">
                  <a16:creationId xmlns:a16="http://schemas.microsoft.com/office/drawing/2014/main" id="{3E6C1BF0-6078-41A9-BAA9-373705C9926F}"/>
                </a:ext>
              </a:extLst>
            </p:cNvPr>
            <p:cNvCxnSpPr>
              <a:cxnSpLocks/>
            </p:cNvCxnSpPr>
            <p:nvPr/>
          </p:nvCxnSpPr>
          <p:spPr>
            <a:xfrm flipH="1">
              <a:off x="3840047" y="4435329"/>
              <a:ext cx="0" cy="146304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ABDA713-0FA1-4CF3-AC4E-432258471E6B}"/>
                </a:ext>
              </a:extLst>
            </p:cNvPr>
            <p:cNvSpPr txBox="1"/>
            <p:nvPr/>
          </p:nvSpPr>
          <p:spPr>
            <a:xfrm>
              <a:off x="3145772" y="5891568"/>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Marketing forms and pages</a:t>
              </a:r>
            </a:p>
          </p:txBody>
        </p:sp>
        <p:sp>
          <p:nvSpPr>
            <p:cNvPr id="118" name="Oval 117">
              <a:extLst>
                <a:ext uri="{FF2B5EF4-FFF2-40B4-BE49-F238E27FC236}">
                  <a16:creationId xmlns:a16="http://schemas.microsoft.com/office/drawing/2014/main" id="{C977D75F-AF63-4879-88FD-7BE6067211E0}"/>
                </a:ext>
              </a:extLst>
            </p:cNvPr>
            <p:cNvSpPr/>
            <p:nvPr/>
          </p:nvSpPr>
          <p:spPr bwMode="auto">
            <a:xfrm>
              <a:off x="3751657"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2" name="Group 1">
            <a:extLst>
              <a:ext uri="{FF2B5EF4-FFF2-40B4-BE49-F238E27FC236}">
                <a16:creationId xmlns:a16="http://schemas.microsoft.com/office/drawing/2014/main" id="{D00603F5-C073-48F5-A3BB-2BAAA5FBEFF5}"/>
              </a:ext>
              <a:ext uri="{C183D7F6-B498-43B3-948B-1728B52AA6E4}">
                <adec:decorative xmlns:adec="http://schemas.microsoft.com/office/drawing/2017/decorative" val="1"/>
              </a:ext>
            </a:extLst>
          </p:cNvPr>
          <p:cNvGrpSpPr/>
          <p:nvPr/>
        </p:nvGrpSpPr>
        <p:grpSpPr>
          <a:xfrm>
            <a:off x="2147118" y="4364831"/>
            <a:ext cx="1181837" cy="1661694"/>
            <a:chOff x="2147118" y="4364831"/>
            <a:chExt cx="1181837" cy="1661694"/>
          </a:xfrm>
        </p:grpSpPr>
        <p:cxnSp>
          <p:nvCxnSpPr>
            <p:cNvPr id="121" name="Straight Connector 120">
              <a:extLst>
                <a:ext uri="{FF2B5EF4-FFF2-40B4-BE49-F238E27FC236}">
                  <a16:creationId xmlns:a16="http://schemas.microsoft.com/office/drawing/2014/main" id="{34D61CEA-B990-44FE-BA88-F7DF401CCD99}"/>
                </a:ext>
              </a:extLst>
            </p:cNvPr>
            <p:cNvCxnSpPr>
              <a:cxnSpLocks/>
            </p:cNvCxnSpPr>
            <p:nvPr/>
          </p:nvCxnSpPr>
          <p:spPr>
            <a:xfrm flipH="1">
              <a:off x="2755391" y="4435329"/>
              <a:ext cx="0" cy="100584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9EA4776-48D9-4F0C-9993-B2F9F8486D84}"/>
                </a:ext>
              </a:extLst>
            </p:cNvPr>
            <p:cNvSpPr txBox="1"/>
            <p:nvPr/>
          </p:nvSpPr>
          <p:spPr>
            <a:xfrm>
              <a:off x="2147118" y="5509460"/>
              <a:ext cx="1181837"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Marketing applications  </a:t>
              </a:r>
            </a:p>
          </p:txBody>
        </p:sp>
        <p:sp>
          <p:nvSpPr>
            <p:cNvPr id="120" name="Oval 119">
              <a:extLst>
                <a:ext uri="{FF2B5EF4-FFF2-40B4-BE49-F238E27FC236}">
                  <a16:creationId xmlns:a16="http://schemas.microsoft.com/office/drawing/2014/main" id="{2646004B-8A4B-43E7-9CE7-D14F7F4F96AC}"/>
                </a:ext>
              </a:extLst>
            </p:cNvPr>
            <p:cNvSpPr/>
            <p:nvPr/>
          </p:nvSpPr>
          <p:spPr bwMode="auto">
            <a:xfrm>
              <a:off x="2666073"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7" name="Group 36">
            <a:extLst>
              <a:ext uri="{FF2B5EF4-FFF2-40B4-BE49-F238E27FC236}">
                <a16:creationId xmlns:a16="http://schemas.microsoft.com/office/drawing/2014/main" id="{10646D72-04A6-4B7C-A2A6-A757A0E448A8}"/>
              </a:ext>
              <a:ext uri="{C183D7F6-B498-43B3-948B-1728B52AA6E4}">
                <adec:decorative xmlns:adec="http://schemas.microsoft.com/office/drawing/2017/decorative" val="1"/>
              </a:ext>
            </a:extLst>
          </p:cNvPr>
          <p:cNvGrpSpPr/>
          <p:nvPr/>
        </p:nvGrpSpPr>
        <p:grpSpPr>
          <a:xfrm>
            <a:off x="2755095" y="4364831"/>
            <a:ext cx="1111373" cy="1223132"/>
            <a:chOff x="2755095" y="4364831"/>
            <a:chExt cx="1111373" cy="1223132"/>
          </a:xfrm>
        </p:grpSpPr>
        <p:grpSp>
          <p:nvGrpSpPr>
            <p:cNvPr id="4" name="Group 3">
              <a:extLst>
                <a:ext uri="{FF2B5EF4-FFF2-40B4-BE49-F238E27FC236}">
                  <a16:creationId xmlns:a16="http://schemas.microsoft.com/office/drawing/2014/main" id="{242CA25C-B772-48B3-8E89-4215C081C8CD}"/>
                </a:ext>
              </a:extLst>
            </p:cNvPr>
            <p:cNvGrpSpPr/>
            <p:nvPr/>
          </p:nvGrpSpPr>
          <p:grpSpPr>
            <a:xfrm>
              <a:off x="2755095" y="4435329"/>
              <a:ext cx="1111373" cy="1152634"/>
              <a:chOff x="2755095" y="4435329"/>
              <a:chExt cx="1111373" cy="1152634"/>
            </a:xfrm>
          </p:grpSpPr>
          <p:cxnSp>
            <p:nvCxnSpPr>
              <p:cNvPr id="48" name="Straight Connector 47">
                <a:extLst>
                  <a:ext uri="{FF2B5EF4-FFF2-40B4-BE49-F238E27FC236}">
                    <a16:creationId xmlns:a16="http://schemas.microsoft.com/office/drawing/2014/main" id="{EB6FEC8B-E81C-4737-A53C-7B21BA6F698E}"/>
                  </a:ext>
                </a:extLst>
              </p:cNvPr>
              <p:cNvCxnSpPr>
                <a:cxnSpLocks/>
              </p:cNvCxnSpPr>
              <p:nvPr/>
            </p:nvCxnSpPr>
            <p:spPr>
              <a:xfrm flipH="1">
                <a:off x="3297719" y="4435329"/>
                <a:ext cx="0" cy="64008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CE0EDC0-2A34-493D-8E6A-6B93850C3354}"/>
                  </a:ext>
                </a:extLst>
              </p:cNvPr>
              <p:cNvSpPr txBox="1"/>
              <p:nvPr/>
            </p:nvSpPr>
            <p:spPr>
              <a:xfrm>
                <a:off x="2755095" y="5070898"/>
                <a:ext cx="1111373"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Segments and lists</a:t>
                </a:r>
              </a:p>
            </p:txBody>
          </p:sp>
        </p:grpSp>
        <p:sp>
          <p:nvSpPr>
            <p:cNvPr id="47" name="Oval 46">
              <a:extLst>
                <a:ext uri="{FF2B5EF4-FFF2-40B4-BE49-F238E27FC236}">
                  <a16:creationId xmlns:a16="http://schemas.microsoft.com/office/drawing/2014/main" id="{F0995DB0-4129-4629-8E27-DA4D72882974}"/>
                </a:ext>
              </a:extLst>
            </p:cNvPr>
            <p:cNvSpPr/>
            <p:nvPr/>
          </p:nvSpPr>
          <p:spPr bwMode="auto">
            <a:xfrm>
              <a:off x="3208865" y="436483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sp>
        <p:nvSpPr>
          <p:cNvPr id="104" name="TextBox 103">
            <a:extLst>
              <a:ext uri="{FF2B5EF4-FFF2-40B4-BE49-F238E27FC236}">
                <a16:creationId xmlns:a16="http://schemas.microsoft.com/office/drawing/2014/main" id="{8EEF430A-B477-4D65-A058-8DC679B9C462}"/>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06" name="Group 105">
            <a:extLst>
              <a:ext uri="{FF2B5EF4-FFF2-40B4-BE49-F238E27FC236}">
                <a16:creationId xmlns:a16="http://schemas.microsoft.com/office/drawing/2014/main" id="{2DF715A0-326E-4804-A928-133512898C30}"/>
              </a:ext>
            </a:extLst>
          </p:cNvPr>
          <p:cNvGrpSpPr/>
          <p:nvPr/>
        </p:nvGrpSpPr>
        <p:grpSpPr>
          <a:xfrm>
            <a:off x="1795346" y="1520932"/>
            <a:ext cx="9696366" cy="409448"/>
            <a:chOff x="1795346" y="1520932"/>
            <a:chExt cx="9696366" cy="409448"/>
          </a:xfrm>
        </p:grpSpPr>
        <p:sp>
          <p:nvSpPr>
            <p:cNvPr id="122" name="Rectangle 121">
              <a:extLst>
                <a:ext uri="{FF2B5EF4-FFF2-40B4-BE49-F238E27FC236}">
                  <a16:creationId xmlns:a16="http://schemas.microsoft.com/office/drawing/2014/main" id="{32BB786A-7621-43B6-8719-51075E6C9946}"/>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23" name="Rectangle 122">
              <a:extLst>
                <a:ext uri="{FF2B5EF4-FFF2-40B4-BE49-F238E27FC236}">
                  <a16:creationId xmlns:a16="http://schemas.microsoft.com/office/drawing/2014/main" id="{50D2FEA9-8ED8-4071-A134-DE8B04F4957B}"/>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24" name="Rectangle 123">
              <a:extLst>
                <a:ext uri="{FF2B5EF4-FFF2-40B4-BE49-F238E27FC236}">
                  <a16:creationId xmlns:a16="http://schemas.microsoft.com/office/drawing/2014/main" id="{A0FF58E5-EC02-410F-9E32-AC6BF0C36874}"/>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25" name="Title 1">
              <a:extLst>
                <a:ext uri="{FF2B5EF4-FFF2-40B4-BE49-F238E27FC236}">
                  <a16:creationId xmlns:a16="http://schemas.microsoft.com/office/drawing/2014/main" id="{DB7437E3-88ED-4140-A543-0D849364A23C}"/>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26" name="Title 1">
              <a:extLst>
                <a:ext uri="{FF2B5EF4-FFF2-40B4-BE49-F238E27FC236}">
                  <a16:creationId xmlns:a16="http://schemas.microsoft.com/office/drawing/2014/main" id="{FC06EBF4-6FE5-47EB-BC83-A68073B04250}"/>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27" name="Title 1">
              <a:extLst>
                <a:ext uri="{FF2B5EF4-FFF2-40B4-BE49-F238E27FC236}">
                  <a16:creationId xmlns:a16="http://schemas.microsoft.com/office/drawing/2014/main" id="{FE457394-1B03-458B-9E23-76E1CAA9E359}"/>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51621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nodeType="withEffect">
                                  <p:stCondLst>
                                    <p:cond delay="1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40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50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par>
                                <p:cTn id="23" presetID="22" presetClass="entr" presetSubtype="4" fill="hold" nodeType="withEffect">
                                  <p:stCondLst>
                                    <p:cond delay="50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22" presetClass="entr" presetSubtype="4" fill="hold" nodeType="withEffect">
                                  <p:stCondLst>
                                    <p:cond delay="70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1" fill="hold" nodeType="withEffect">
                                  <p:stCondLst>
                                    <p:cond delay="70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par>
                                <p:cTn id="38" presetID="10" presetClass="entr" presetSubtype="0" fill="hold" nodeType="withEffect">
                                  <p:stCondLst>
                                    <p:cond delay="70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500"/>
                                        <p:tgtEl>
                                          <p:spTgt spid="111"/>
                                        </p:tgtEl>
                                      </p:cBhvr>
                                    </p:animEffect>
                                  </p:childTnLst>
                                </p:cTn>
                              </p:par>
                              <p:par>
                                <p:cTn id="41" presetID="22" presetClass="entr" presetSubtype="1" fill="hold" nodeType="withEffect">
                                  <p:stCondLst>
                                    <p:cond delay="10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par>
                                <p:cTn id="44" presetID="22" presetClass="entr" presetSubtype="1" fill="hold" nodeType="withEffect">
                                  <p:stCondLst>
                                    <p:cond delay="10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2" presetClass="entr" presetSubtype="1" fill="hold" nodeType="withEffect">
                                  <p:stCondLst>
                                    <p:cond delay="1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par>
                                <p:cTn id="50" presetID="22" presetClass="entr" presetSubtype="1" fill="hold" nodeType="withEffect">
                                  <p:stCondLst>
                                    <p:cond delay="10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500"/>
                                        <p:tgtEl>
                                          <p:spTgt spid="38"/>
                                        </p:tgtEl>
                                      </p:cBhvr>
                                    </p:animEffect>
                                  </p:childTnLst>
                                </p:cTn>
                              </p:par>
                              <p:par>
                                <p:cTn id="53" presetID="22" presetClass="entr" presetSubtype="1" fill="hold" nodeType="withEffect">
                                  <p:stCondLst>
                                    <p:cond delay="10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500"/>
                                        <p:tgtEl>
                                          <p:spTgt spid="39"/>
                                        </p:tgtEl>
                                      </p:cBhvr>
                                    </p:animEffect>
                                  </p:childTnLst>
                                </p:cTn>
                              </p:par>
                              <p:par>
                                <p:cTn id="56" presetID="22" presetClass="entr" presetSubtype="1" fill="hold" nodeType="withEffect">
                                  <p:stCondLst>
                                    <p:cond delay="10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500"/>
                                        <p:tgtEl>
                                          <p:spTgt spid="40"/>
                                        </p:tgtEl>
                                      </p:cBhvr>
                                    </p:animEffect>
                                  </p:childTnLst>
                                </p:cTn>
                              </p:par>
                              <p:par>
                                <p:cTn id="59" presetID="22" presetClass="entr" presetSubtype="1" fill="hold" nodeType="withEffect">
                                  <p:stCondLst>
                                    <p:cond delay="10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par>
                                <p:cTn id="62" presetID="22" presetClass="entr" presetSubtype="1" fill="hold" nodeType="withEffect">
                                  <p:stCondLst>
                                    <p:cond delay="10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2603996623"/>
              </p:ext>
            </p:extLst>
          </p:nvPr>
        </p:nvGraphicFramePr>
        <p:xfrm>
          <a:off x="418589" y="2201863"/>
          <a:ext cx="11283696" cy="3196932"/>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9381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310896">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Customer Engagement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MB-200</a:t>
                      </a: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applications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MB-200T01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automation</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MB-200T02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10896">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integrations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MB-200T03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10896">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test and deploy</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MB-200T04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697908"/>
                  </a:ext>
                </a:extLst>
              </a:tr>
              <a:tr h="270054">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594360">
                <a:tc rowSpan="2">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Marketing</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MB-220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Configure settings and core functionality in Dynamics 365 for Marketing</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MB-220T01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3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310896">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Set up events and surveys in Dynamics 365 for Marketing</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MB-220T02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5824002"/>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18589" y="419147"/>
            <a:ext cx="10819784" cy="1143000"/>
          </a:xfrm>
        </p:spPr>
        <p:txBody>
          <a:bodyPr/>
          <a:lstStyle/>
          <a:p>
            <a:r>
              <a:rPr lang="en-US" dirty="0"/>
              <a:t>Course details for Dynamics 365 for Marketing Functional Consultant Associate</a:t>
            </a:r>
          </a:p>
        </p:txBody>
      </p:sp>
      <p:sp>
        <p:nvSpPr>
          <p:cNvPr id="7" name="Rectangle 1">
            <a:extLst>
              <a:ext uri="{FF2B5EF4-FFF2-40B4-BE49-F238E27FC236}">
                <a16:creationId xmlns:a16="http://schemas.microsoft.com/office/drawing/2014/main" id="{FBC1CB1F-CDA8-4A06-97D1-AD14D3C88699}"/>
              </a:ext>
            </a:extLst>
          </p:cNvPr>
          <p:cNvSpPr>
            <a:spLocks noChangeArrowheads="1"/>
          </p:cNvSpPr>
          <p:nvPr/>
        </p:nvSpPr>
        <p:spPr bwMode="auto">
          <a:xfrm>
            <a:off x="418589" y="1585710"/>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6 Instructor-led training courses aligned to the two exams</a:t>
            </a:r>
          </a:p>
        </p:txBody>
      </p:sp>
    </p:spTree>
    <p:extLst>
      <p:ext uri="{BB962C8B-B14F-4D97-AF65-F5344CB8AC3E}">
        <p14:creationId xmlns:p14="http://schemas.microsoft.com/office/powerpoint/2010/main" val="343473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4.58333E-6 3.33333E-6 L -0.05092 -0.0007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9A823-517F-4576-9FBE-AB8590A9962E}"/>
              </a:ext>
              <a:ext uri="{C183D7F6-B498-43B3-948B-1728B52AA6E4}">
                <adec:decorative xmlns:adec="http://schemas.microsoft.com/office/drawing/2017/decorative" val="1"/>
              </a:ext>
            </a:extLst>
          </p:cNvPr>
          <p:cNvSpPr>
            <a:spLocks noGrp="1"/>
          </p:cNvSpPr>
          <p:nvPr>
            <p:ph type="title"/>
          </p:nvPr>
        </p:nvSpPr>
        <p:spPr>
          <a:xfrm>
            <a:off x="408079" y="419147"/>
            <a:ext cx="10819784" cy="1143000"/>
          </a:xfrm>
        </p:spPr>
        <p:txBody>
          <a:bodyPr/>
          <a:lstStyle/>
          <a:p>
            <a:r>
              <a:rPr lang="en-US" spc="-80" dirty="0"/>
              <a:t>Learning path for </a:t>
            </a:r>
            <a:r>
              <a:rPr lang="en-US" dirty="0"/>
              <a:t>Dynamics 365 for Customer Service Functional Consultant Associate</a:t>
            </a:r>
          </a:p>
        </p:txBody>
      </p:sp>
      <p:grpSp>
        <p:nvGrpSpPr>
          <p:cNvPr id="108" name="Group 107">
            <a:extLst>
              <a:ext uri="{FF2B5EF4-FFF2-40B4-BE49-F238E27FC236}">
                <a16:creationId xmlns:a16="http://schemas.microsoft.com/office/drawing/2014/main" id="{B9A1105E-874A-4BD0-B2C5-16E24D757486}"/>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109" name="Rectangle: Rounded Corners 108">
              <a:extLst>
                <a:ext uri="{FF2B5EF4-FFF2-40B4-BE49-F238E27FC236}">
                  <a16:creationId xmlns:a16="http://schemas.microsoft.com/office/drawing/2014/main" id="{C2E59ECA-F0DB-4CD2-87A4-FBF56F31D7FA}"/>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110" name="Group 109">
              <a:extLst>
                <a:ext uri="{FF2B5EF4-FFF2-40B4-BE49-F238E27FC236}">
                  <a16:creationId xmlns:a16="http://schemas.microsoft.com/office/drawing/2014/main" id="{C81DEF9B-DA7A-4DF0-AFB3-6214B25BE78A}"/>
                </a:ext>
              </a:extLst>
            </p:cNvPr>
            <p:cNvGrpSpPr/>
            <p:nvPr/>
          </p:nvGrpSpPr>
          <p:grpSpPr>
            <a:xfrm>
              <a:off x="910573" y="4997101"/>
              <a:ext cx="681574" cy="410456"/>
              <a:chOff x="2201868" y="5451471"/>
              <a:chExt cx="549073" cy="325437"/>
            </a:xfrm>
          </p:grpSpPr>
          <p:grpSp>
            <p:nvGrpSpPr>
              <p:cNvPr id="111" name="Group 11">
                <a:extLst>
                  <a:ext uri="{FF2B5EF4-FFF2-40B4-BE49-F238E27FC236}">
                    <a16:creationId xmlns:a16="http://schemas.microsoft.com/office/drawing/2014/main" id="{2B29B057-28E7-4D9D-9631-99EC8188ADE2}"/>
                  </a:ext>
                </a:extLst>
              </p:cNvPr>
              <p:cNvGrpSpPr>
                <a:grpSpLocks noChangeAspect="1"/>
              </p:cNvGrpSpPr>
              <p:nvPr/>
            </p:nvGrpSpPr>
            <p:grpSpPr bwMode="auto">
              <a:xfrm>
                <a:off x="2201868" y="5451471"/>
                <a:ext cx="401638" cy="325437"/>
                <a:chOff x="1387" y="3434"/>
                <a:chExt cx="253" cy="205"/>
              </a:xfrm>
              <a:solidFill>
                <a:schemeClr val="tx1"/>
              </a:solidFill>
            </p:grpSpPr>
            <p:sp>
              <p:nvSpPr>
                <p:cNvPr id="113" name="Freeform 12">
                  <a:extLst>
                    <a:ext uri="{FF2B5EF4-FFF2-40B4-BE49-F238E27FC236}">
                      <a16:creationId xmlns:a16="http://schemas.microsoft.com/office/drawing/2014/main" id="{D905C582-A91B-40D2-BE0A-D4A59CF599B6}"/>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4" name="Freeform 13">
                  <a:extLst>
                    <a:ext uri="{FF2B5EF4-FFF2-40B4-BE49-F238E27FC236}">
                      <a16:creationId xmlns:a16="http://schemas.microsoft.com/office/drawing/2014/main" id="{45345AA6-9F34-48BF-9B3B-164C3F327D42}"/>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5" name="Freeform 14">
                  <a:extLst>
                    <a:ext uri="{FF2B5EF4-FFF2-40B4-BE49-F238E27FC236}">
                      <a16:creationId xmlns:a16="http://schemas.microsoft.com/office/drawing/2014/main" id="{60AAE7BA-0D5C-42AA-A7DD-DF78A12F0773}"/>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6" name="Freeform 15">
                  <a:extLst>
                    <a:ext uri="{FF2B5EF4-FFF2-40B4-BE49-F238E27FC236}">
                      <a16:creationId xmlns:a16="http://schemas.microsoft.com/office/drawing/2014/main" id="{4DB1A0A6-B751-45C8-99D3-1BEFE5BB2CB3}"/>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12" name="Freeform 21">
                <a:extLst>
                  <a:ext uri="{FF2B5EF4-FFF2-40B4-BE49-F238E27FC236}">
                    <a16:creationId xmlns:a16="http://schemas.microsoft.com/office/drawing/2014/main" id="{DE143BDA-EF36-45F8-9F9C-4EBA321413DC}"/>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117" name="Group 116">
            <a:extLst>
              <a:ext uri="{FF2B5EF4-FFF2-40B4-BE49-F238E27FC236}">
                <a16:creationId xmlns:a16="http://schemas.microsoft.com/office/drawing/2014/main" id="{E184F0D4-FAF3-4FDB-BC8E-A9A30051EF28}"/>
              </a:ext>
              <a:ext uri="{C183D7F6-B498-43B3-948B-1728B52AA6E4}">
                <adec:decorative xmlns:adec="http://schemas.microsoft.com/office/drawing/2017/decorative" val="1"/>
              </a:ext>
            </a:extLst>
          </p:cNvPr>
          <p:cNvGrpSpPr/>
          <p:nvPr/>
        </p:nvGrpSpPr>
        <p:grpSpPr>
          <a:xfrm>
            <a:off x="1600663" y="3443014"/>
            <a:ext cx="6827622" cy="1010682"/>
            <a:chOff x="2164355" y="3617752"/>
            <a:chExt cx="17971960" cy="564064"/>
          </a:xfrm>
        </p:grpSpPr>
        <p:cxnSp>
          <p:nvCxnSpPr>
            <p:cNvPr id="118" name="Straight Connector 117">
              <a:extLst>
                <a:ext uri="{FF2B5EF4-FFF2-40B4-BE49-F238E27FC236}">
                  <a16:creationId xmlns:a16="http://schemas.microsoft.com/office/drawing/2014/main" id="{00BCC359-1365-48EE-ADC8-6C5756F2FFDD}"/>
                </a:ext>
              </a:extLst>
            </p:cNvPr>
            <p:cNvCxnSpPr>
              <a:cxnSpLocks/>
              <a:endCxn id="121" idx="0"/>
            </p:cNvCxnSpPr>
            <p:nvPr/>
          </p:nvCxnSpPr>
          <p:spPr>
            <a:xfrm>
              <a:off x="2164355" y="3890783"/>
              <a:ext cx="910606" cy="243"/>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119" name="Group 118">
              <a:extLst>
                <a:ext uri="{FF2B5EF4-FFF2-40B4-BE49-F238E27FC236}">
                  <a16:creationId xmlns:a16="http://schemas.microsoft.com/office/drawing/2014/main" id="{7E3D72E4-E25C-4CA3-A3C2-E254B02E5EC1}"/>
                </a:ext>
              </a:extLst>
            </p:cNvPr>
            <p:cNvGrpSpPr/>
            <p:nvPr/>
          </p:nvGrpSpPr>
          <p:grpSpPr>
            <a:xfrm>
              <a:off x="3074956" y="3617752"/>
              <a:ext cx="15660850" cy="564064"/>
              <a:chOff x="3196336" y="3202901"/>
              <a:chExt cx="15660850" cy="1532164"/>
            </a:xfrm>
          </p:grpSpPr>
          <p:sp>
            <p:nvSpPr>
              <p:cNvPr id="121" name="Freeform: Shape 120">
                <a:extLst>
                  <a:ext uri="{FF2B5EF4-FFF2-40B4-BE49-F238E27FC236}">
                    <a16:creationId xmlns:a16="http://schemas.microsoft.com/office/drawing/2014/main" id="{177CCD3F-46E4-48F7-9C28-B56F0AD022E3}"/>
                  </a:ext>
                </a:extLst>
              </p:cNvPr>
              <p:cNvSpPr/>
              <p:nvPr/>
            </p:nvSpPr>
            <p:spPr bwMode="auto">
              <a:xfrm flipV="1">
                <a:off x="3196341" y="3942132"/>
                <a:ext cx="15660845" cy="792933"/>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340783"/>
                  <a:gd name="connsiteY0" fmla="*/ 1038444 h 1038444"/>
                  <a:gd name="connsiteX1" fmla="*/ 1235531 w 11340783"/>
                  <a:gd name="connsiteY1" fmla="*/ 5799 h 1038444"/>
                  <a:gd name="connsiteX2" fmla="*/ 11340783 w 11340783"/>
                  <a:gd name="connsiteY2" fmla="*/ 0 h 1038444"/>
                  <a:gd name="connsiteX0" fmla="*/ 0 w 11233154"/>
                  <a:gd name="connsiteY0" fmla="*/ 1044811 h 1044811"/>
                  <a:gd name="connsiteX1" fmla="*/ 1235531 w 11233154"/>
                  <a:gd name="connsiteY1" fmla="*/ 12166 h 1044811"/>
                  <a:gd name="connsiteX2" fmla="*/ 11233154 w 11233154"/>
                  <a:gd name="connsiteY2" fmla="*/ 0 h 1044811"/>
                  <a:gd name="connsiteX0" fmla="*/ 0 w 11977583"/>
                  <a:gd name="connsiteY0" fmla="*/ 1045008 h 1045008"/>
                  <a:gd name="connsiteX1" fmla="*/ 1235531 w 11977583"/>
                  <a:gd name="connsiteY1" fmla="*/ 12363 h 1045008"/>
                  <a:gd name="connsiteX2" fmla="*/ 11233154 w 11977583"/>
                  <a:gd name="connsiteY2" fmla="*/ 197 h 1045008"/>
                  <a:gd name="connsiteX3" fmla="*/ 11246580 w 11977583"/>
                  <a:gd name="connsiteY3" fmla="*/ 4917 h 1045008"/>
                  <a:gd name="connsiteX0" fmla="*/ 0 w 12624550"/>
                  <a:gd name="connsiteY0" fmla="*/ 1044813 h 1048862"/>
                  <a:gd name="connsiteX1" fmla="*/ 1235531 w 12624550"/>
                  <a:gd name="connsiteY1" fmla="*/ 12168 h 1048862"/>
                  <a:gd name="connsiteX2" fmla="*/ 11233154 w 12624550"/>
                  <a:gd name="connsiteY2" fmla="*/ 2 h 1048862"/>
                  <a:gd name="connsiteX3" fmla="*/ 12605402 w 12624550"/>
                  <a:gd name="connsiteY3" fmla="*/ 1048862 h 1048862"/>
                  <a:gd name="connsiteX0" fmla="*/ 0 w 12605401"/>
                  <a:gd name="connsiteY0" fmla="*/ 1044811 h 1048860"/>
                  <a:gd name="connsiteX1" fmla="*/ 1235531 w 12605401"/>
                  <a:gd name="connsiteY1" fmla="*/ 12166 h 1048860"/>
                  <a:gd name="connsiteX2" fmla="*/ 11233154 w 12605401"/>
                  <a:gd name="connsiteY2" fmla="*/ 0 h 1048860"/>
                  <a:gd name="connsiteX3" fmla="*/ 12605402 w 12605401"/>
                  <a:gd name="connsiteY3" fmla="*/ 1048860 h 1048860"/>
                </a:gdLst>
                <a:ahLst/>
                <a:cxnLst>
                  <a:cxn ang="0">
                    <a:pos x="connsiteX0" y="connsiteY0"/>
                  </a:cxn>
                  <a:cxn ang="0">
                    <a:pos x="connsiteX1" y="connsiteY1"/>
                  </a:cxn>
                  <a:cxn ang="0">
                    <a:pos x="connsiteX2" y="connsiteY2"/>
                  </a:cxn>
                  <a:cxn ang="0">
                    <a:pos x="connsiteX3" y="connsiteY3"/>
                  </a:cxn>
                </a:cxnLst>
                <a:rect l="l" t="t" r="r" b="b"/>
                <a:pathLst>
                  <a:path w="12605401" h="1048860">
                    <a:moveTo>
                      <a:pt x="0" y="1044811"/>
                    </a:moveTo>
                    <a:cubicBezTo>
                      <a:pt x="150086" y="957941"/>
                      <a:pt x="1051186" y="129879"/>
                      <a:pt x="1235531" y="12166"/>
                    </a:cubicBezTo>
                    <a:cubicBezTo>
                      <a:pt x="1292009" y="1831"/>
                      <a:pt x="11147190" y="8566"/>
                      <a:pt x="11233154" y="0"/>
                    </a:cubicBezTo>
                    <a:lnTo>
                      <a:pt x="12605402" y="1048860"/>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2" name="Freeform: Shape 121">
                <a:extLst>
                  <a:ext uri="{FF2B5EF4-FFF2-40B4-BE49-F238E27FC236}">
                    <a16:creationId xmlns:a16="http://schemas.microsoft.com/office/drawing/2014/main" id="{E030E39B-27D8-4B81-8A0D-42B65C6CD311}"/>
                  </a:ext>
                </a:extLst>
              </p:cNvPr>
              <p:cNvSpPr/>
              <p:nvPr/>
            </p:nvSpPr>
            <p:spPr bwMode="auto">
              <a:xfrm>
                <a:off x="3196336" y="3202901"/>
                <a:ext cx="15644136" cy="74405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326367"/>
                  <a:gd name="connsiteY0" fmla="*/ 1039702 h 1039702"/>
                  <a:gd name="connsiteX1" fmla="*/ 1235531 w 11326367"/>
                  <a:gd name="connsiteY1" fmla="*/ 7057 h 1039702"/>
                  <a:gd name="connsiteX2" fmla="*/ 11326367 w 11326367"/>
                  <a:gd name="connsiteY2" fmla="*/ 6580 h 1039702"/>
                  <a:gd name="connsiteX0" fmla="*/ 0 w 11225879"/>
                  <a:gd name="connsiteY0" fmla="*/ 1039702 h 1039702"/>
                  <a:gd name="connsiteX1" fmla="*/ 1235531 w 11225879"/>
                  <a:gd name="connsiteY1" fmla="*/ 7057 h 1039702"/>
                  <a:gd name="connsiteX2" fmla="*/ 11225879 w 11225879"/>
                  <a:gd name="connsiteY2" fmla="*/ 6580 h 1039702"/>
                  <a:gd name="connsiteX0" fmla="*/ 0 w 11968209"/>
                  <a:gd name="connsiteY0" fmla="*/ 1039702 h 1039702"/>
                  <a:gd name="connsiteX1" fmla="*/ 1235531 w 11968209"/>
                  <a:gd name="connsiteY1" fmla="*/ 7057 h 1039702"/>
                  <a:gd name="connsiteX2" fmla="*/ 11225879 w 11968209"/>
                  <a:gd name="connsiteY2" fmla="*/ 6580 h 1039702"/>
                  <a:gd name="connsiteX3" fmla="*/ 11233895 w 11968209"/>
                  <a:gd name="connsiteY3" fmla="*/ 3952 h 1039702"/>
                  <a:gd name="connsiteX0" fmla="*/ 0 w 12570562"/>
                  <a:gd name="connsiteY0" fmla="*/ 1039702 h 1042174"/>
                  <a:gd name="connsiteX1" fmla="*/ 1235531 w 12570562"/>
                  <a:gd name="connsiteY1" fmla="*/ 7057 h 1042174"/>
                  <a:gd name="connsiteX2" fmla="*/ 11225879 w 12570562"/>
                  <a:gd name="connsiteY2" fmla="*/ 6580 h 1042174"/>
                  <a:gd name="connsiteX3" fmla="*/ 12540242 w 12570562"/>
                  <a:gd name="connsiteY3" fmla="*/ 1042174 h 1042174"/>
                  <a:gd name="connsiteX0" fmla="*/ 0 w 12540241"/>
                  <a:gd name="connsiteY0" fmla="*/ 1039702 h 1042174"/>
                  <a:gd name="connsiteX1" fmla="*/ 1235531 w 12540241"/>
                  <a:gd name="connsiteY1" fmla="*/ 7057 h 1042174"/>
                  <a:gd name="connsiteX2" fmla="*/ 11225879 w 12540241"/>
                  <a:gd name="connsiteY2" fmla="*/ 6580 h 1042174"/>
                  <a:gd name="connsiteX3" fmla="*/ 12540242 w 12540241"/>
                  <a:gd name="connsiteY3" fmla="*/ 1042174 h 1042174"/>
                </a:gdLst>
                <a:ahLst/>
                <a:cxnLst>
                  <a:cxn ang="0">
                    <a:pos x="connsiteX0" y="connsiteY0"/>
                  </a:cxn>
                  <a:cxn ang="0">
                    <a:pos x="connsiteX1" y="connsiteY1"/>
                  </a:cxn>
                  <a:cxn ang="0">
                    <a:pos x="connsiteX2" y="connsiteY2"/>
                  </a:cxn>
                  <a:cxn ang="0">
                    <a:pos x="connsiteX3" y="connsiteY3"/>
                  </a:cxn>
                </a:cxnLst>
                <a:rect l="l" t="t" r="r" b="b"/>
                <a:pathLst>
                  <a:path w="12540241" h="1042174">
                    <a:moveTo>
                      <a:pt x="0" y="1039702"/>
                    </a:moveTo>
                    <a:cubicBezTo>
                      <a:pt x="150086" y="952832"/>
                      <a:pt x="1051186" y="124770"/>
                      <a:pt x="1235531" y="7057"/>
                    </a:cubicBezTo>
                    <a:cubicBezTo>
                      <a:pt x="1292009" y="-3278"/>
                      <a:pt x="11106145" y="-1234"/>
                      <a:pt x="11225879" y="6580"/>
                    </a:cubicBezTo>
                    <a:lnTo>
                      <a:pt x="12540242" y="1042174"/>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120" name="Straight Connector 119">
              <a:extLst>
                <a:ext uri="{FF2B5EF4-FFF2-40B4-BE49-F238E27FC236}">
                  <a16:creationId xmlns:a16="http://schemas.microsoft.com/office/drawing/2014/main" id="{722E92A6-4FBB-453D-B5AC-49DB32C28006}"/>
                </a:ext>
              </a:extLst>
            </p:cNvPr>
            <p:cNvCxnSpPr>
              <a:cxnSpLocks/>
            </p:cNvCxnSpPr>
            <p:nvPr/>
          </p:nvCxnSpPr>
          <p:spPr>
            <a:xfrm>
              <a:off x="18696647" y="3891027"/>
              <a:ext cx="1439668" cy="0"/>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25" name="Group 124">
            <a:extLst>
              <a:ext uri="{FF2B5EF4-FFF2-40B4-BE49-F238E27FC236}">
                <a16:creationId xmlns:a16="http://schemas.microsoft.com/office/drawing/2014/main" id="{D7C51A19-34FC-4B18-B150-DA04876BC7FA}"/>
              </a:ext>
              <a:ext uri="{C183D7F6-B498-43B3-948B-1728B52AA6E4}">
                <adec:decorative xmlns:adec="http://schemas.microsoft.com/office/drawing/2017/decorative" val="1"/>
              </a:ext>
            </a:extLst>
          </p:cNvPr>
          <p:cNvGrpSpPr/>
          <p:nvPr/>
        </p:nvGrpSpPr>
        <p:grpSpPr>
          <a:xfrm>
            <a:off x="1682832" y="2335101"/>
            <a:ext cx="1630704" cy="1198970"/>
            <a:chOff x="2979697" y="2401102"/>
            <a:chExt cx="1630704" cy="1198970"/>
          </a:xfrm>
        </p:grpSpPr>
        <p:sp>
          <p:nvSpPr>
            <p:cNvPr id="126" name="Oval 125">
              <a:extLst>
                <a:ext uri="{FF2B5EF4-FFF2-40B4-BE49-F238E27FC236}">
                  <a16:creationId xmlns:a16="http://schemas.microsoft.com/office/drawing/2014/main" id="{BC9C598C-B5BD-47E3-B514-965CF065AA46}"/>
                </a:ext>
              </a:extLst>
            </p:cNvPr>
            <p:cNvSpPr/>
            <p:nvPr/>
          </p:nvSpPr>
          <p:spPr bwMode="auto">
            <a:xfrm>
              <a:off x="3701487"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27" name="Straight Connector 126">
              <a:extLst>
                <a:ext uri="{FF2B5EF4-FFF2-40B4-BE49-F238E27FC236}">
                  <a16:creationId xmlns:a16="http://schemas.microsoft.com/office/drawing/2014/main" id="{83F826D8-A080-47DD-9124-C932FE7C6CD5}"/>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30A78E05-48D0-41B2-ADF3-55483DE11892}"/>
                </a:ext>
              </a:extLst>
            </p:cNvPr>
            <p:cNvSpPr txBox="1"/>
            <p:nvPr/>
          </p:nvSpPr>
          <p:spPr>
            <a:xfrm>
              <a:off x="2979697" y="2401102"/>
              <a:ext cx="1630704"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Discovery, planning,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analysis</a:t>
              </a:r>
            </a:p>
          </p:txBody>
        </p:sp>
      </p:grpSp>
      <p:grpSp>
        <p:nvGrpSpPr>
          <p:cNvPr id="129" name="Group 128">
            <a:extLst>
              <a:ext uri="{FF2B5EF4-FFF2-40B4-BE49-F238E27FC236}">
                <a16:creationId xmlns:a16="http://schemas.microsoft.com/office/drawing/2014/main" id="{238202B0-85B0-4502-940F-3DA340B591B3}"/>
              </a:ext>
              <a:ext uri="{C183D7F6-B498-43B3-948B-1728B52AA6E4}">
                <adec:decorative xmlns:adec="http://schemas.microsoft.com/office/drawing/2017/decorative" val="1"/>
              </a:ext>
            </a:extLst>
          </p:cNvPr>
          <p:cNvGrpSpPr/>
          <p:nvPr/>
        </p:nvGrpSpPr>
        <p:grpSpPr>
          <a:xfrm>
            <a:off x="2522392" y="2024563"/>
            <a:ext cx="1802096" cy="1509508"/>
            <a:chOff x="2894000" y="2090564"/>
            <a:chExt cx="1802096" cy="1509508"/>
          </a:xfrm>
        </p:grpSpPr>
        <p:sp>
          <p:nvSpPr>
            <p:cNvPr id="130" name="Oval 129">
              <a:extLst>
                <a:ext uri="{FF2B5EF4-FFF2-40B4-BE49-F238E27FC236}">
                  <a16:creationId xmlns:a16="http://schemas.microsoft.com/office/drawing/2014/main" id="{78BD3A8E-5BA0-4F0E-A27B-98AFA0CB9870}"/>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31" name="Straight Connector 130">
              <a:extLst>
                <a:ext uri="{FF2B5EF4-FFF2-40B4-BE49-F238E27FC236}">
                  <a16:creationId xmlns:a16="http://schemas.microsoft.com/office/drawing/2014/main" id="{559A931F-7495-491E-9DB4-14F852841FAD}"/>
                </a:ext>
              </a:extLst>
            </p:cNvPr>
            <p:cNvCxnSpPr>
              <a:cxnSpLocks/>
              <a:stCxn id="132" idx="2"/>
              <a:endCxn id="130" idx="0"/>
            </p:cNvCxnSpPr>
            <p:nvPr/>
          </p:nvCxnSpPr>
          <p:spPr>
            <a:xfrm>
              <a:off x="3795048" y="2441429"/>
              <a:ext cx="1" cy="975763"/>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17A248A7-02B5-48A4-930C-0ED2F5FF4E30}"/>
                </a:ext>
              </a:extLst>
            </p:cNvPr>
            <p:cNvSpPr txBox="1"/>
            <p:nvPr/>
          </p:nvSpPr>
          <p:spPr>
            <a:xfrm>
              <a:off x="2894000" y="2090564"/>
              <a:ext cx="1802096"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User experience design</a:t>
              </a:r>
            </a:p>
          </p:txBody>
        </p:sp>
      </p:grpSp>
      <p:grpSp>
        <p:nvGrpSpPr>
          <p:cNvPr id="133" name="Group 132">
            <a:extLst>
              <a:ext uri="{FF2B5EF4-FFF2-40B4-BE49-F238E27FC236}">
                <a16:creationId xmlns:a16="http://schemas.microsoft.com/office/drawing/2014/main" id="{ACA25D03-3FEC-4F65-B727-F062E65F3C02}"/>
              </a:ext>
              <a:ext uri="{C183D7F6-B498-43B3-948B-1728B52AA6E4}">
                <adec:decorative xmlns:adec="http://schemas.microsoft.com/office/drawing/2017/decorative" val="1"/>
              </a:ext>
            </a:extLst>
          </p:cNvPr>
          <p:cNvGrpSpPr/>
          <p:nvPr/>
        </p:nvGrpSpPr>
        <p:grpSpPr>
          <a:xfrm>
            <a:off x="6794787" y="2351890"/>
            <a:ext cx="2140917" cy="1155954"/>
            <a:chOff x="8352872" y="2334796"/>
            <a:chExt cx="2140917" cy="1155954"/>
          </a:xfrm>
        </p:grpSpPr>
        <p:sp>
          <p:nvSpPr>
            <p:cNvPr id="134" name="Oval 133">
              <a:extLst>
                <a:ext uri="{FF2B5EF4-FFF2-40B4-BE49-F238E27FC236}">
                  <a16:creationId xmlns:a16="http://schemas.microsoft.com/office/drawing/2014/main" id="{5D0DF1F6-1C1E-47E0-BFA7-10EF72C15B4C}"/>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35" name="Straight Connector 134">
              <a:extLst>
                <a:ext uri="{FF2B5EF4-FFF2-40B4-BE49-F238E27FC236}">
                  <a16:creationId xmlns:a16="http://schemas.microsoft.com/office/drawing/2014/main" id="{E1FB5843-B49C-4D57-8E25-23EBC2CD9FA1}"/>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851DCAE1-20B5-414C-A378-CFBDD11EB51E}"/>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MB-200: Microsoft Dynamics 365 Customer Engagement Core</a:t>
              </a:r>
            </a:p>
          </p:txBody>
        </p:sp>
      </p:grpSp>
      <p:grpSp>
        <p:nvGrpSpPr>
          <p:cNvPr id="137" name="Group 136">
            <a:extLst>
              <a:ext uri="{FF2B5EF4-FFF2-40B4-BE49-F238E27FC236}">
                <a16:creationId xmlns:a16="http://schemas.microsoft.com/office/drawing/2014/main" id="{15E2A7DC-FDC1-422D-9E49-C398CBF6F42A}"/>
              </a:ext>
              <a:ext uri="{C183D7F6-B498-43B3-948B-1728B52AA6E4}">
                <adec:decorative xmlns:adec="http://schemas.microsoft.com/office/drawing/2017/decorative" val="1"/>
              </a:ext>
            </a:extLst>
          </p:cNvPr>
          <p:cNvGrpSpPr/>
          <p:nvPr/>
        </p:nvGrpSpPr>
        <p:grpSpPr>
          <a:xfrm>
            <a:off x="3576433" y="2540640"/>
            <a:ext cx="1391728" cy="993431"/>
            <a:chOff x="2572901" y="3035053"/>
            <a:chExt cx="1391728" cy="993431"/>
          </a:xfrm>
        </p:grpSpPr>
        <p:grpSp>
          <p:nvGrpSpPr>
            <p:cNvPr id="139" name="Group 138">
              <a:extLst>
                <a:ext uri="{FF2B5EF4-FFF2-40B4-BE49-F238E27FC236}">
                  <a16:creationId xmlns:a16="http://schemas.microsoft.com/office/drawing/2014/main" id="{CD03FDBD-4BB7-4F07-A39D-3B7E82044267}"/>
                </a:ext>
              </a:extLst>
            </p:cNvPr>
            <p:cNvGrpSpPr/>
            <p:nvPr/>
          </p:nvGrpSpPr>
          <p:grpSpPr>
            <a:xfrm flipV="1">
              <a:off x="3199149" y="3359188"/>
              <a:ext cx="182880" cy="669296"/>
              <a:chOff x="3175206" y="5630837"/>
              <a:chExt cx="182880" cy="669296"/>
            </a:xfrm>
          </p:grpSpPr>
          <p:sp>
            <p:nvSpPr>
              <p:cNvPr id="141" name="Oval 140">
                <a:extLst>
                  <a:ext uri="{FF2B5EF4-FFF2-40B4-BE49-F238E27FC236}">
                    <a16:creationId xmlns:a16="http://schemas.microsoft.com/office/drawing/2014/main" id="{8A1E0B5B-EF96-48C3-9D5B-4954DEC7B2B7}"/>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42" name="Straight Connector 141">
                <a:extLst>
                  <a:ext uri="{FF2B5EF4-FFF2-40B4-BE49-F238E27FC236}">
                    <a16:creationId xmlns:a16="http://schemas.microsoft.com/office/drawing/2014/main" id="{8628C538-D75D-4F57-8F3E-64BB4228FA67}"/>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40" name="TextBox 139">
              <a:extLst>
                <a:ext uri="{FF2B5EF4-FFF2-40B4-BE49-F238E27FC236}">
                  <a16:creationId xmlns:a16="http://schemas.microsoft.com/office/drawing/2014/main" id="{CA6D8F4D-A175-464B-910B-3C778A7FF9B7}"/>
                </a:ext>
              </a:extLst>
            </p:cNvPr>
            <p:cNvSpPr txBox="1"/>
            <p:nvPr/>
          </p:nvSpPr>
          <p:spPr>
            <a:xfrm>
              <a:off x="2572901" y="3035053"/>
              <a:ext cx="1391728"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Entities and data </a:t>
              </a:r>
            </a:p>
          </p:txBody>
        </p:sp>
      </p:grpSp>
      <p:grpSp>
        <p:nvGrpSpPr>
          <p:cNvPr id="143" name="Group 142">
            <a:extLst>
              <a:ext uri="{FF2B5EF4-FFF2-40B4-BE49-F238E27FC236}">
                <a16:creationId xmlns:a16="http://schemas.microsoft.com/office/drawing/2014/main" id="{8D5BB125-E809-4C3D-BFF6-FE66CC80C045}"/>
              </a:ext>
              <a:ext uri="{C183D7F6-B498-43B3-948B-1728B52AA6E4}">
                <adec:decorative xmlns:adec="http://schemas.microsoft.com/office/drawing/2017/decorative" val="1"/>
              </a:ext>
            </a:extLst>
          </p:cNvPr>
          <p:cNvGrpSpPr/>
          <p:nvPr/>
        </p:nvGrpSpPr>
        <p:grpSpPr>
          <a:xfrm>
            <a:off x="4725908" y="2209187"/>
            <a:ext cx="785793" cy="1324884"/>
            <a:chOff x="6360451" y="3068459"/>
            <a:chExt cx="785793" cy="1324884"/>
          </a:xfrm>
        </p:grpSpPr>
        <p:grpSp>
          <p:nvGrpSpPr>
            <p:cNvPr id="144" name="Group 143">
              <a:extLst>
                <a:ext uri="{FF2B5EF4-FFF2-40B4-BE49-F238E27FC236}">
                  <a16:creationId xmlns:a16="http://schemas.microsoft.com/office/drawing/2014/main" id="{C4BB7F78-3399-41BC-953E-D8C89BEB24BB}"/>
                </a:ext>
              </a:extLst>
            </p:cNvPr>
            <p:cNvGrpSpPr/>
            <p:nvPr/>
          </p:nvGrpSpPr>
          <p:grpSpPr>
            <a:xfrm flipV="1">
              <a:off x="6661907" y="3397777"/>
              <a:ext cx="182880" cy="995566"/>
              <a:chOff x="6661907" y="5325065"/>
              <a:chExt cx="182880" cy="995566"/>
            </a:xfrm>
          </p:grpSpPr>
          <p:sp>
            <p:nvSpPr>
              <p:cNvPr id="146" name="Oval 145">
                <a:extLst>
                  <a:ext uri="{FF2B5EF4-FFF2-40B4-BE49-F238E27FC236}">
                    <a16:creationId xmlns:a16="http://schemas.microsoft.com/office/drawing/2014/main" id="{5B5EE791-B4B7-4BE4-B052-ECE854D3EC98}"/>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47" name="Straight Connector 146">
                <a:extLst>
                  <a:ext uri="{FF2B5EF4-FFF2-40B4-BE49-F238E27FC236}">
                    <a16:creationId xmlns:a16="http://schemas.microsoft.com/office/drawing/2014/main" id="{2EF181AD-40C3-42F7-8547-D8C0886B4341}"/>
                  </a:ext>
                </a:extLst>
              </p:cNvPr>
              <p:cNvCxnSpPr>
                <a:cxnSpLocks/>
              </p:cNvCxnSpPr>
              <p:nvPr/>
            </p:nvCxnSpPr>
            <p:spPr>
              <a:xfrm flipH="1">
                <a:off x="6751225" y="5497671"/>
                <a:ext cx="0" cy="8229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6EC2EA90-82A0-4607-8B52-CE30BF840E10}"/>
                </a:ext>
              </a:extLst>
            </p:cNvPr>
            <p:cNvSpPr txBox="1"/>
            <p:nvPr/>
          </p:nvSpPr>
          <p:spPr>
            <a:xfrm>
              <a:off x="6360451" y="3068459"/>
              <a:ext cx="785793"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a:t>
              </a:r>
            </a:p>
          </p:txBody>
        </p:sp>
      </p:grpSp>
      <p:sp>
        <p:nvSpPr>
          <p:cNvPr id="148" name="Rectangle 147">
            <a:extLst>
              <a:ext uri="{FF2B5EF4-FFF2-40B4-BE49-F238E27FC236}">
                <a16:creationId xmlns:a16="http://schemas.microsoft.com/office/drawing/2014/main" id="{6776D6FB-4A68-4869-B348-38EAF42EC0A6}"/>
              </a:ext>
              <a:ext uri="{C183D7F6-B498-43B3-948B-1728B52AA6E4}">
                <adec:decorative xmlns:adec="http://schemas.microsoft.com/office/drawing/2017/decorative" val="1"/>
              </a:ext>
            </a:extLst>
          </p:cNvPr>
          <p:cNvSpPr/>
          <p:nvPr/>
        </p:nvSpPr>
        <p:spPr>
          <a:xfrm>
            <a:off x="3186793" y="3678221"/>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49" name="Group 148">
            <a:extLst>
              <a:ext uri="{FF2B5EF4-FFF2-40B4-BE49-F238E27FC236}">
                <a16:creationId xmlns:a16="http://schemas.microsoft.com/office/drawing/2014/main" id="{1F93A2B5-8E52-45DF-A84B-65BE3593BD38}"/>
              </a:ext>
              <a:ext uri="{C183D7F6-B498-43B3-948B-1728B52AA6E4}">
                <adec:decorative xmlns:adec="http://schemas.microsoft.com/office/drawing/2017/decorative" val="1"/>
              </a:ext>
            </a:extLst>
          </p:cNvPr>
          <p:cNvGrpSpPr/>
          <p:nvPr/>
        </p:nvGrpSpPr>
        <p:grpSpPr>
          <a:xfrm>
            <a:off x="1981166" y="4395604"/>
            <a:ext cx="1194559" cy="989113"/>
            <a:chOff x="3197769" y="3417192"/>
            <a:chExt cx="1194559" cy="989113"/>
          </a:xfrm>
        </p:grpSpPr>
        <p:sp>
          <p:nvSpPr>
            <p:cNvPr id="150" name="Oval 149">
              <a:extLst>
                <a:ext uri="{FF2B5EF4-FFF2-40B4-BE49-F238E27FC236}">
                  <a16:creationId xmlns:a16="http://schemas.microsoft.com/office/drawing/2014/main" id="{519DC600-5F87-430E-B1F1-CAA771880E1A}"/>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51" name="Straight Connector 150">
              <a:extLst>
                <a:ext uri="{FF2B5EF4-FFF2-40B4-BE49-F238E27FC236}">
                  <a16:creationId xmlns:a16="http://schemas.microsoft.com/office/drawing/2014/main" id="{D7B32EA6-F6D5-4D8A-B98C-A22ED9F5980E}"/>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3572F7FF-C6EC-4094-8679-C9108A0F39CB}"/>
                </a:ext>
              </a:extLst>
            </p:cNvPr>
            <p:cNvSpPr txBox="1"/>
            <p:nvPr/>
          </p:nvSpPr>
          <p:spPr>
            <a:xfrm>
              <a:off x="3197769" y="4055440"/>
              <a:ext cx="1194559"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Configuration </a:t>
              </a:r>
            </a:p>
          </p:txBody>
        </p:sp>
      </p:grpSp>
      <p:grpSp>
        <p:nvGrpSpPr>
          <p:cNvPr id="179" name="Group 178">
            <a:extLst>
              <a:ext uri="{FF2B5EF4-FFF2-40B4-BE49-F238E27FC236}">
                <a16:creationId xmlns:a16="http://schemas.microsoft.com/office/drawing/2014/main" id="{FB1364F4-F992-4BAE-9E5E-5D0F301B3D9D}"/>
              </a:ext>
              <a:ext uri="{C183D7F6-B498-43B3-948B-1728B52AA6E4}">
                <adec:decorative xmlns:adec="http://schemas.microsoft.com/office/drawing/2017/decorative" val="1"/>
              </a:ext>
            </a:extLst>
          </p:cNvPr>
          <p:cNvGrpSpPr/>
          <p:nvPr/>
        </p:nvGrpSpPr>
        <p:grpSpPr>
          <a:xfrm>
            <a:off x="6783898" y="4380439"/>
            <a:ext cx="2140917" cy="1098190"/>
            <a:chOff x="7757889" y="1253508"/>
            <a:chExt cx="2140917" cy="1098190"/>
          </a:xfrm>
        </p:grpSpPr>
        <p:sp>
          <p:nvSpPr>
            <p:cNvPr id="180" name="Oval 179">
              <a:extLst>
                <a:ext uri="{FF2B5EF4-FFF2-40B4-BE49-F238E27FC236}">
                  <a16:creationId xmlns:a16="http://schemas.microsoft.com/office/drawing/2014/main" id="{21E9A375-F5B3-471F-9009-6A73872E530D}"/>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81" name="Straight Connector 180">
              <a:extLst>
                <a:ext uri="{FF2B5EF4-FFF2-40B4-BE49-F238E27FC236}">
                  <a16:creationId xmlns:a16="http://schemas.microsoft.com/office/drawing/2014/main" id="{19A96810-413C-499C-B63F-EA7B8FB428BF}"/>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C970623-8950-42F7-B43A-EF9922687BA0}"/>
                </a:ext>
              </a:extLst>
            </p:cNvPr>
            <p:cNvSpPr txBox="1"/>
            <p:nvPr/>
          </p:nvSpPr>
          <p:spPr>
            <a:xfrm>
              <a:off x="7757889" y="1582064"/>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MB-230: Microsoft Dynamics 365 for Customer Service</a:t>
              </a:r>
            </a:p>
          </p:txBody>
        </p:sp>
      </p:grpSp>
      <p:grpSp>
        <p:nvGrpSpPr>
          <p:cNvPr id="183" name="Group 182">
            <a:extLst>
              <a:ext uri="{FF2B5EF4-FFF2-40B4-BE49-F238E27FC236}">
                <a16:creationId xmlns:a16="http://schemas.microsoft.com/office/drawing/2014/main" id="{97BED2F6-6A23-45B1-AEA3-746FAE8837A0}"/>
              </a:ext>
              <a:ext uri="{C183D7F6-B498-43B3-948B-1728B52AA6E4}">
                <adec:decorative xmlns:adec="http://schemas.microsoft.com/office/drawing/2017/decorative" val="1"/>
              </a:ext>
            </a:extLst>
          </p:cNvPr>
          <p:cNvGrpSpPr/>
          <p:nvPr/>
        </p:nvGrpSpPr>
        <p:grpSpPr>
          <a:xfrm>
            <a:off x="8301213" y="5651581"/>
            <a:ext cx="2980944" cy="691837"/>
            <a:chOff x="324701" y="6061492"/>
            <a:chExt cx="2980944" cy="691837"/>
          </a:xfrm>
        </p:grpSpPr>
        <p:sp>
          <p:nvSpPr>
            <p:cNvPr id="184" name="Rectangle 183">
              <a:extLst>
                <a:ext uri="{FF2B5EF4-FFF2-40B4-BE49-F238E27FC236}">
                  <a16:creationId xmlns:a16="http://schemas.microsoft.com/office/drawing/2014/main" id="{B8945F3D-89C7-415D-A2FD-8C8C6A889CE4}"/>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MB-200 + MB-230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185" name="Group 184">
              <a:extLst>
                <a:ext uri="{FF2B5EF4-FFF2-40B4-BE49-F238E27FC236}">
                  <a16:creationId xmlns:a16="http://schemas.microsoft.com/office/drawing/2014/main" id="{070A14CD-1041-4FF8-B5C9-6904E8E823E2}"/>
                </a:ext>
              </a:extLst>
            </p:cNvPr>
            <p:cNvGrpSpPr/>
            <p:nvPr/>
          </p:nvGrpSpPr>
          <p:grpSpPr>
            <a:xfrm>
              <a:off x="513941" y="6214857"/>
              <a:ext cx="477345" cy="398781"/>
              <a:chOff x="481153" y="6191294"/>
              <a:chExt cx="477345" cy="398781"/>
            </a:xfrm>
          </p:grpSpPr>
          <p:sp>
            <p:nvSpPr>
              <p:cNvPr id="186" name="arrow">
                <a:extLst>
                  <a:ext uri="{FF2B5EF4-FFF2-40B4-BE49-F238E27FC236}">
                    <a16:creationId xmlns:a16="http://schemas.microsoft.com/office/drawing/2014/main" id="{EB8B392A-B70E-46D6-8B3B-72F86175B65D}"/>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87" name="Rectangle 186">
                <a:extLst>
                  <a:ext uri="{FF2B5EF4-FFF2-40B4-BE49-F238E27FC236}">
                    <a16:creationId xmlns:a16="http://schemas.microsoft.com/office/drawing/2014/main" id="{340614F2-F0E5-48CF-AC83-B25D7AEF6E73}"/>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188" name="pencil">
                <a:extLst>
                  <a:ext uri="{FF2B5EF4-FFF2-40B4-BE49-F238E27FC236}">
                    <a16:creationId xmlns:a16="http://schemas.microsoft.com/office/drawing/2014/main" id="{DEBC6555-9115-4030-8E7D-3B0ED143E224}"/>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189" name="Group 188">
            <a:extLst>
              <a:ext uri="{FF2B5EF4-FFF2-40B4-BE49-F238E27FC236}">
                <a16:creationId xmlns:a16="http://schemas.microsoft.com/office/drawing/2014/main" id="{D8B748EE-25CF-47ED-A3C6-D5F19F33A8AC}"/>
              </a:ext>
              <a:ext uri="{C183D7F6-B498-43B3-948B-1728B52AA6E4}">
                <adec:decorative xmlns:adec="http://schemas.microsoft.com/office/drawing/2017/decorative" val="1"/>
              </a:ext>
            </a:extLst>
          </p:cNvPr>
          <p:cNvGrpSpPr/>
          <p:nvPr/>
        </p:nvGrpSpPr>
        <p:grpSpPr>
          <a:xfrm>
            <a:off x="5254794" y="2540640"/>
            <a:ext cx="964431" cy="993431"/>
            <a:chOff x="2786549" y="3035053"/>
            <a:chExt cx="964431" cy="993431"/>
          </a:xfrm>
        </p:grpSpPr>
        <p:grpSp>
          <p:nvGrpSpPr>
            <p:cNvPr id="190" name="Group 189">
              <a:extLst>
                <a:ext uri="{FF2B5EF4-FFF2-40B4-BE49-F238E27FC236}">
                  <a16:creationId xmlns:a16="http://schemas.microsoft.com/office/drawing/2014/main" id="{C443E35C-1A9F-470C-9E60-6FE64E9EE891}"/>
                </a:ext>
              </a:extLst>
            </p:cNvPr>
            <p:cNvGrpSpPr/>
            <p:nvPr/>
          </p:nvGrpSpPr>
          <p:grpSpPr>
            <a:xfrm flipV="1">
              <a:off x="3199149" y="3359188"/>
              <a:ext cx="182880" cy="669296"/>
              <a:chOff x="3175206" y="5630837"/>
              <a:chExt cx="182880" cy="669296"/>
            </a:xfrm>
          </p:grpSpPr>
          <p:sp>
            <p:nvSpPr>
              <p:cNvPr id="192" name="Oval 191">
                <a:extLst>
                  <a:ext uri="{FF2B5EF4-FFF2-40B4-BE49-F238E27FC236}">
                    <a16:creationId xmlns:a16="http://schemas.microsoft.com/office/drawing/2014/main" id="{1CB4EA8F-1118-4801-844B-1A93C9DABF96}"/>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93" name="Straight Connector 192">
                <a:extLst>
                  <a:ext uri="{FF2B5EF4-FFF2-40B4-BE49-F238E27FC236}">
                    <a16:creationId xmlns:a16="http://schemas.microsoft.com/office/drawing/2014/main" id="{060E535F-5F69-40ED-885D-CAC7BFCB32F5}"/>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ADBD6351-CDF6-4E4E-BEF0-DCF0FA8836E1}"/>
                </a:ext>
              </a:extLst>
            </p:cNvPr>
            <p:cNvSpPr txBox="1"/>
            <p:nvPr/>
          </p:nvSpPr>
          <p:spPr>
            <a:xfrm>
              <a:off x="2786549" y="3035053"/>
              <a:ext cx="96443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Integration</a:t>
              </a:r>
            </a:p>
          </p:txBody>
        </p:sp>
      </p:grpSp>
      <p:grpSp>
        <p:nvGrpSpPr>
          <p:cNvPr id="194" name="Group 193">
            <a:extLst>
              <a:ext uri="{FF2B5EF4-FFF2-40B4-BE49-F238E27FC236}">
                <a16:creationId xmlns:a16="http://schemas.microsoft.com/office/drawing/2014/main" id="{4560EC25-6931-4408-BE79-C11BBA311152}"/>
              </a:ext>
              <a:ext uri="{C183D7F6-B498-43B3-948B-1728B52AA6E4}">
                <adec:decorative xmlns:adec="http://schemas.microsoft.com/office/drawing/2017/decorative" val="1"/>
              </a:ext>
            </a:extLst>
          </p:cNvPr>
          <p:cNvGrpSpPr/>
          <p:nvPr/>
        </p:nvGrpSpPr>
        <p:grpSpPr>
          <a:xfrm>
            <a:off x="5345296" y="1928085"/>
            <a:ext cx="1757212" cy="1605986"/>
            <a:chOff x="5874742" y="2787357"/>
            <a:chExt cx="1757212" cy="1605986"/>
          </a:xfrm>
        </p:grpSpPr>
        <p:grpSp>
          <p:nvGrpSpPr>
            <p:cNvPr id="195" name="Group 194">
              <a:extLst>
                <a:ext uri="{FF2B5EF4-FFF2-40B4-BE49-F238E27FC236}">
                  <a16:creationId xmlns:a16="http://schemas.microsoft.com/office/drawing/2014/main" id="{C87BCA3C-E3C9-404F-8B95-0B56306E9B74}"/>
                </a:ext>
              </a:extLst>
            </p:cNvPr>
            <p:cNvGrpSpPr/>
            <p:nvPr/>
          </p:nvGrpSpPr>
          <p:grpSpPr>
            <a:xfrm flipV="1">
              <a:off x="6661907" y="3304422"/>
              <a:ext cx="182880" cy="1088921"/>
              <a:chOff x="6661907" y="5325065"/>
              <a:chExt cx="182880" cy="1088921"/>
            </a:xfrm>
          </p:grpSpPr>
          <p:sp>
            <p:nvSpPr>
              <p:cNvPr id="197" name="Oval 196">
                <a:extLst>
                  <a:ext uri="{FF2B5EF4-FFF2-40B4-BE49-F238E27FC236}">
                    <a16:creationId xmlns:a16="http://schemas.microsoft.com/office/drawing/2014/main" id="{8762DCFA-DEA3-4040-9528-9154E5347331}"/>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98" name="Straight Connector 197">
                <a:extLst>
                  <a:ext uri="{FF2B5EF4-FFF2-40B4-BE49-F238E27FC236}">
                    <a16:creationId xmlns:a16="http://schemas.microsoft.com/office/drawing/2014/main" id="{5AD500FE-86ED-4432-B696-9D042DE9F4DE}"/>
                  </a:ext>
                </a:extLst>
              </p:cNvPr>
              <p:cNvCxnSpPr>
                <a:cxnSpLocks/>
                <a:endCxn id="196" idx="2"/>
              </p:cNvCxnSpPr>
              <p:nvPr/>
            </p:nvCxnSpPr>
            <p:spPr>
              <a:xfrm>
                <a:off x="6751225" y="5497670"/>
                <a:ext cx="2123" cy="9163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96" name="TextBox 195">
              <a:extLst>
                <a:ext uri="{FF2B5EF4-FFF2-40B4-BE49-F238E27FC236}">
                  <a16:creationId xmlns:a16="http://schemas.microsoft.com/office/drawing/2014/main" id="{8C7FD7B2-CB1A-4AB5-AB23-5CBE9A82E43B}"/>
                </a:ext>
              </a:extLst>
            </p:cNvPr>
            <p:cNvSpPr txBox="1"/>
            <p:nvPr/>
          </p:nvSpPr>
          <p:spPr>
            <a:xfrm>
              <a:off x="5874742" y="2787357"/>
              <a:ext cx="175721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Solutions deployment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testing</a:t>
              </a:r>
            </a:p>
          </p:txBody>
        </p:sp>
      </p:grpSp>
      <p:grpSp>
        <p:nvGrpSpPr>
          <p:cNvPr id="2" name="Group 1">
            <a:extLst>
              <a:ext uri="{FF2B5EF4-FFF2-40B4-BE49-F238E27FC236}">
                <a16:creationId xmlns:a16="http://schemas.microsoft.com/office/drawing/2014/main" id="{7931C747-E456-4BD7-9792-1E95DAAB8B42}"/>
              </a:ext>
              <a:ext uri="{C183D7F6-B498-43B3-948B-1728B52AA6E4}">
                <adec:decorative xmlns:adec="http://schemas.microsoft.com/office/drawing/2017/decorative" val="1"/>
              </a:ext>
            </a:extLst>
          </p:cNvPr>
          <p:cNvGrpSpPr/>
          <p:nvPr/>
        </p:nvGrpSpPr>
        <p:grpSpPr>
          <a:xfrm>
            <a:off x="2856876" y="4395604"/>
            <a:ext cx="1383346" cy="1770666"/>
            <a:chOff x="2856876" y="4395604"/>
            <a:chExt cx="1383346" cy="1770666"/>
          </a:xfrm>
        </p:grpSpPr>
        <p:cxnSp>
          <p:nvCxnSpPr>
            <p:cNvPr id="88" name="Straight Connector 87">
              <a:extLst>
                <a:ext uri="{FF2B5EF4-FFF2-40B4-BE49-F238E27FC236}">
                  <a16:creationId xmlns:a16="http://schemas.microsoft.com/office/drawing/2014/main" id="{DD36FBE7-9DB5-4B10-8AF0-C116E971C7CB}"/>
                </a:ext>
              </a:extLst>
            </p:cNvPr>
            <p:cNvCxnSpPr>
              <a:cxnSpLocks/>
            </p:cNvCxnSpPr>
            <p:nvPr/>
          </p:nvCxnSpPr>
          <p:spPr>
            <a:xfrm>
              <a:off x="3563907" y="4518994"/>
              <a:ext cx="0" cy="109728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AF2CB2D1-6EB2-4E2A-8430-FD030D43F9D5}"/>
                </a:ext>
              </a:extLst>
            </p:cNvPr>
            <p:cNvGrpSpPr/>
            <p:nvPr/>
          </p:nvGrpSpPr>
          <p:grpSpPr>
            <a:xfrm>
              <a:off x="2856876" y="4395604"/>
              <a:ext cx="1383346" cy="1770666"/>
              <a:chOff x="3101637" y="3417192"/>
              <a:chExt cx="1383346" cy="1770666"/>
            </a:xfrm>
          </p:grpSpPr>
          <p:sp>
            <p:nvSpPr>
              <p:cNvPr id="216" name="Oval 215">
                <a:extLst>
                  <a:ext uri="{FF2B5EF4-FFF2-40B4-BE49-F238E27FC236}">
                    <a16:creationId xmlns:a16="http://schemas.microsoft.com/office/drawing/2014/main" id="{043D9ED5-AE6D-490A-A9D5-0A1F2D9F25B1}"/>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218" name="TextBox 217">
                <a:extLst>
                  <a:ext uri="{FF2B5EF4-FFF2-40B4-BE49-F238E27FC236}">
                    <a16:creationId xmlns:a16="http://schemas.microsoft.com/office/drawing/2014/main" id="{B6683C6B-EA22-4916-BDAA-1234DB65ECD2}"/>
                  </a:ext>
                </a:extLst>
              </p:cNvPr>
              <p:cNvSpPr txBox="1"/>
              <p:nvPr/>
            </p:nvSpPr>
            <p:spPr>
              <a:xfrm>
                <a:off x="3101637" y="4670793"/>
                <a:ext cx="13833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Cases and the knowledge base</a:t>
                </a:r>
              </a:p>
            </p:txBody>
          </p:sp>
        </p:grpSp>
      </p:grpSp>
      <p:grpSp>
        <p:nvGrpSpPr>
          <p:cNvPr id="219" name="Group 218">
            <a:extLst>
              <a:ext uri="{FF2B5EF4-FFF2-40B4-BE49-F238E27FC236}">
                <a16:creationId xmlns:a16="http://schemas.microsoft.com/office/drawing/2014/main" id="{3CAD1BB0-3EE6-4184-9FA4-0A246BDBA354}"/>
              </a:ext>
              <a:ext uri="{C183D7F6-B498-43B3-948B-1728B52AA6E4}">
                <adec:decorative xmlns:adec="http://schemas.microsoft.com/office/drawing/2017/decorative" val="1"/>
              </a:ext>
            </a:extLst>
          </p:cNvPr>
          <p:cNvGrpSpPr/>
          <p:nvPr/>
        </p:nvGrpSpPr>
        <p:grpSpPr>
          <a:xfrm>
            <a:off x="5536959" y="4395604"/>
            <a:ext cx="1145571" cy="1454863"/>
            <a:chOff x="3222263" y="3417192"/>
            <a:chExt cx="1145571" cy="1454863"/>
          </a:xfrm>
        </p:grpSpPr>
        <p:sp>
          <p:nvSpPr>
            <p:cNvPr id="220" name="Oval 219">
              <a:extLst>
                <a:ext uri="{FF2B5EF4-FFF2-40B4-BE49-F238E27FC236}">
                  <a16:creationId xmlns:a16="http://schemas.microsoft.com/office/drawing/2014/main" id="{5A6A7D0C-634D-4653-B0BD-7A3E2ABC1ABC}"/>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21" name="Straight Connector 220">
              <a:extLst>
                <a:ext uri="{FF2B5EF4-FFF2-40B4-BE49-F238E27FC236}">
                  <a16:creationId xmlns:a16="http://schemas.microsoft.com/office/drawing/2014/main" id="{2380E004-9018-4400-8F52-34E6934752A4}"/>
                </a:ext>
              </a:extLst>
            </p:cNvPr>
            <p:cNvCxnSpPr>
              <a:cxnSpLocks/>
            </p:cNvCxnSpPr>
            <p:nvPr/>
          </p:nvCxnSpPr>
          <p:spPr>
            <a:xfrm>
              <a:off x="3792927" y="3600072"/>
              <a:ext cx="0" cy="71390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1DEB1751-DE77-4D8D-8401-73CB9299E7F9}"/>
                </a:ext>
              </a:extLst>
            </p:cNvPr>
            <p:cNvSpPr txBox="1"/>
            <p:nvPr/>
          </p:nvSpPr>
          <p:spPr>
            <a:xfrm>
              <a:off x="3222263" y="4354990"/>
              <a:ext cx="1145571"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Voice of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the customer </a:t>
              </a:r>
            </a:p>
          </p:txBody>
        </p:sp>
      </p:grpSp>
      <p:grpSp>
        <p:nvGrpSpPr>
          <p:cNvPr id="223" name="Group 222">
            <a:extLst>
              <a:ext uri="{FF2B5EF4-FFF2-40B4-BE49-F238E27FC236}">
                <a16:creationId xmlns:a16="http://schemas.microsoft.com/office/drawing/2014/main" id="{1725FF02-BE2A-4763-A373-F27E0F84B356}"/>
              </a:ext>
              <a:ext uri="{C183D7F6-B498-43B3-948B-1728B52AA6E4}">
                <adec:decorative xmlns:adec="http://schemas.microsoft.com/office/drawing/2017/decorative" val="1"/>
              </a:ext>
            </a:extLst>
          </p:cNvPr>
          <p:cNvGrpSpPr/>
          <p:nvPr/>
        </p:nvGrpSpPr>
        <p:grpSpPr>
          <a:xfrm>
            <a:off x="3924848" y="4395604"/>
            <a:ext cx="1701107" cy="1155313"/>
            <a:chOff x="2944495" y="3417192"/>
            <a:chExt cx="1701107" cy="1155313"/>
          </a:xfrm>
        </p:grpSpPr>
        <p:sp>
          <p:nvSpPr>
            <p:cNvPr id="224" name="Oval 223">
              <a:extLst>
                <a:ext uri="{FF2B5EF4-FFF2-40B4-BE49-F238E27FC236}">
                  <a16:creationId xmlns:a16="http://schemas.microsoft.com/office/drawing/2014/main" id="{10BC1623-B444-45CF-8648-933A6FF04650}"/>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25" name="Straight Connector 224">
              <a:extLst>
                <a:ext uri="{FF2B5EF4-FFF2-40B4-BE49-F238E27FC236}">
                  <a16:creationId xmlns:a16="http://schemas.microsoft.com/office/drawing/2014/main" id="{5B3AA082-B7F0-4EAE-86D0-A27E2A0D07D6}"/>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9AA59878-49C8-4BE2-A772-B1266A58F3FA}"/>
                </a:ext>
              </a:extLst>
            </p:cNvPr>
            <p:cNvSpPr txBox="1"/>
            <p:nvPr/>
          </p:nvSpPr>
          <p:spPr>
            <a:xfrm>
              <a:off x="2944495" y="4055440"/>
              <a:ext cx="1701107"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Queues, entitlements,</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and SLAs</a:t>
              </a:r>
            </a:p>
          </p:txBody>
        </p:sp>
      </p:grpSp>
      <p:grpSp>
        <p:nvGrpSpPr>
          <p:cNvPr id="95" name="Group 94">
            <a:extLst>
              <a:ext uri="{FF2B5EF4-FFF2-40B4-BE49-F238E27FC236}">
                <a16:creationId xmlns:a16="http://schemas.microsoft.com/office/drawing/2014/main" id="{FEE7A390-BCA9-4F6E-B054-A16ADA25F633}"/>
              </a:ext>
              <a:ext uri="{C183D7F6-B498-43B3-948B-1728B52AA6E4}">
                <adec:decorative xmlns:adec="http://schemas.microsoft.com/office/drawing/2017/decorative" val="1"/>
              </a:ext>
            </a:extLst>
          </p:cNvPr>
          <p:cNvGrpSpPr/>
          <p:nvPr/>
        </p:nvGrpSpPr>
        <p:grpSpPr>
          <a:xfrm>
            <a:off x="8392661" y="3513833"/>
            <a:ext cx="3021160" cy="867930"/>
            <a:chOff x="3984046" y="2966983"/>
            <a:chExt cx="3021160" cy="867930"/>
          </a:xfrm>
        </p:grpSpPr>
        <p:sp>
          <p:nvSpPr>
            <p:cNvPr id="96" name="Title 1">
              <a:extLst>
                <a:ext uri="{FF2B5EF4-FFF2-40B4-BE49-F238E27FC236}">
                  <a16:creationId xmlns:a16="http://schemas.microsoft.com/office/drawing/2014/main" id="{E154E3A9-7564-4D49-816F-68B776D56423}"/>
                </a:ext>
              </a:extLst>
            </p:cNvPr>
            <p:cNvSpPr txBox="1">
              <a:spLocks/>
            </p:cNvSpPr>
            <p:nvPr/>
          </p:nvSpPr>
          <p:spPr>
            <a:xfrm>
              <a:off x="3984046" y="2966983"/>
              <a:ext cx="3021160"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Customer Service Functional Consultant Associate</a:t>
              </a:r>
            </a:p>
          </p:txBody>
        </p:sp>
        <p:grpSp>
          <p:nvGrpSpPr>
            <p:cNvPr id="97" name="Group 96">
              <a:extLst>
                <a:ext uri="{FF2B5EF4-FFF2-40B4-BE49-F238E27FC236}">
                  <a16:creationId xmlns:a16="http://schemas.microsoft.com/office/drawing/2014/main" id="{45C81B38-6C71-4BA0-B99F-8C35B6C9D28E}"/>
                </a:ext>
              </a:extLst>
            </p:cNvPr>
            <p:cNvGrpSpPr/>
            <p:nvPr/>
          </p:nvGrpSpPr>
          <p:grpSpPr>
            <a:xfrm>
              <a:off x="4106237" y="3332351"/>
              <a:ext cx="333424" cy="137193"/>
              <a:chOff x="2474176" y="5456022"/>
              <a:chExt cx="288898" cy="118872"/>
            </a:xfrm>
          </p:grpSpPr>
          <p:sp>
            <p:nvSpPr>
              <p:cNvPr id="98" name="Star: 5 Points 97">
                <a:extLst>
                  <a:ext uri="{FF2B5EF4-FFF2-40B4-BE49-F238E27FC236}">
                    <a16:creationId xmlns:a16="http://schemas.microsoft.com/office/drawing/2014/main" id="{FA731174-275F-4232-8ADC-AB00293262D7}"/>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99" name="Star: 5 Points 98">
                <a:extLst>
                  <a:ext uri="{FF2B5EF4-FFF2-40B4-BE49-F238E27FC236}">
                    <a16:creationId xmlns:a16="http://schemas.microsoft.com/office/drawing/2014/main" id="{CE849FAC-97FF-432D-B521-9F0D27011BED}"/>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sp>
        <p:nvSpPr>
          <p:cNvPr id="89" name="TextBox 88">
            <a:extLst>
              <a:ext uri="{FF2B5EF4-FFF2-40B4-BE49-F238E27FC236}">
                <a16:creationId xmlns:a16="http://schemas.microsoft.com/office/drawing/2014/main" id="{44CDE52F-0DEB-413E-9AFF-B279899FCE09}"/>
              </a:ext>
              <a:ext uri="{C183D7F6-B498-43B3-948B-1728B52AA6E4}">
                <adec:decorative xmlns:adec="http://schemas.microsoft.com/office/drawing/2017/decorative" val="1"/>
              </a:ext>
            </a:extLst>
          </p:cNvPr>
          <p:cNvSpPr txBox="1"/>
          <p:nvPr/>
        </p:nvSpPr>
        <p:spPr>
          <a:xfrm>
            <a:off x="685807" y="4473307"/>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87" name="Group 86">
            <a:extLst>
              <a:ext uri="{FF2B5EF4-FFF2-40B4-BE49-F238E27FC236}">
                <a16:creationId xmlns:a16="http://schemas.microsoft.com/office/drawing/2014/main" id="{F028D266-E313-4BDA-8096-3A852C1E5E6D}"/>
              </a:ext>
            </a:extLst>
          </p:cNvPr>
          <p:cNvGrpSpPr/>
          <p:nvPr/>
        </p:nvGrpSpPr>
        <p:grpSpPr>
          <a:xfrm>
            <a:off x="1795346" y="1520932"/>
            <a:ext cx="9696366" cy="409448"/>
            <a:chOff x="1795346" y="1520932"/>
            <a:chExt cx="9696366" cy="409448"/>
          </a:xfrm>
        </p:grpSpPr>
        <p:sp>
          <p:nvSpPr>
            <p:cNvPr id="90" name="Rectangle 89">
              <a:extLst>
                <a:ext uri="{FF2B5EF4-FFF2-40B4-BE49-F238E27FC236}">
                  <a16:creationId xmlns:a16="http://schemas.microsoft.com/office/drawing/2014/main" id="{7CA0FE67-0262-4E2C-AF4F-EDAE3D80FC80}"/>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7F69EF25-47D1-438E-B20F-E27FB4B7DFB1}"/>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F46BBB25-84F4-41AB-86CE-186FE2596AEC}"/>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93" name="Title 1">
              <a:extLst>
                <a:ext uri="{FF2B5EF4-FFF2-40B4-BE49-F238E27FC236}">
                  <a16:creationId xmlns:a16="http://schemas.microsoft.com/office/drawing/2014/main" id="{464B8B2F-774C-44CD-8771-BE9CD6EE9B02}"/>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94" name="Title 1">
              <a:extLst>
                <a:ext uri="{FF2B5EF4-FFF2-40B4-BE49-F238E27FC236}">
                  <a16:creationId xmlns:a16="http://schemas.microsoft.com/office/drawing/2014/main" id="{958C59EC-41E4-45C3-96D7-136554C661BE}"/>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00" name="Title 1">
              <a:extLst>
                <a:ext uri="{FF2B5EF4-FFF2-40B4-BE49-F238E27FC236}">
                  <a16:creationId xmlns:a16="http://schemas.microsoft.com/office/drawing/2014/main" id="{A9A71377-98F3-49B2-ACEE-887B4740AC74}"/>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16253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750"/>
                                        <p:tgtEl>
                                          <p:spTgt spid="117"/>
                                        </p:tgtEl>
                                      </p:cBhvr>
                                    </p:animEffect>
                                  </p:childTnLst>
                                </p:cTn>
                              </p:par>
                              <p:par>
                                <p:cTn id="8" presetID="22" presetClass="entr" presetSubtype="4" fill="hold" nodeType="withEffect">
                                  <p:stCondLst>
                                    <p:cond delay="100"/>
                                  </p:stCondLst>
                                  <p:childTnLst>
                                    <p:set>
                                      <p:cBhvr>
                                        <p:cTn id="9" dur="1" fill="hold">
                                          <p:stCondLst>
                                            <p:cond delay="0"/>
                                          </p:stCondLst>
                                        </p:cTn>
                                        <p:tgtEl>
                                          <p:spTgt spid="125"/>
                                        </p:tgtEl>
                                        <p:attrNameLst>
                                          <p:attrName>style.visibility</p:attrName>
                                        </p:attrNameLst>
                                      </p:cBhvr>
                                      <p:to>
                                        <p:strVal val="visible"/>
                                      </p:to>
                                    </p:set>
                                    <p:animEffect transition="in" filter="wipe(down)">
                                      <p:cBhvr>
                                        <p:cTn id="10" dur="500"/>
                                        <p:tgtEl>
                                          <p:spTgt spid="125"/>
                                        </p:tgtEl>
                                      </p:cBhvr>
                                    </p:animEffect>
                                  </p:childTnLst>
                                </p:cTn>
                              </p:par>
                              <p:par>
                                <p:cTn id="11" presetID="22" presetClass="entr" presetSubtype="1" fill="hold" nodeType="withEffect">
                                  <p:stCondLst>
                                    <p:cond delay="100"/>
                                  </p:stCondLst>
                                  <p:childTnLst>
                                    <p:set>
                                      <p:cBhvr>
                                        <p:cTn id="12" dur="1" fill="hold">
                                          <p:stCondLst>
                                            <p:cond delay="0"/>
                                          </p:stCondLst>
                                        </p:cTn>
                                        <p:tgtEl>
                                          <p:spTgt spid="149"/>
                                        </p:tgtEl>
                                        <p:attrNameLst>
                                          <p:attrName>style.visibility</p:attrName>
                                        </p:attrNameLst>
                                      </p:cBhvr>
                                      <p:to>
                                        <p:strVal val="visible"/>
                                      </p:to>
                                    </p:set>
                                    <p:animEffect transition="in" filter="wipe(up)">
                                      <p:cBhvr>
                                        <p:cTn id="13" dur="500"/>
                                        <p:tgtEl>
                                          <p:spTgt spid="149"/>
                                        </p:tgtEl>
                                      </p:cBhvr>
                                    </p:animEffect>
                                  </p:childTnLst>
                                </p:cTn>
                              </p:par>
                              <p:par>
                                <p:cTn id="14" presetID="22" presetClass="entr" presetSubtype="1" fill="hold" nodeType="withEffect">
                                  <p:stCondLst>
                                    <p:cond delay="1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4" fill="hold" nodeType="withEffect">
                                  <p:stCondLst>
                                    <p:cond delay="200"/>
                                  </p:stCondLst>
                                  <p:childTnLst>
                                    <p:set>
                                      <p:cBhvr>
                                        <p:cTn id="18" dur="1" fill="hold">
                                          <p:stCondLst>
                                            <p:cond delay="0"/>
                                          </p:stCondLst>
                                        </p:cTn>
                                        <p:tgtEl>
                                          <p:spTgt spid="129"/>
                                        </p:tgtEl>
                                        <p:attrNameLst>
                                          <p:attrName>style.visibility</p:attrName>
                                        </p:attrNameLst>
                                      </p:cBhvr>
                                      <p:to>
                                        <p:strVal val="visible"/>
                                      </p:to>
                                    </p:set>
                                    <p:animEffect transition="in" filter="wipe(down)">
                                      <p:cBhvr>
                                        <p:cTn id="19" dur="500"/>
                                        <p:tgtEl>
                                          <p:spTgt spid="129"/>
                                        </p:tgtEl>
                                      </p:cBhvr>
                                    </p:animEffect>
                                  </p:childTnLst>
                                </p:cTn>
                              </p:par>
                              <p:par>
                                <p:cTn id="20" presetID="22" presetClass="entr" presetSubtype="4" fill="hold" nodeType="withEffect">
                                  <p:stCondLst>
                                    <p:cond delay="300"/>
                                  </p:stCondLst>
                                  <p:childTnLst>
                                    <p:set>
                                      <p:cBhvr>
                                        <p:cTn id="21" dur="1" fill="hold">
                                          <p:stCondLst>
                                            <p:cond delay="0"/>
                                          </p:stCondLst>
                                        </p:cTn>
                                        <p:tgtEl>
                                          <p:spTgt spid="137"/>
                                        </p:tgtEl>
                                        <p:attrNameLst>
                                          <p:attrName>style.visibility</p:attrName>
                                        </p:attrNameLst>
                                      </p:cBhvr>
                                      <p:to>
                                        <p:strVal val="visible"/>
                                      </p:to>
                                    </p:set>
                                    <p:animEffect transition="in" filter="wipe(down)">
                                      <p:cBhvr>
                                        <p:cTn id="22" dur="500"/>
                                        <p:tgtEl>
                                          <p:spTgt spid="137"/>
                                        </p:tgtEl>
                                      </p:cBhvr>
                                    </p:animEffect>
                                  </p:childTnLst>
                                </p:cTn>
                              </p:par>
                              <p:par>
                                <p:cTn id="23" presetID="22" presetClass="entr" presetSubtype="1" fill="hold" nodeType="withEffect">
                                  <p:stCondLst>
                                    <p:cond delay="300"/>
                                  </p:stCondLst>
                                  <p:childTnLst>
                                    <p:set>
                                      <p:cBhvr>
                                        <p:cTn id="24" dur="1" fill="hold">
                                          <p:stCondLst>
                                            <p:cond delay="0"/>
                                          </p:stCondLst>
                                        </p:cTn>
                                        <p:tgtEl>
                                          <p:spTgt spid="223"/>
                                        </p:tgtEl>
                                        <p:attrNameLst>
                                          <p:attrName>style.visibility</p:attrName>
                                        </p:attrNameLst>
                                      </p:cBhvr>
                                      <p:to>
                                        <p:strVal val="visible"/>
                                      </p:to>
                                    </p:set>
                                    <p:animEffect transition="in" filter="wipe(up)">
                                      <p:cBhvr>
                                        <p:cTn id="25" dur="500"/>
                                        <p:tgtEl>
                                          <p:spTgt spid="223"/>
                                        </p:tgtEl>
                                      </p:cBhvr>
                                    </p:animEffect>
                                  </p:childTnLst>
                                </p:cTn>
                              </p:par>
                              <p:par>
                                <p:cTn id="26" presetID="22" presetClass="entr" presetSubtype="4" fill="hold" nodeType="withEffect">
                                  <p:stCondLst>
                                    <p:cond delay="400"/>
                                  </p:stCondLst>
                                  <p:childTnLst>
                                    <p:set>
                                      <p:cBhvr>
                                        <p:cTn id="27" dur="1" fill="hold">
                                          <p:stCondLst>
                                            <p:cond delay="0"/>
                                          </p:stCondLst>
                                        </p:cTn>
                                        <p:tgtEl>
                                          <p:spTgt spid="143"/>
                                        </p:tgtEl>
                                        <p:attrNameLst>
                                          <p:attrName>style.visibility</p:attrName>
                                        </p:attrNameLst>
                                      </p:cBhvr>
                                      <p:to>
                                        <p:strVal val="visible"/>
                                      </p:to>
                                    </p:set>
                                    <p:animEffect transition="in" filter="wipe(down)">
                                      <p:cBhvr>
                                        <p:cTn id="28" dur="500"/>
                                        <p:tgtEl>
                                          <p:spTgt spid="143"/>
                                        </p:tgtEl>
                                      </p:cBhvr>
                                    </p:animEffect>
                                  </p:childTnLst>
                                </p:cTn>
                              </p:par>
                              <p:par>
                                <p:cTn id="29" presetID="22" presetClass="entr" presetSubtype="1" fill="hold" nodeType="withEffect">
                                  <p:stCondLst>
                                    <p:cond delay="400"/>
                                  </p:stCondLst>
                                  <p:childTnLst>
                                    <p:set>
                                      <p:cBhvr>
                                        <p:cTn id="30" dur="1" fill="hold">
                                          <p:stCondLst>
                                            <p:cond delay="0"/>
                                          </p:stCondLst>
                                        </p:cTn>
                                        <p:tgtEl>
                                          <p:spTgt spid="219"/>
                                        </p:tgtEl>
                                        <p:attrNameLst>
                                          <p:attrName>style.visibility</p:attrName>
                                        </p:attrNameLst>
                                      </p:cBhvr>
                                      <p:to>
                                        <p:strVal val="visible"/>
                                      </p:to>
                                    </p:set>
                                    <p:animEffect transition="in" filter="wipe(up)">
                                      <p:cBhvr>
                                        <p:cTn id="31" dur="500"/>
                                        <p:tgtEl>
                                          <p:spTgt spid="219"/>
                                        </p:tgtEl>
                                      </p:cBhvr>
                                    </p:animEffect>
                                  </p:childTnLst>
                                </p:cTn>
                              </p:par>
                              <p:par>
                                <p:cTn id="32" presetID="22" presetClass="entr" presetSubtype="4" fill="hold" nodeType="withEffect">
                                  <p:stCondLst>
                                    <p:cond delay="500"/>
                                  </p:stCondLst>
                                  <p:childTnLst>
                                    <p:set>
                                      <p:cBhvr>
                                        <p:cTn id="33" dur="1" fill="hold">
                                          <p:stCondLst>
                                            <p:cond delay="0"/>
                                          </p:stCondLst>
                                        </p:cTn>
                                        <p:tgtEl>
                                          <p:spTgt spid="189"/>
                                        </p:tgtEl>
                                        <p:attrNameLst>
                                          <p:attrName>style.visibility</p:attrName>
                                        </p:attrNameLst>
                                      </p:cBhvr>
                                      <p:to>
                                        <p:strVal val="visible"/>
                                      </p:to>
                                    </p:set>
                                    <p:animEffect transition="in" filter="wipe(down)">
                                      <p:cBhvr>
                                        <p:cTn id="34" dur="500"/>
                                        <p:tgtEl>
                                          <p:spTgt spid="189"/>
                                        </p:tgtEl>
                                      </p:cBhvr>
                                    </p:animEffect>
                                  </p:childTnLst>
                                </p:cTn>
                              </p:par>
                              <p:par>
                                <p:cTn id="35" presetID="22" presetClass="entr" presetSubtype="4" fill="hold" nodeType="withEffect">
                                  <p:stCondLst>
                                    <p:cond delay="500"/>
                                  </p:stCondLst>
                                  <p:childTnLst>
                                    <p:set>
                                      <p:cBhvr>
                                        <p:cTn id="36" dur="1" fill="hold">
                                          <p:stCondLst>
                                            <p:cond delay="0"/>
                                          </p:stCondLst>
                                        </p:cTn>
                                        <p:tgtEl>
                                          <p:spTgt spid="194"/>
                                        </p:tgtEl>
                                        <p:attrNameLst>
                                          <p:attrName>style.visibility</p:attrName>
                                        </p:attrNameLst>
                                      </p:cBhvr>
                                      <p:to>
                                        <p:strVal val="visible"/>
                                      </p:to>
                                    </p:set>
                                    <p:animEffect transition="in" filter="wipe(down)">
                                      <p:cBhvr>
                                        <p:cTn id="37" dur="500"/>
                                        <p:tgtEl>
                                          <p:spTgt spid="19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fade">
                                      <p:cBhvr>
                                        <p:cTn id="40" dur="500"/>
                                        <p:tgtEl>
                                          <p:spTgt spid="148"/>
                                        </p:tgtEl>
                                      </p:cBhvr>
                                    </p:animEffect>
                                  </p:childTnLst>
                                </p:cTn>
                              </p:par>
                              <p:par>
                                <p:cTn id="41" presetID="10" presetClass="entr" presetSubtype="0" fill="hold" nodeType="withEffect">
                                  <p:stCondLst>
                                    <p:cond delay="0"/>
                                  </p:stCondLst>
                                  <p:childTnLst>
                                    <p:set>
                                      <p:cBhvr>
                                        <p:cTn id="42" dur="1" fill="hold">
                                          <p:stCondLst>
                                            <p:cond delay="0"/>
                                          </p:stCondLst>
                                        </p:cTn>
                                        <p:tgtEl>
                                          <p:spTgt spid="183"/>
                                        </p:tgtEl>
                                        <p:attrNameLst>
                                          <p:attrName>style.visibility</p:attrName>
                                        </p:attrNameLst>
                                      </p:cBhvr>
                                      <p:to>
                                        <p:strVal val="visible"/>
                                      </p:to>
                                    </p:set>
                                    <p:animEffect transition="in" filter="fade">
                                      <p:cBhvr>
                                        <p:cTn id="43" dur="500"/>
                                        <p:tgtEl>
                                          <p:spTgt spid="183"/>
                                        </p:tgtEl>
                                      </p:cBhvr>
                                    </p:animEffect>
                                  </p:childTnLst>
                                </p:cTn>
                              </p:par>
                              <p:par>
                                <p:cTn id="44" presetID="22" presetClass="entr" presetSubtype="4" fill="hold" nodeType="withEffect">
                                  <p:stCondLst>
                                    <p:cond delay="700"/>
                                  </p:stCondLst>
                                  <p:childTnLst>
                                    <p:set>
                                      <p:cBhvr>
                                        <p:cTn id="45" dur="1" fill="hold">
                                          <p:stCondLst>
                                            <p:cond delay="0"/>
                                          </p:stCondLst>
                                        </p:cTn>
                                        <p:tgtEl>
                                          <p:spTgt spid="133"/>
                                        </p:tgtEl>
                                        <p:attrNameLst>
                                          <p:attrName>style.visibility</p:attrName>
                                        </p:attrNameLst>
                                      </p:cBhvr>
                                      <p:to>
                                        <p:strVal val="visible"/>
                                      </p:to>
                                    </p:set>
                                    <p:animEffect transition="in" filter="wipe(down)">
                                      <p:cBhvr>
                                        <p:cTn id="46" dur="500"/>
                                        <p:tgtEl>
                                          <p:spTgt spid="133"/>
                                        </p:tgtEl>
                                      </p:cBhvr>
                                    </p:animEffect>
                                  </p:childTnLst>
                                </p:cTn>
                              </p:par>
                              <p:par>
                                <p:cTn id="47" presetID="22" presetClass="entr" presetSubtype="1" fill="hold" nodeType="withEffect">
                                  <p:stCondLst>
                                    <p:cond delay="700"/>
                                  </p:stCondLst>
                                  <p:childTnLst>
                                    <p:set>
                                      <p:cBhvr>
                                        <p:cTn id="48" dur="1" fill="hold">
                                          <p:stCondLst>
                                            <p:cond delay="0"/>
                                          </p:stCondLst>
                                        </p:cTn>
                                        <p:tgtEl>
                                          <p:spTgt spid="179"/>
                                        </p:tgtEl>
                                        <p:attrNameLst>
                                          <p:attrName>style.visibility</p:attrName>
                                        </p:attrNameLst>
                                      </p:cBhvr>
                                      <p:to>
                                        <p:strVal val="visible"/>
                                      </p:to>
                                    </p:set>
                                    <p:animEffect transition="in" filter="wipe(up)">
                                      <p:cBhvr>
                                        <p:cTn id="49" dur="500"/>
                                        <p:tgtEl>
                                          <p:spTgt spid="179"/>
                                        </p:tgtEl>
                                      </p:cBhvr>
                                    </p:animEffect>
                                  </p:childTnLst>
                                </p:cTn>
                              </p:par>
                              <p:par>
                                <p:cTn id="50" presetID="10" presetClass="entr" presetSubtype="0" fill="hold" nodeType="withEffect">
                                  <p:stCondLst>
                                    <p:cond delay="70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53AB719-ACEC-40F5-AEE8-9CD53FD01A2F}"/>
              </a:ext>
            </a:extLst>
          </p:cNvPr>
          <p:cNvGraphicFramePr>
            <a:graphicFrameLocks noGrp="1"/>
          </p:cNvGraphicFramePr>
          <p:nvPr>
            <p:extLst>
              <p:ext uri="{D42A27DB-BD31-4B8C-83A1-F6EECF244321}">
                <p14:modId xmlns:p14="http://schemas.microsoft.com/office/powerpoint/2010/main" val="2355945094"/>
              </p:ext>
            </p:extLst>
          </p:nvPr>
        </p:nvGraphicFramePr>
        <p:xfrm>
          <a:off x="387060" y="2162765"/>
          <a:ext cx="11283696" cy="3227605"/>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00851">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310896">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Customer Engagement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MB-200</a:t>
                      </a: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applications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MB-200T01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automation</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MB-200T02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10896">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integrations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MB-200T03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10896">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test and deploy</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MB-200T04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697908"/>
                  </a:ext>
                </a:extLst>
              </a:tr>
              <a:tr h="306859">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914400">
                <a:tc>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Customer Service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MB-230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for customer engagement for customer service</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MB-230T01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bl>
          </a:graphicData>
        </a:graphic>
      </p:graphicFrame>
      <p:sp>
        <p:nvSpPr>
          <p:cNvPr id="3" name="Title 2">
            <a:extLst>
              <a:ext uri="{FF2B5EF4-FFF2-40B4-BE49-F238E27FC236}">
                <a16:creationId xmlns:a16="http://schemas.microsoft.com/office/drawing/2014/main" id="{BA76CF8A-98D5-4523-9167-E35222D77F5C}"/>
              </a:ext>
            </a:extLst>
          </p:cNvPr>
          <p:cNvSpPr>
            <a:spLocks noGrp="1"/>
          </p:cNvSpPr>
          <p:nvPr>
            <p:ph type="title"/>
          </p:nvPr>
        </p:nvSpPr>
        <p:spPr>
          <a:xfrm>
            <a:off x="418589" y="429657"/>
            <a:ext cx="10819784" cy="1143000"/>
          </a:xfrm>
        </p:spPr>
        <p:txBody>
          <a:bodyPr/>
          <a:lstStyle/>
          <a:p>
            <a:r>
              <a:rPr lang="en-US" dirty="0"/>
              <a:t>Course details for Dynamics 365 for Customer Service Functional Consultant Associate</a:t>
            </a:r>
          </a:p>
        </p:txBody>
      </p:sp>
      <p:sp>
        <p:nvSpPr>
          <p:cNvPr id="6" name="TextBox 5">
            <a:extLst>
              <a:ext uri="{FF2B5EF4-FFF2-40B4-BE49-F238E27FC236}">
                <a16:creationId xmlns:a16="http://schemas.microsoft.com/office/drawing/2014/main" id="{05A3A700-F58E-4E33-8072-210F790AB8A4}"/>
              </a:ext>
            </a:extLst>
          </p:cNvPr>
          <p:cNvSpPr txBox="1"/>
          <p:nvPr/>
        </p:nvSpPr>
        <p:spPr>
          <a:xfrm>
            <a:off x="387059" y="6468044"/>
            <a:ext cx="8168222" cy="184666"/>
          </a:xfrm>
          <a:prstGeom prst="rect">
            <a:avLst/>
          </a:prstGeom>
          <a:noFill/>
        </p:spPr>
        <p:txBody>
          <a:bodyPr wrap="square" lIns="0" tIns="0" rIns="0" bIns="0" rtlCol="0" anchor="b" anchorCtr="0">
            <a:spAutoFit/>
          </a:bodyPr>
          <a:lstStyle/>
          <a:p>
            <a:pPr marL="0" marR="0" lvl="0" indent="0" algn="l" defTabSz="53694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100000">
                      <a:srgbClr val="505050"/>
                    </a:gs>
                  </a:gsLst>
                  <a:lin ang="5400000" scaled="0"/>
                </a:gradFill>
                <a:effectLst/>
                <a:uLnTx/>
                <a:uFillTx/>
                <a:latin typeface="Segoe UI"/>
                <a:ea typeface="+mn-ea"/>
                <a:cs typeface="+mn-cs"/>
              </a:rPr>
              <a:t>Draft. Internal Use Only.</a:t>
            </a:r>
          </a:p>
        </p:txBody>
      </p:sp>
      <p:sp>
        <p:nvSpPr>
          <p:cNvPr id="5" name="Rectangle 1">
            <a:extLst>
              <a:ext uri="{FF2B5EF4-FFF2-40B4-BE49-F238E27FC236}">
                <a16:creationId xmlns:a16="http://schemas.microsoft.com/office/drawing/2014/main" id="{DA69C8FE-7728-429C-A868-F6B47C9D587D}"/>
              </a:ext>
            </a:extLst>
          </p:cNvPr>
          <p:cNvSpPr>
            <a:spLocks noChangeArrowheads="1"/>
          </p:cNvSpPr>
          <p:nvPr/>
        </p:nvSpPr>
        <p:spPr bwMode="auto">
          <a:xfrm>
            <a:off x="418589" y="1583520"/>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6 Instructor-led training courses aligned to the two exams</a:t>
            </a:r>
          </a:p>
        </p:txBody>
      </p:sp>
    </p:spTree>
    <p:extLst>
      <p:ext uri="{BB962C8B-B14F-4D97-AF65-F5344CB8AC3E}">
        <p14:creationId xmlns:p14="http://schemas.microsoft.com/office/powerpoint/2010/main" val="30760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decel="37333" fill="hold" nodeType="withEffect">
                                  <p:stCondLst>
                                    <p:cond delay="0"/>
                                  </p:stCondLst>
                                  <p:childTnLst>
                                    <p:animMotion origin="layout" path="M -0.04987 0.0007 L -1.25E-6 -4.44444E-6 " pathEditMode="relative" rAng="0" ptsTypes="AA">
                                      <p:cBhvr>
                                        <p:cTn id="9" dur="750" fill="hold"/>
                                        <p:tgtEl>
                                          <p:spTgt spid="10"/>
                                        </p:tgtEl>
                                        <p:attrNameLst>
                                          <p:attrName>ppt_x</p:attrName>
                                          <p:attrName>ppt_y</p:attrName>
                                        </p:attrNameLst>
                                      </p:cBhvr>
                                      <p:rCtr x="248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A4D3A72E-8AEE-43A5-940D-AD7E73D32AA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96" name="Rectangle: Rounded Corners 95">
              <a:extLst>
                <a:ext uri="{FF2B5EF4-FFF2-40B4-BE49-F238E27FC236}">
                  <a16:creationId xmlns:a16="http://schemas.microsoft.com/office/drawing/2014/main" id="{04B4E6CF-ADCB-42C2-A231-4A617B0CF6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7" name="Group 96">
              <a:extLst>
                <a:ext uri="{FF2B5EF4-FFF2-40B4-BE49-F238E27FC236}">
                  <a16:creationId xmlns:a16="http://schemas.microsoft.com/office/drawing/2014/main" id="{D0790630-3892-431F-A943-099346B64ED6}"/>
                </a:ext>
              </a:extLst>
            </p:cNvPr>
            <p:cNvGrpSpPr/>
            <p:nvPr/>
          </p:nvGrpSpPr>
          <p:grpSpPr>
            <a:xfrm>
              <a:off x="910573" y="4997101"/>
              <a:ext cx="681574" cy="410456"/>
              <a:chOff x="2201868" y="5451471"/>
              <a:chExt cx="549073" cy="325437"/>
            </a:xfrm>
          </p:grpSpPr>
          <p:grpSp>
            <p:nvGrpSpPr>
              <p:cNvPr id="98" name="Group 11">
                <a:extLst>
                  <a:ext uri="{FF2B5EF4-FFF2-40B4-BE49-F238E27FC236}">
                    <a16:creationId xmlns:a16="http://schemas.microsoft.com/office/drawing/2014/main" id="{1ACD49C4-50AD-4816-A074-40636C8A3AFE}"/>
                  </a:ext>
                </a:extLst>
              </p:cNvPr>
              <p:cNvGrpSpPr>
                <a:grpSpLocks noChangeAspect="1"/>
              </p:cNvGrpSpPr>
              <p:nvPr/>
            </p:nvGrpSpPr>
            <p:grpSpPr bwMode="auto">
              <a:xfrm>
                <a:off x="2201868" y="5451471"/>
                <a:ext cx="401638" cy="325437"/>
                <a:chOff x="1387" y="3434"/>
                <a:chExt cx="253" cy="205"/>
              </a:xfrm>
              <a:solidFill>
                <a:schemeClr val="tx1"/>
              </a:solidFill>
            </p:grpSpPr>
            <p:sp>
              <p:nvSpPr>
                <p:cNvPr id="100" name="Freeform 12">
                  <a:extLst>
                    <a:ext uri="{FF2B5EF4-FFF2-40B4-BE49-F238E27FC236}">
                      <a16:creationId xmlns:a16="http://schemas.microsoft.com/office/drawing/2014/main" id="{94C54E3A-BCE4-4D22-AF87-8CA1C6A8E78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13">
                  <a:extLst>
                    <a:ext uri="{FF2B5EF4-FFF2-40B4-BE49-F238E27FC236}">
                      <a16:creationId xmlns:a16="http://schemas.microsoft.com/office/drawing/2014/main" id="{12C60E96-2D1B-49D5-A309-468A59CEEB8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14">
                  <a:extLst>
                    <a:ext uri="{FF2B5EF4-FFF2-40B4-BE49-F238E27FC236}">
                      <a16:creationId xmlns:a16="http://schemas.microsoft.com/office/drawing/2014/main" id="{08B00260-3CF7-4975-A2AF-F020367DDCD0}"/>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15">
                  <a:extLst>
                    <a:ext uri="{FF2B5EF4-FFF2-40B4-BE49-F238E27FC236}">
                      <a16:creationId xmlns:a16="http://schemas.microsoft.com/office/drawing/2014/main" id="{72924ECD-60E1-43D5-B7E3-C4B0B92734A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99" name="Freeform 21">
                <a:extLst>
                  <a:ext uri="{FF2B5EF4-FFF2-40B4-BE49-F238E27FC236}">
                    <a16:creationId xmlns:a16="http://schemas.microsoft.com/office/drawing/2014/main" id="{7997874E-EFFA-4320-BCC3-8B386358292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 name="Title 2">
            <a:extLst>
              <a:ext uri="{FF2B5EF4-FFF2-40B4-BE49-F238E27FC236}">
                <a16:creationId xmlns:a16="http://schemas.microsoft.com/office/drawing/2014/main" id="{62565814-36E5-4FBD-83BF-4DB5C840762E}"/>
              </a:ext>
              <a:ext uri="{C183D7F6-B498-43B3-948B-1728B52AA6E4}">
                <adec:decorative xmlns:adec="http://schemas.microsoft.com/office/drawing/2017/decorative" val="1"/>
              </a:ext>
            </a:extLst>
          </p:cNvPr>
          <p:cNvSpPr>
            <a:spLocks noGrp="1"/>
          </p:cNvSpPr>
          <p:nvPr>
            <p:ph type="title"/>
          </p:nvPr>
        </p:nvSpPr>
        <p:spPr>
          <a:xfrm>
            <a:off x="408079" y="429658"/>
            <a:ext cx="10819784" cy="1143000"/>
          </a:xfrm>
        </p:spPr>
        <p:txBody>
          <a:bodyPr/>
          <a:lstStyle/>
          <a:p>
            <a:r>
              <a:rPr lang="en-US" spc="-80" dirty="0"/>
              <a:t>Learning path for </a:t>
            </a:r>
            <a:r>
              <a:rPr lang="en-US" dirty="0"/>
              <a:t>Dynamics 365 for Field Service Functional Consultant Associate</a:t>
            </a:r>
          </a:p>
        </p:txBody>
      </p:sp>
      <p:grpSp>
        <p:nvGrpSpPr>
          <p:cNvPr id="7" name="Group 6">
            <a:extLst>
              <a:ext uri="{FF2B5EF4-FFF2-40B4-BE49-F238E27FC236}">
                <a16:creationId xmlns:a16="http://schemas.microsoft.com/office/drawing/2014/main" id="{7CBA0FE8-F767-47BC-BEDE-9A18BBFBC746}"/>
              </a:ext>
              <a:ext uri="{C183D7F6-B498-43B3-948B-1728B52AA6E4}">
                <adec:decorative xmlns:adec="http://schemas.microsoft.com/office/drawing/2017/decorative" val="1"/>
              </a:ext>
            </a:extLst>
          </p:cNvPr>
          <p:cNvGrpSpPr/>
          <p:nvPr/>
        </p:nvGrpSpPr>
        <p:grpSpPr>
          <a:xfrm>
            <a:off x="1600663" y="3443021"/>
            <a:ext cx="6827622" cy="1017037"/>
            <a:chOff x="2164355" y="3617752"/>
            <a:chExt cx="17971960" cy="567610"/>
          </a:xfrm>
        </p:grpSpPr>
        <p:cxnSp>
          <p:nvCxnSpPr>
            <p:cNvPr id="8" name="Straight Connector 7">
              <a:extLst>
                <a:ext uri="{FF2B5EF4-FFF2-40B4-BE49-F238E27FC236}">
                  <a16:creationId xmlns:a16="http://schemas.microsoft.com/office/drawing/2014/main" id="{6BCA8924-46C9-440A-A7E7-C8F91AA3F006}"/>
                </a:ext>
              </a:extLst>
            </p:cNvPr>
            <p:cNvCxnSpPr>
              <a:cxnSpLocks/>
              <a:endCxn id="11" idx="0"/>
            </p:cNvCxnSpPr>
            <p:nvPr/>
          </p:nvCxnSpPr>
          <p:spPr>
            <a:xfrm>
              <a:off x="2164355" y="3890783"/>
              <a:ext cx="910606" cy="244"/>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54E6F880-1DB7-42B1-9386-6BF51AC6DC3F}"/>
                </a:ext>
              </a:extLst>
            </p:cNvPr>
            <p:cNvGrpSpPr/>
            <p:nvPr/>
          </p:nvGrpSpPr>
          <p:grpSpPr>
            <a:xfrm>
              <a:off x="3074956" y="3617752"/>
              <a:ext cx="15660849" cy="567610"/>
              <a:chOff x="3196336" y="3202899"/>
              <a:chExt cx="15660849" cy="1541795"/>
            </a:xfrm>
          </p:grpSpPr>
          <p:sp>
            <p:nvSpPr>
              <p:cNvPr id="11" name="Freeform: Shape 10">
                <a:extLst>
                  <a:ext uri="{FF2B5EF4-FFF2-40B4-BE49-F238E27FC236}">
                    <a16:creationId xmlns:a16="http://schemas.microsoft.com/office/drawing/2014/main" id="{D6555A3E-2A8C-4F25-AC1D-472F4CD1C22A}"/>
                  </a:ext>
                </a:extLst>
              </p:cNvPr>
              <p:cNvSpPr/>
              <p:nvPr/>
            </p:nvSpPr>
            <p:spPr bwMode="auto">
              <a:xfrm flipV="1">
                <a:off x="3196341" y="3932502"/>
                <a:ext cx="15660844" cy="812192"/>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288314"/>
                  <a:gd name="connsiteY0" fmla="*/ 1047993 h 1047993"/>
                  <a:gd name="connsiteX1" fmla="*/ 1235531 w 11288314"/>
                  <a:gd name="connsiteY1" fmla="*/ 15348 h 1047993"/>
                  <a:gd name="connsiteX2" fmla="*/ 11288314 w 11288314"/>
                  <a:gd name="connsiteY2" fmla="*/ 0 h 1047993"/>
                  <a:gd name="connsiteX0" fmla="*/ 0 w 11227772"/>
                  <a:gd name="connsiteY0" fmla="*/ 1057544 h 1057544"/>
                  <a:gd name="connsiteX1" fmla="*/ 1235531 w 11227772"/>
                  <a:gd name="connsiteY1" fmla="*/ 24899 h 1057544"/>
                  <a:gd name="connsiteX2" fmla="*/ 11227772 w 11227772"/>
                  <a:gd name="connsiteY2" fmla="*/ 0 h 1057544"/>
                  <a:gd name="connsiteX0" fmla="*/ 0 w 11969477"/>
                  <a:gd name="connsiteY0" fmla="*/ 1057544 h 1057544"/>
                  <a:gd name="connsiteX1" fmla="*/ 1235531 w 11969477"/>
                  <a:gd name="connsiteY1" fmla="*/ 24899 h 1057544"/>
                  <a:gd name="connsiteX2" fmla="*/ 11227772 w 11969477"/>
                  <a:gd name="connsiteY2" fmla="*/ 0 h 1057544"/>
                  <a:gd name="connsiteX3" fmla="*/ 11233126 w 11969477"/>
                  <a:gd name="connsiteY3" fmla="*/ 23829 h 1057544"/>
                  <a:gd name="connsiteX0" fmla="*/ 0 w 12624036"/>
                  <a:gd name="connsiteY0" fmla="*/ 1057544 h 1074334"/>
                  <a:gd name="connsiteX1" fmla="*/ 1235531 w 12624036"/>
                  <a:gd name="connsiteY1" fmla="*/ 24899 h 1074334"/>
                  <a:gd name="connsiteX2" fmla="*/ 11227772 w 12624036"/>
                  <a:gd name="connsiteY2" fmla="*/ 0 h 1074334"/>
                  <a:gd name="connsiteX3" fmla="*/ 12605402 w 12624036"/>
                  <a:gd name="connsiteY3" fmla="*/ 1074334 h 1074334"/>
                  <a:gd name="connsiteX0" fmla="*/ 0 w 12605402"/>
                  <a:gd name="connsiteY0" fmla="*/ 1057544 h 1074334"/>
                  <a:gd name="connsiteX1" fmla="*/ 1235531 w 12605402"/>
                  <a:gd name="connsiteY1" fmla="*/ 24899 h 1074334"/>
                  <a:gd name="connsiteX2" fmla="*/ 11227772 w 12605402"/>
                  <a:gd name="connsiteY2" fmla="*/ 0 h 1074334"/>
                  <a:gd name="connsiteX3" fmla="*/ 12605402 w 12605402"/>
                  <a:gd name="connsiteY3" fmla="*/ 1074334 h 1074334"/>
                </a:gdLst>
                <a:ahLst/>
                <a:cxnLst>
                  <a:cxn ang="0">
                    <a:pos x="connsiteX0" y="connsiteY0"/>
                  </a:cxn>
                  <a:cxn ang="0">
                    <a:pos x="connsiteX1" y="connsiteY1"/>
                  </a:cxn>
                  <a:cxn ang="0">
                    <a:pos x="connsiteX2" y="connsiteY2"/>
                  </a:cxn>
                  <a:cxn ang="0">
                    <a:pos x="connsiteX3" y="connsiteY3"/>
                  </a:cxn>
                </a:cxnLst>
                <a:rect l="l" t="t" r="r" b="b"/>
                <a:pathLst>
                  <a:path w="12605402" h="1074334">
                    <a:moveTo>
                      <a:pt x="0" y="1057544"/>
                    </a:moveTo>
                    <a:cubicBezTo>
                      <a:pt x="150086" y="970674"/>
                      <a:pt x="1051186" y="142612"/>
                      <a:pt x="1235531" y="24899"/>
                    </a:cubicBezTo>
                    <a:cubicBezTo>
                      <a:pt x="1292009" y="14564"/>
                      <a:pt x="11141808" y="8566"/>
                      <a:pt x="11227772" y="0"/>
                    </a:cubicBezTo>
                    <a:lnTo>
                      <a:pt x="12605402" y="1074334"/>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7E14B50-06AB-4737-8650-B3A8585ED31E}"/>
                  </a:ext>
                </a:extLst>
              </p:cNvPr>
              <p:cNvSpPr/>
              <p:nvPr/>
            </p:nvSpPr>
            <p:spPr bwMode="auto">
              <a:xfrm>
                <a:off x="3196336" y="3202899"/>
                <a:ext cx="15648315" cy="74404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292200"/>
                  <a:gd name="connsiteY0" fmla="*/ 1039702 h 1039702"/>
                  <a:gd name="connsiteX1" fmla="*/ 1235531 w 11292200"/>
                  <a:gd name="connsiteY1" fmla="*/ 7057 h 1039702"/>
                  <a:gd name="connsiteX2" fmla="*/ 11292200 w 11292200"/>
                  <a:gd name="connsiteY2" fmla="*/ 6580 h 1039702"/>
                  <a:gd name="connsiteX0" fmla="*/ 0 w 11241955"/>
                  <a:gd name="connsiteY0" fmla="*/ 1039702 h 1039702"/>
                  <a:gd name="connsiteX1" fmla="*/ 1235531 w 11241955"/>
                  <a:gd name="connsiteY1" fmla="*/ 7057 h 1039702"/>
                  <a:gd name="connsiteX2" fmla="*/ 11241955 w 11241955"/>
                  <a:gd name="connsiteY2" fmla="*/ 6580 h 1039702"/>
                  <a:gd name="connsiteX0" fmla="*/ 0 w 11976090"/>
                  <a:gd name="connsiteY0" fmla="*/ 1039702 h 1039702"/>
                  <a:gd name="connsiteX1" fmla="*/ 1235531 w 11976090"/>
                  <a:gd name="connsiteY1" fmla="*/ 7057 h 1039702"/>
                  <a:gd name="connsiteX2" fmla="*/ 11241955 w 11976090"/>
                  <a:gd name="connsiteY2" fmla="*/ 6580 h 1039702"/>
                  <a:gd name="connsiteX3" fmla="*/ 11217148 w 11976090"/>
                  <a:gd name="connsiteY3" fmla="*/ 569 h 1039702"/>
                  <a:gd name="connsiteX0" fmla="*/ 0 w 12579152"/>
                  <a:gd name="connsiteY0" fmla="*/ 1039702 h 1042161"/>
                  <a:gd name="connsiteX1" fmla="*/ 1235531 w 12579152"/>
                  <a:gd name="connsiteY1" fmla="*/ 7057 h 1042161"/>
                  <a:gd name="connsiteX2" fmla="*/ 11241955 w 12579152"/>
                  <a:gd name="connsiteY2" fmla="*/ 6580 h 1042161"/>
                  <a:gd name="connsiteX3" fmla="*/ 12543593 w 12579152"/>
                  <a:gd name="connsiteY3" fmla="*/ 1042159 h 1042161"/>
                  <a:gd name="connsiteX0" fmla="*/ 0 w 12543592"/>
                  <a:gd name="connsiteY0" fmla="*/ 1039702 h 1042159"/>
                  <a:gd name="connsiteX1" fmla="*/ 1235531 w 12543592"/>
                  <a:gd name="connsiteY1" fmla="*/ 7057 h 1042159"/>
                  <a:gd name="connsiteX2" fmla="*/ 11241955 w 12543592"/>
                  <a:gd name="connsiteY2" fmla="*/ 6580 h 1042159"/>
                  <a:gd name="connsiteX3" fmla="*/ 12543593 w 12543592"/>
                  <a:gd name="connsiteY3" fmla="*/ 1042159 h 1042159"/>
                </a:gdLst>
                <a:ahLst/>
                <a:cxnLst>
                  <a:cxn ang="0">
                    <a:pos x="connsiteX0" y="connsiteY0"/>
                  </a:cxn>
                  <a:cxn ang="0">
                    <a:pos x="connsiteX1" y="connsiteY1"/>
                  </a:cxn>
                  <a:cxn ang="0">
                    <a:pos x="connsiteX2" y="connsiteY2"/>
                  </a:cxn>
                  <a:cxn ang="0">
                    <a:pos x="connsiteX3" y="connsiteY3"/>
                  </a:cxn>
                </a:cxnLst>
                <a:rect l="l" t="t" r="r" b="b"/>
                <a:pathLst>
                  <a:path w="12543592" h="1042159">
                    <a:moveTo>
                      <a:pt x="0" y="1039702"/>
                    </a:moveTo>
                    <a:cubicBezTo>
                      <a:pt x="150086" y="952832"/>
                      <a:pt x="1051186" y="124770"/>
                      <a:pt x="1235531" y="7057"/>
                    </a:cubicBezTo>
                    <a:cubicBezTo>
                      <a:pt x="1292009" y="-3278"/>
                      <a:pt x="11122221" y="-1234"/>
                      <a:pt x="11241955" y="6580"/>
                    </a:cubicBezTo>
                    <a:lnTo>
                      <a:pt x="12543593" y="1042159"/>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10" name="Straight Connector 9">
              <a:extLst>
                <a:ext uri="{FF2B5EF4-FFF2-40B4-BE49-F238E27FC236}">
                  <a16:creationId xmlns:a16="http://schemas.microsoft.com/office/drawing/2014/main" id="{872E5505-5F2E-49CE-8253-0B5C47947B10}"/>
                </a:ext>
              </a:extLst>
            </p:cNvPr>
            <p:cNvCxnSpPr>
              <a:cxnSpLocks/>
            </p:cNvCxnSpPr>
            <p:nvPr/>
          </p:nvCxnSpPr>
          <p:spPr>
            <a:xfrm>
              <a:off x="18696647" y="3891027"/>
              <a:ext cx="1439668" cy="0"/>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FA4508-75E8-495D-B619-27A0A5986F91}"/>
              </a:ext>
              <a:ext uri="{C183D7F6-B498-43B3-948B-1728B52AA6E4}">
                <adec:decorative xmlns:adec="http://schemas.microsoft.com/office/drawing/2017/decorative" val="1"/>
              </a:ext>
            </a:extLst>
          </p:cNvPr>
          <p:cNvGrpSpPr/>
          <p:nvPr/>
        </p:nvGrpSpPr>
        <p:grpSpPr>
          <a:xfrm>
            <a:off x="1682832" y="2335101"/>
            <a:ext cx="1630704" cy="1201702"/>
            <a:chOff x="2979697" y="2401102"/>
            <a:chExt cx="1630704" cy="1201702"/>
          </a:xfrm>
        </p:grpSpPr>
        <p:cxnSp>
          <p:nvCxnSpPr>
            <p:cNvPr id="17" name="Straight Connector 16">
              <a:extLst>
                <a:ext uri="{FF2B5EF4-FFF2-40B4-BE49-F238E27FC236}">
                  <a16:creationId xmlns:a16="http://schemas.microsoft.com/office/drawing/2014/main" id="{304A57F3-4377-4575-B7F7-01C0E3B7C92F}"/>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A8C998-5FAB-4604-AE93-C1C5D8768F9A}"/>
                </a:ext>
              </a:extLst>
            </p:cNvPr>
            <p:cNvSpPr txBox="1"/>
            <p:nvPr/>
          </p:nvSpPr>
          <p:spPr>
            <a:xfrm>
              <a:off x="2979697" y="2401102"/>
              <a:ext cx="1630704"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Discovery, planning,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analysis</a:t>
              </a:r>
            </a:p>
          </p:txBody>
        </p:sp>
        <p:sp>
          <p:nvSpPr>
            <p:cNvPr id="16" name="Oval 15">
              <a:extLst>
                <a:ext uri="{FF2B5EF4-FFF2-40B4-BE49-F238E27FC236}">
                  <a16:creationId xmlns:a16="http://schemas.microsoft.com/office/drawing/2014/main" id="{B1E359DA-F860-4834-B34E-34BE5E1078D6}"/>
                </a:ext>
              </a:extLst>
            </p:cNvPr>
            <p:cNvSpPr/>
            <p:nvPr/>
          </p:nvSpPr>
          <p:spPr bwMode="auto">
            <a:xfrm>
              <a:off x="3699494" y="34199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9" name="Group 18">
            <a:extLst>
              <a:ext uri="{FF2B5EF4-FFF2-40B4-BE49-F238E27FC236}">
                <a16:creationId xmlns:a16="http://schemas.microsoft.com/office/drawing/2014/main" id="{0B7E1D81-8177-42A8-BE02-6C3E36F4A1AF}"/>
              </a:ext>
              <a:ext uri="{C183D7F6-B498-43B3-948B-1728B52AA6E4}">
                <adec:decorative xmlns:adec="http://schemas.microsoft.com/office/drawing/2017/decorative" val="1"/>
              </a:ext>
            </a:extLst>
          </p:cNvPr>
          <p:cNvGrpSpPr/>
          <p:nvPr/>
        </p:nvGrpSpPr>
        <p:grpSpPr>
          <a:xfrm>
            <a:off x="2522392" y="2024563"/>
            <a:ext cx="1802096" cy="1509508"/>
            <a:chOff x="2894000" y="2090564"/>
            <a:chExt cx="1802096" cy="1509508"/>
          </a:xfrm>
        </p:grpSpPr>
        <p:sp>
          <p:nvSpPr>
            <p:cNvPr id="20" name="Oval 19">
              <a:extLst>
                <a:ext uri="{FF2B5EF4-FFF2-40B4-BE49-F238E27FC236}">
                  <a16:creationId xmlns:a16="http://schemas.microsoft.com/office/drawing/2014/main" id="{BB3DADB9-B2E1-4151-8984-A64A02B827D2}"/>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1" name="Straight Connector 20">
              <a:extLst>
                <a:ext uri="{FF2B5EF4-FFF2-40B4-BE49-F238E27FC236}">
                  <a16:creationId xmlns:a16="http://schemas.microsoft.com/office/drawing/2014/main" id="{6D50C470-BCFA-47A2-9781-0EC973871930}"/>
                </a:ext>
              </a:extLst>
            </p:cNvPr>
            <p:cNvCxnSpPr>
              <a:cxnSpLocks/>
              <a:stCxn id="22" idx="2"/>
              <a:endCxn id="20" idx="0"/>
            </p:cNvCxnSpPr>
            <p:nvPr/>
          </p:nvCxnSpPr>
          <p:spPr>
            <a:xfrm>
              <a:off x="3795048" y="2441429"/>
              <a:ext cx="1" cy="975763"/>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3C95DE-3204-4A59-A6BF-CBC5D2F70085}"/>
                </a:ext>
              </a:extLst>
            </p:cNvPr>
            <p:cNvSpPr txBox="1"/>
            <p:nvPr/>
          </p:nvSpPr>
          <p:spPr>
            <a:xfrm>
              <a:off x="2894000" y="2090564"/>
              <a:ext cx="1802096"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User experience design</a:t>
              </a:r>
            </a:p>
          </p:txBody>
        </p:sp>
      </p:grpSp>
      <p:grpSp>
        <p:nvGrpSpPr>
          <p:cNvPr id="23" name="Group 22">
            <a:extLst>
              <a:ext uri="{FF2B5EF4-FFF2-40B4-BE49-F238E27FC236}">
                <a16:creationId xmlns:a16="http://schemas.microsoft.com/office/drawing/2014/main" id="{2BEF98B2-8220-414E-BA98-E857A38E665D}"/>
              </a:ext>
              <a:ext uri="{C183D7F6-B498-43B3-948B-1728B52AA6E4}">
                <adec:decorative xmlns:adec="http://schemas.microsoft.com/office/drawing/2017/decorative" val="1"/>
              </a:ext>
            </a:extLst>
          </p:cNvPr>
          <p:cNvGrpSpPr/>
          <p:nvPr/>
        </p:nvGrpSpPr>
        <p:grpSpPr>
          <a:xfrm>
            <a:off x="6794787" y="2351890"/>
            <a:ext cx="2140917" cy="1155954"/>
            <a:chOff x="8352872" y="2334796"/>
            <a:chExt cx="2140917" cy="1155954"/>
          </a:xfrm>
        </p:grpSpPr>
        <p:sp>
          <p:nvSpPr>
            <p:cNvPr id="24" name="Oval 23">
              <a:extLst>
                <a:ext uri="{FF2B5EF4-FFF2-40B4-BE49-F238E27FC236}">
                  <a16:creationId xmlns:a16="http://schemas.microsoft.com/office/drawing/2014/main" id="{1F28CFEC-8951-49D3-9A90-7919FB72A36F}"/>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5" name="Straight Connector 24">
              <a:extLst>
                <a:ext uri="{FF2B5EF4-FFF2-40B4-BE49-F238E27FC236}">
                  <a16:creationId xmlns:a16="http://schemas.microsoft.com/office/drawing/2014/main" id="{19FE07B7-1BC6-4E06-BFF3-859272E6B583}"/>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A1ADB-1EF9-481C-9FCE-475564E3E153}"/>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MB-200: Microsoft Dynamics 365 Customer Engagement Core</a:t>
              </a:r>
            </a:p>
          </p:txBody>
        </p:sp>
      </p:grpSp>
      <p:grpSp>
        <p:nvGrpSpPr>
          <p:cNvPr id="27" name="Group 26">
            <a:extLst>
              <a:ext uri="{FF2B5EF4-FFF2-40B4-BE49-F238E27FC236}">
                <a16:creationId xmlns:a16="http://schemas.microsoft.com/office/drawing/2014/main" id="{E4B5AED1-CD27-4095-A748-8D4619B14F80}"/>
              </a:ext>
              <a:ext uri="{C183D7F6-B498-43B3-948B-1728B52AA6E4}">
                <adec:decorative xmlns:adec="http://schemas.microsoft.com/office/drawing/2017/decorative" val="1"/>
              </a:ext>
            </a:extLst>
          </p:cNvPr>
          <p:cNvGrpSpPr/>
          <p:nvPr/>
        </p:nvGrpSpPr>
        <p:grpSpPr>
          <a:xfrm>
            <a:off x="3522645" y="2540640"/>
            <a:ext cx="1391728" cy="993431"/>
            <a:chOff x="2572901" y="3035053"/>
            <a:chExt cx="1391728" cy="993431"/>
          </a:xfrm>
        </p:grpSpPr>
        <p:grpSp>
          <p:nvGrpSpPr>
            <p:cNvPr id="28" name="Group 27">
              <a:extLst>
                <a:ext uri="{FF2B5EF4-FFF2-40B4-BE49-F238E27FC236}">
                  <a16:creationId xmlns:a16="http://schemas.microsoft.com/office/drawing/2014/main" id="{9546490B-1E3A-42F8-A5CF-263F00012A80}"/>
                </a:ext>
              </a:extLst>
            </p:cNvPr>
            <p:cNvGrpSpPr/>
            <p:nvPr/>
          </p:nvGrpSpPr>
          <p:grpSpPr>
            <a:xfrm flipV="1">
              <a:off x="3199149" y="3359188"/>
              <a:ext cx="182880" cy="669296"/>
              <a:chOff x="3175206" y="5630837"/>
              <a:chExt cx="182880" cy="669296"/>
            </a:xfrm>
          </p:grpSpPr>
          <p:sp>
            <p:nvSpPr>
              <p:cNvPr id="30" name="Oval 29">
                <a:extLst>
                  <a:ext uri="{FF2B5EF4-FFF2-40B4-BE49-F238E27FC236}">
                    <a16:creationId xmlns:a16="http://schemas.microsoft.com/office/drawing/2014/main" id="{432105C9-A8D4-4F1E-A7F9-2F65EDDB8EF9}"/>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1" name="Straight Connector 30">
                <a:extLst>
                  <a:ext uri="{FF2B5EF4-FFF2-40B4-BE49-F238E27FC236}">
                    <a16:creationId xmlns:a16="http://schemas.microsoft.com/office/drawing/2014/main" id="{F1F8BD2D-7510-4855-81F4-6A71968FFE5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E1CA8C3-7F64-445C-B387-9F8A77699041}"/>
                </a:ext>
              </a:extLst>
            </p:cNvPr>
            <p:cNvSpPr txBox="1"/>
            <p:nvPr/>
          </p:nvSpPr>
          <p:spPr>
            <a:xfrm>
              <a:off x="2572901" y="3035053"/>
              <a:ext cx="1391728"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Entities and data </a:t>
              </a:r>
            </a:p>
          </p:txBody>
        </p:sp>
      </p:grpSp>
      <p:grpSp>
        <p:nvGrpSpPr>
          <p:cNvPr id="32" name="Group 31">
            <a:extLst>
              <a:ext uri="{FF2B5EF4-FFF2-40B4-BE49-F238E27FC236}">
                <a16:creationId xmlns:a16="http://schemas.microsoft.com/office/drawing/2014/main" id="{09569A4D-0108-4841-AA85-AFA559FC8244}"/>
              </a:ext>
              <a:ext uri="{C183D7F6-B498-43B3-948B-1728B52AA6E4}">
                <adec:decorative xmlns:adec="http://schemas.microsoft.com/office/drawing/2017/decorative" val="1"/>
              </a:ext>
            </a:extLst>
          </p:cNvPr>
          <p:cNvGrpSpPr/>
          <p:nvPr/>
        </p:nvGrpSpPr>
        <p:grpSpPr>
          <a:xfrm>
            <a:off x="4699014" y="2209187"/>
            <a:ext cx="785793" cy="1324884"/>
            <a:chOff x="6360451" y="3068459"/>
            <a:chExt cx="785793" cy="1324884"/>
          </a:xfrm>
        </p:grpSpPr>
        <p:grpSp>
          <p:nvGrpSpPr>
            <p:cNvPr id="33" name="Group 32">
              <a:extLst>
                <a:ext uri="{FF2B5EF4-FFF2-40B4-BE49-F238E27FC236}">
                  <a16:creationId xmlns:a16="http://schemas.microsoft.com/office/drawing/2014/main" id="{35B53DBE-5A52-4AFE-87D6-19FD4D909EA2}"/>
                </a:ext>
              </a:extLst>
            </p:cNvPr>
            <p:cNvGrpSpPr/>
            <p:nvPr/>
          </p:nvGrpSpPr>
          <p:grpSpPr>
            <a:xfrm flipV="1">
              <a:off x="6661907" y="3397777"/>
              <a:ext cx="182880" cy="995566"/>
              <a:chOff x="6661907" y="5325065"/>
              <a:chExt cx="182880" cy="995566"/>
            </a:xfrm>
          </p:grpSpPr>
          <p:sp>
            <p:nvSpPr>
              <p:cNvPr id="35" name="Oval 34">
                <a:extLst>
                  <a:ext uri="{FF2B5EF4-FFF2-40B4-BE49-F238E27FC236}">
                    <a16:creationId xmlns:a16="http://schemas.microsoft.com/office/drawing/2014/main" id="{D4A4A1C9-C085-47BB-B2DD-2481CDE32571}"/>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6" name="Straight Connector 35">
                <a:extLst>
                  <a:ext uri="{FF2B5EF4-FFF2-40B4-BE49-F238E27FC236}">
                    <a16:creationId xmlns:a16="http://schemas.microsoft.com/office/drawing/2014/main" id="{C505F769-0FCC-4C40-86DD-648E8F05DC07}"/>
                  </a:ext>
                </a:extLst>
              </p:cNvPr>
              <p:cNvCxnSpPr>
                <a:cxnSpLocks/>
              </p:cNvCxnSpPr>
              <p:nvPr/>
            </p:nvCxnSpPr>
            <p:spPr>
              <a:xfrm flipH="1">
                <a:off x="6751225" y="5497671"/>
                <a:ext cx="0" cy="8229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97DBA5BA-BF60-4A6F-8247-5B81364BEC62}"/>
                </a:ext>
              </a:extLst>
            </p:cNvPr>
            <p:cNvSpPr txBox="1"/>
            <p:nvPr/>
          </p:nvSpPr>
          <p:spPr>
            <a:xfrm>
              <a:off x="6360451" y="3068459"/>
              <a:ext cx="785793"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a:t>
              </a:r>
            </a:p>
          </p:txBody>
        </p:sp>
      </p:grpSp>
      <p:grpSp>
        <p:nvGrpSpPr>
          <p:cNvPr id="70" name="Group 69">
            <a:extLst>
              <a:ext uri="{FF2B5EF4-FFF2-40B4-BE49-F238E27FC236}">
                <a16:creationId xmlns:a16="http://schemas.microsoft.com/office/drawing/2014/main" id="{637DCD5A-F618-46F3-AA26-D19521E3B6F1}"/>
              </a:ext>
              <a:ext uri="{C183D7F6-B498-43B3-948B-1728B52AA6E4}">
                <adec:decorative xmlns:adec="http://schemas.microsoft.com/office/drawing/2017/decorative" val="1"/>
              </a:ext>
            </a:extLst>
          </p:cNvPr>
          <p:cNvGrpSpPr/>
          <p:nvPr/>
        </p:nvGrpSpPr>
        <p:grpSpPr>
          <a:xfrm>
            <a:off x="6783898" y="4380439"/>
            <a:ext cx="2140917" cy="1098190"/>
            <a:chOff x="7757889" y="1253508"/>
            <a:chExt cx="2140917" cy="1098190"/>
          </a:xfrm>
        </p:grpSpPr>
        <p:sp>
          <p:nvSpPr>
            <p:cNvPr id="71" name="Oval 70">
              <a:extLst>
                <a:ext uri="{FF2B5EF4-FFF2-40B4-BE49-F238E27FC236}">
                  <a16:creationId xmlns:a16="http://schemas.microsoft.com/office/drawing/2014/main" id="{9A8DDDBA-E1BB-4CFB-9FEA-62712731ECD2}"/>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72" name="Straight Connector 71">
              <a:extLst>
                <a:ext uri="{FF2B5EF4-FFF2-40B4-BE49-F238E27FC236}">
                  <a16:creationId xmlns:a16="http://schemas.microsoft.com/office/drawing/2014/main" id="{B3020A55-A464-47EE-934C-1402F43A38AD}"/>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673FD4-E7F4-4077-A380-41CF8F79D771}"/>
                </a:ext>
              </a:extLst>
            </p:cNvPr>
            <p:cNvSpPr txBox="1"/>
            <p:nvPr/>
          </p:nvSpPr>
          <p:spPr>
            <a:xfrm>
              <a:off x="7757889" y="1582064"/>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MB-240: Microsoft Dynamics 365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for Field Service</a:t>
              </a:r>
            </a:p>
          </p:txBody>
        </p:sp>
      </p:grpSp>
      <p:grpSp>
        <p:nvGrpSpPr>
          <p:cNvPr id="74" name="Group 73">
            <a:extLst>
              <a:ext uri="{FF2B5EF4-FFF2-40B4-BE49-F238E27FC236}">
                <a16:creationId xmlns:a16="http://schemas.microsoft.com/office/drawing/2014/main" id="{81223810-4AED-42CE-A0C2-180F89170AD0}"/>
              </a:ext>
              <a:ext uri="{C183D7F6-B498-43B3-948B-1728B52AA6E4}">
                <adec:decorative xmlns:adec="http://schemas.microsoft.com/office/drawing/2017/decorative" val="1"/>
              </a:ext>
            </a:extLst>
          </p:cNvPr>
          <p:cNvGrpSpPr/>
          <p:nvPr/>
        </p:nvGrpSpPr>
        <p:grpSpPr>
          <a:xfrm>
            <a:off x="8301213" y="5651581"/>
            <a:ext cx="2980944" cy="691837"/>
            <a:chOff x="324701" y="6061492"/>
            <a:chExt cx="2980944" cy="691837"/>
          </a:xfrm>
        </p:grpSpPr>
        <p:sp>
          <p:nvSpPr>
            <p:cNvPr id="75" name="Rectangle 74">
              <a:extLst>
                <a:ext uri="{FF2B5EF4-FFF2-40B4-BE49-F238E27FC236}">
                  <a16:creationId xmlns:a16="http://schemas.microsoft.com/office/drawing/2014/main" id="{0AA737E9-A2A2-439E-82CF-8D10939DECBE}"/>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MB-200 + MB-240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76" name="Group 75">
              <a:extLst>
                <a:ext uri="{FF2B5EF4-FFF2-40B4-BE49-F238E27FC236}">
                  <a16:creationId xmlns:a16="http://schemas.microsoft.com/office/drawing/2014/main" id="{6B3FC487-5946-47B6-9555-A5F8415F0ACA}"/>
                </a:ext>
              </a:extLst>
            </p:cNvPr>
            <p:cNvGrpSpPr/>
            <p:nvPr/>
          </p:nvGrpSpPr>
          <p:grpSpPr>
            <a:xfrm>
              <a:off x="513941" y="6214857"/>
              <a:ext cx="477345" cy="398781"/>
              <a:chOff x="481153" y="6191294"/>
              <a:chExt cx="477345" cy="398781"/>
            </a:xfrm>
          </p:grpSpPr>
          <p:sp>
            <p:nvSpPr>
              <p:cNvPr id="77" name="arrow">
                <a:extLst>
                  <a:ext uri="{FF2B5EF4-FFF2-40B4-BE49-F238E27FC236}">
                    <a16:creationId xmlns:a16="http://schemas.microsoft.com/office/drawing/2014/main" id="{6EA4A2B4-7908-4FAC-B570-48B61E9D167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8" name="Rectangle 77">
                <a:extLst>
                  <a:ext uri="{FF2B5EF4-FFF2-40B4-BE49-F238E27FC236}">
                    <a16:creationId xmlns:a16="http://schemas.microsoft.com/office/drawing/2014/main" id="{3C019A5F-834E-45EC-90B3-6D58F3844118}"/>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9" name="pencil">
                <a:extLst>
                  <a:ext uri="{FF2B5EF4-FFF2-40B4-BE49-F238E27FC236}">
                    <a16:creationId xmlns:a16="http://schemas.microsoft.com/office/drawing/2014/main" id="{15139A13-3C65-4880-A80A-E25B3C6FD2D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61" name="Group 60">
            <a:extLst>
              <a:ext uri="{FF2B5EF4-FFF2-40B4-BE49-F238E27FC236}">
                <a16:creationId xmlns:a16="http://schemas.microsoft.com/office/drawing/2014/main" id="{CC62F1C7-B222-424C-8CCB-5A73F0F81D5A}"/>
              </a:ext>
              <a:ext uri="{C183D7F6-B498-43B3-948B-1728B52AA6E4}">
                <adec:decorative xmlns:adec="http://schemas.microsoft.com/office/drawing/2017/decorative" val="1"/>
              </a:ext>
            </a:extLst>
          </p:cNvPr>
          <p:cNvGrpSpPr/>
          <p:nvPr/>
        </p:nvGrpSpPr>
        <p:grpSpPr>
          <a:xfrm>
            <a:off x="5187559" y="2540640"/>
            <a:ext cx="964431" cy="993431"/>
            <a:chOff x="2786549" y="3035053"/>
            <a:chExt cx="964431" cy="993431"/>
          </a:xfrm>
        </p:grpSpPr>
        <p:grpSp>
          <p:nvGrpSpPr>
            <p:cNvPr id="62" name="Group 61">
              <a:extLst>
                <a:ext uri="{FF2B5EF4-FFF2-40B4-BE49-F238E27FC236}">
                  <a16:creationId xmlns:a16="http://schemas.microsoft.com/office/drawing/2014/main" id="{BD7957C6-782B-41AA-AB0D-EAE058F83252}"/>
                </a:ext>
              </a:extLst>
            </p:cNvPr>
            <p:cNvGrpSpPr/>
            <p:nvPr/>
          </p:nvGrpSpPr>
          <p:grpSpPr>
            <a:xfrm flipV="1">
              <a:off x="3199149" y="3359188"/>
              <a:ext cx="182880" cy="669296"/>
              <a:chOff x="3175206" y="5630837"/>
              <a:chExt cx="182880" cy="669296"/>
            </a:xfrm>
          </p:grpSpPr>
          <p:sp>
            <p:nvSpPr>
              <p:cNvPr id="64" name="Oval 63">
                <a:extLst>
                  <a:ext uri="{FF2B5EF4-FFF2-40B4-BE49-F238E27FC236}">
                    <a16:creationId xmlns:a16="http://schemas.microsoft.com/office/drawing/2014/main" id="{7FE48CBB-EEA7-406F-878E-AACF07EAF536}"/>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65" name="Straight Connector 64">
                <a:extLst>
                  <a:ext uri="{FF2B5EF4-FFF2-40B4-BE49-F238E27FC236}">
                    <a16:creationId xmlns:a16="http://schemas.microsoft.com/office/drawing/2014/main" id="{4BC51C21-B8F2-483E-B42F-9D3BD2B3954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5F93D095-6396-4ED3-8A6F-51F297ECCD8E}"/>
                </a:ext>
              </a:extLst>
            </p:cNvPr>
            <p:cNvSpPr txBox="1"/>
            <p:nvPr/>
          </p:nvSpPr>
          <p:spPr>
            <a:xfrm>
              <a:off x="2786549" y="3035053"/>
              <a:ext cx="96443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Integration</a:t>
              </a:r>
            </a:p>
          </p:txBody>
        </p:sp>
      </p:grpSp>
      <p:grpSp>
        <p:nvGrpSpPr>
          <p:cNvPr id="66" name="Group 65">
            <a:extLst>
              <a:ext uri="{FF2B5EF4-FFF2-40B4-BE49-F238E27FC236}">
                <a16:creationId xmlns:a16="http://schemas.microsoft.com/office/drawing/2014/main" id="{37686D4E-4F23-4894-9412-86DB07F9C458}"/>
              </a:ext>
              <a:ext uri="{C183D7F6-B498-43B3-948B-1728B52AA6E4}">
                <adec:decorative xmlns:adec="http://schemas.microsoft.com/office/drawing/2017/decorative" val="1"/>
              </a:ext>
            </a:extLst>
          </p:cNvPr>
          <p:cNvGrpSpPr/>
          <p:nvPr/>
        </p:nvGrpSpPr>
        <p:grpSpPr>
          <a:xfrm>
            <a:off x="5345296" y="1928085"/>
            <a:ext cx="1757212" cy="1605986"/>
            <a:chOff x="5874742" y="2787357"/>
            <a:chExt cx="1757212" cy="1605986"/>
          </a:xfrm>
        </p:grpSpPr>
        <p:grpSp>
          <p:nvGrpSpPr>
            <p:cNvPr id="67" name="Group 66">
              <a:extLst>
                <a:ext uri="{FF2B5EF4-FFF2-40B4-BE49-F238E27FC236}">
                  <a16:creationId xmlns:a16="http://schemas.microsoft.com/office/drawing/2014/main" id="{A749C558-0E2F-4465-AAC9-77FC894C619A}"/>
                </a:ext>
              </a:extLst>
            </p:cNvPr>
            <p:cNvGrpSpPr/>
            <p:nvPr/>
          </p:nvGrpSpPr>
          <p:grpSpPr>
            <a:xfrm flipV="1">
              <a:off x="6661907" y="3304422"/>
              <a:ext cx="182880" cy="1088921"/>
              <a:chOff x="6661907" y="5325065"/>
              <a:chExt cx="182880" cy="1088921"/>
            </a:xfrm>
          </p:grpSpPr>
          <p:sp>
            <p:nvSpPr>
              <p:cNvPr id="69" name="Oval 68">
                <a:extLst>
                  <a:ext uri="{FF2B5EF4-FFF2-40B4-BE49-F238E27FC236}">
                    <a16:creationId xmlns:a16="http://schemas.microsoft.com/office/drawing/2014/main" id="{143A28DF-77E4-49CE-8EFE-889CDD01B5D5}"/>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0" name="Straight Connector 79">
                <a:extLst>
                  <a:ext uri="{FF2B5EF4-FFF2-40B4-BE49-F238E27FC236}">
                    <a16:creationId xmlns:a16="http://schemas.microsoft.com/office/drawing/2014/main" id="{8950E71B-B88F-4F16-85F3-6B8305BB163F}"/>
                  </a:ext>
                </a:extLst>
              </p:cNvPr>
              <p:cNvCxnSpPr>
                <a:cxnSpLocks/>
                <a:endCxn id="68" idx="2"/>
              </p:cNvCxnSpPr>
              <p:nvPr/>
            </p:nvCxnSpPr>
            <p:spPr>
              <a:xfrm>
                <a:off x="6751225" y="5497670"/>
                <a:ext cx="2123" cy="9163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F824265C-0CA0-415E-8F9A-09CACFCDBF6B}"/>
                </a:ext>
              </a:extLst>
            </p:cNvPr>
            <p:cNvSpPr txBox="1"/>
            <p:nvPr/>
          </p:nvSpPr>
          <p:spPr>
            <a:xfrm>
              <a:off x="5874742" y="2787357"/>
              <a:ext cx="1757212" cy="5170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Solutions deployment </a:t>
              </a:r>
              <a:b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and testing</a:t>
              </a:r>
            </a:p>
          </p:txBody>
        </p:sp>
      </p:grpSp>
      <p:grpSp>
        <p:nvGrpSpPr>
          <p:cNvPr id="37" name="Group 36">
            <a:extLst>
              <a:ext uri="{FF2B5EF4-FFF2-40B4-BE49-F238E27FC236}">
                <a16:creationId xmlns:a16="http://schemas.microsoft.com/office/drawing/2014/main" id="{9748750E-7525-4CAD-BD59-22817631D38D}"/>
              </a:ext>
              <a:ext uri="{C183D7F6-B498-43B3-948B-1728B52AA6E4}">
                <adec:decorative xmlns:adec="http://schemas.microsoft.com/office/drawing/2017/decorative" val="1"/>
              </a:ext>
            </a:extLst>
          </p:cNvPr>
          <p:cNvGrpSpPr/>
          <p:nvPr/>
        </p:nvGrpSpPr>
        <p:grpSpPr>
          <a:xfrm>
            <a:off x="5540265" y="4374829"/>
            <a:ext cx="1355946" cy="1246094"/>
            <a:chOff x="5540265" y="4374829"/>
            <a:chExt cx="1355946" cy="1246094"/>
          </a:xfrm>
        </p:grpSpPr>
        <p:cxnSp>
          <p:nvCxnSpPr>
            <p:cNvPr id="87" name="Straight Connector 86">
              <a:extLst>
                <a:ext uri="{FF2B5EF4-FFF2-40B4-BE49-F238E27FC236}">
                  <a16:creationId xmlns:a16="http://schemas.microsoft.com/office/drawing/2014/main" id="{7DCA8495-2D13-4EA8-B535-502C0B26DF41}"/>
                </a:ext>
              </a:extLst>
            </p:cNvPr>
            <p:cNvCxnSpPr>
              <a:cxnSpLocks/>
            </p:cNvCxnSpPr>
            <p:nvPr/>
          </p:nvCxnSpPr>
          <p:spPr>
            <a:xfrm flipH="1">
              <a:off x="6180341" y="4505353"/>
              <a:ext cx="0" cy="54864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A58423A-714C-414B-ADFB-AF432AEC4550}"/>
                </a:ext>
              </a:extLst>
            </p:cNvPr>
            <p:cNvSpPr/>
            <p:nvPr/>
          </p:nvSpPr>
          <p:spPr bwMode="auto">
            <a:xfrm>
              <a:off x="6091023" y="437482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88" name="TextBox 87">
              <a:extLst>
                <a:ext uri="{FF2B5EF4-FFF2-40B4-BE49-F238E27FC236}">
                  <a16:creationId xmlns:a16="http://schemas.microsoft.com/office/drawing/2014/main" id="{E0D3A951-D45F-47DB-94B4-63525423A2AC}"/>
                </a:ext>
              </a:extLst>
            </p:cNvPr>
            <p:cNvSpPr txBox="1"/>
            <p:nvPr/>
          </p:nvSpPr>
          <p:spPr>
            <a:xfrm>
              <a:off x="5540265" y="5103858"/>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Assets and agreements </a:t>
              </a:r>
            </a:p>
          </p:txBody>
        </p:sp>
      </p:grpSp>
      <p:sp>
        <p:nvSpPr>
          <p:cNvPr id="105" name="Rectangle 104">
            <a:extLst>
              <a:ext uri="{FF2B5EF4-FFF2-40B4-BE49-F238E27FC236}">
                <a16:creationId xmlns:a16="http://schemas.microsoft.com/office/drawing/2014/main" id="{BC15E5ED-791F-4B4E-B76A-41E0DBF33AEE}"/>
              </a:ext>
              <a:ext uri="{C183D7F6-B498-43B3-948B-1728B52AA6E4}">
                <adec:decorative xmlns:adec="http://schemas.microsoft.com/office/drawing/2017/decorative" val="1"/>
              </a:ext>
            </a:extLst>
          </p:cNvPr>
          <p:cNvSpPr/>
          <p:nvPr/>
        </p:nvSpPr>
        <p:spPr>
          <a:xfrm>
            <a:off x="3186793" y="3678221"/>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11" name="Group 110">
            <a:extLst>
              <a:ext uri="{FF2B5EF4-FFF2-40B4-BE49-F238E27FC236}">
                <a16:creationId xmlns:a16="http://schemas.microsoft.com/office/drawing/2014/main" id="{1391B30E-1466-41AE-8FC7-BA6B55E0E09A}"/>
              </a:ext>
              <a:ext uri="{C183D7F6-B498-43B3-948B-1728B52AA6E4}">
                <adec:decorative xmlns:adec="http://schemas.microsoft.com/office/drawing/2017/decorative" val="1"/>
              </a:ext>
            </a:extLst>
          </p:cNvPr>
          <p:cNvGrpSpPr/>
          <p:nvPr/>
        </p:nvGrpSpPr>
        <p:grpSpPr>
          <a:xfrm>
            <a:off x="8392661" y="3511153"/>
            <a:ext cx="3021160" cy="867930"/>
            <a:chOff x="3984046" y="2966983"/>
            <a:chExt cx="3021160" cy="867930"/>
          </a:xfrm>
        </p:grpSpPr>
        <p:sp>
          <p:nvSpPr>
            <p:cNvPr id="112" name="Title 1">
              <a:extLst>
                <a:ext uri="{FF2B5EF4-FFF2-40B4-BE49-F238E27FC236}">
                  <a16:creationId xmlns:a16="http://schemas.microsoft.com/office/drawing/2014/main" id="{3F294078-1038-47FF-8404-C0A4B1D448C6}"/>
                </a:ext>
              </a:extLst>
            </p:cNvPr>
            <p:cNvSpPr txBox="1">
              <a:spLocks/>
            </p:cNvSpPr>
            <p:nvPr/>
          </p:nvSpPr>
          <p:spPr>
            <a:xfrm>
              <a:off x="3984046" y="2966983"/>
              <a:ext cx="3021160"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Field Service Functional Consultant Associate</a:t>
              </a:r>
            </a:p>
          </p:txBody>
        </p:sp>
        <p:grpSp>
          <p:nvGrpSpPr>
            <p:cNvPr id="113" name="Group 112">
              <a:extLst>
                <a:ext uri="{FF2B5EF4-FFF2-40B4-BE49-F238E27FC236}">
                  <a16:creationId xmlns:a16="http://schemas.microsoft.com/office/drawing/2014/main" id="{E420DBC8-C95E-48F4-8ACA-BD4A72E0DCBE}"/>
                </a:ext>
              </a:extLst>
            </p:cNvPr>
            <p:cNvGrpSpPr/>
            <p:nvPr/>
          </p:nvGrpSpPr>
          <p:grpSpPr>
            <a:xfrm>
              <a:off x="4106237" y="3332351"/>
              <a:ext cx="333424" cy="137193"/>
              <a:chOff x="2474176" y="5456022"/>
              <a:chExt cx="288898" cy="118872"/>
            </a:xfrm>
          </p:grpSpPr>
          <p:sp>
            <p:nvSpPr>
              <p:cNvPr id="114" name="Star: 5 Points 113">
                <a:extLst>
                  <a:ext uri="{FF2B5EF4-FFF2-40B4-BE49-F238E27FC236}">
                    <a16:creationId xmlns:a16="http://schemas.microsoft.com/office/drawing/2014/main" id="{9F824A2A-05DB-45C2-BF66-688E7204AD9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15" name="Star: 5 Points 114">
                <a:extLst>
                  <a:ext uri="{FF2B5EF4-FFF2-40B4-BE49-F238E27FC236}">
                    <a16:creationId xmlns:a16="http://schemas.microsoft.com/office/drawing/2014/main" id="{8C7F938D-28B2-46B8-AAA4-2B49762709E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6" name="Group 5">
            <a:extLst>
              <a:ext uri="{FF2B5EF4-FFF2-40B4-BE49-F238E27FC236}">
                <a16:creationId xmlns:a16="http://schemas.microsoft.com/office/drawing/2014/main" id="{246974A3-A3DC-4958-960B-8F0531BBCB45}"/>
              </a:ext>
              <a:ext uri="{C183D7F6-B498-43B3-948B-1728B52AA6E4}">
                <adec:decorative xmlns:adec="http://schemas.microsoft.com/office/drawing/2017/decorative" val="1"/>
              </a:ext>
            </a:extLst>
          </p:cNvPr>
          <p:cNvGrpSpPr/>
          <p:nvPr/>
        </p:nvGrpSpPr>
        <p:grpSpPr>
          <a:xfrm>
            <a:off x="4708563" y="4374829"/>
            <a:ext cx="1355946" cy="1656369"/>
            <a:chOff x="4708563" y="4374829"/>
            <a:chExt cx="1355946" cy="1656369"/>
          </a:xfrm>
        </p:grpSpPr>
        <p:cxnSp>
          <p:nvCxnSpPr>
            <p:cNvPr id="83" name="Straight Connector 82">
              <a:extLst>
                <a:ext uri="{FF2B5EF4-FFF2-40B4-BE49-F238E27FC236}">
                  <a16:creationId xmlns:a16="http://schemas.microsoft.com/office/drawing/2014/main" id="{229108F1-DA22-456F-9C3D-E004BA54D6EB}"/>
                </a:ext>
              </a:extLst>
            </p:cNvPr>
            <p:cNvCxnSpPr>
              <a:cxnSpLocks/>
            </p:cNvCxnSpPr>
            <p:nvPr/>
          </p:nvCxnSpPr>
          <p:spPr>
            <a:xfrm flipH="1">
              <a:off x="5365128" y="4505353"/>
              <a:ext cx="0" cy="100584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E08E411C-546C-406B-A581-7D84BEFB6AF5}"/>
                </a:ext>
              </a:extLst>
            </p:cNvPr>
            <p:cNvSpPr/>
            <p:nvPr/>
          </p:nvSpPr>
          <p:spPr bwMode="auto">
            <a:xfrm>
              <a:off x="5271453" y="437482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90" name="TextBox 89">
              <a:extLst>
                <a:ext uri="{FF2B5EF4-FFF2-40B4-BE49-F238E27FC236}">
                  <a16:creationId xmlns:a16="http://schemas.microsoft.com/office/drawing/2014/main" id="{C9882107-8C47-4346-A42F-04676893072F}"/>
                </a:ext>
              </a:extLst>
            </p:cNvPr>
            <p:cNvSpPr txBox="1"/>
            <p:nvPr/>
          </p:nvSpPr>
          <p:spPr>
            <a:xfrm>
              <a:off x="4708563" y="5514133"/>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Inventory and purchasing</a:t>
              </a:r>
            </a:p>
          </p:txBody>
        </p:sp>
      </p:grpSp>
      <p:grpSp>
        <p:nvGrpSpPr>
          <p:cNvPr id="4" name="Group 3">
            <a:extLst>
              <a:ext uri="{FF2B5EF4-FFF2-40B4-BE49-F238E27FC236}">
                <a16:creationId xmlns:a16="http://schemas.microsoft.com/office/drawing/2014/main" id="{9AEC613F-897F-4357-84F1-921308787B99}"/>
              </a:ext>
              <a:ext uri="{C183D7F6-B498-43B3-948B-1728B52AA6E4}">
                <adec:decorative xmlns:adec="http://schemas.microsoft.com/office/drawing/2017/decorative" val="1"/>
              </a:ext>
            </a:extLst>
          </p:cNvPr>
          <p:cNvGrpSpPr/>
          <p:nvPr/>
        </p:nvGrpSpPr>
        <p:grpSpPr>
          <a:xfrm>
            <a:off x="3042113" y="4374829"/>
            <a:ext cx="1355946" cy="1575677"/>
            <a:chOff x="3042113" y="4374829"/>
            <a:chExt cx="1355946" cy="1575677"/>
          </a:xfrm>
        </p:grpSpPr>
        <p:cxnSp>
          <p:nvCxnSpPr>
            <p:cNvPr id="48" name="Straight Connector 47">
              <a:extLst>
                <a:ext uri="{FF2B5EF4-FFF2-40B4-BE49-F238E27FC236}">
                  <a16:creationId xmlns:a16="http://schemas.microsoft.com/office/drawing/2014/main" id="{EB6FEC8B-E81C-4737-A53C-7B21BA6F698E}"/>
                </a:ext>
              </a:extLst>
            </p:cNvPr>
            <p:cNvCxnSpPr>
              <a:cxnSpLocks/>
            </p:cNvCxnSpPr>
            <p:nvPr/>
          </p:nvCxnSpPr>
          <p:spPr>
            <a:xfrm flipH="1">
              <a:off x="3734700" y="4505353"/>
              <a:ext cx="0" cy="91440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0995DB0-4129-4629-8E27-DA4D72882974}"/>
                </a:ext>
              </a:extLst>
            </p:cNvPr>
            <p:cNvSpPr/>
            <p:nvPr/>
          </p:nvSpPr>
          <p:spPr bwMode="auto">
            <a:xfrm>
              <a:off x="3632311" y="437482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94" name="TextBox 93">
              <a:extLst>
                <a:ext uri="{FF2B5EF4-FFF2-40B4-BE49-F238E27FC236}">
                  <a16:creationId xmlns:a16="http://schemas.microsoft.com/office/drawing/2014/main" id="{0ABDA713-0FA1-4CF3-AC4E-432258471E6B}"/>
                </a:ext>
              </a:extLst>
            </p:cNvPr>
            <p:cNvSpPr txBox="1"/>
            <p:nvPr/>
          </p:nvSpPr>
          <p:spPr>
            <a:xfrm>
              <a:off x="3042113" y="5433441"/>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Field service mobility</a:t>
              </a:r>
            </a:p>
          </p:txBody>
        </p:sp>
      </p:grpSp>
      <p:grpSp>
        <p:nvGrpSpPr>
          <p:cNvPr id="2" name="Group 1">
            <a:extLst>
              <a:ext uri="{FF2B5EF4-FFF2-40B4-BE49-F238E27FC236}">
                <a16:creationId xmlns:a16="http://schemas.microsoft.com/office/drawing/2014/main" id="{F51233EC-92C6-4966-AA68-253A5294D122}"/>
              </a:ext>
              <a:ext uri="{C183D7F6-B498-43B3-948B-1728B52AA6E4}">
                <adec:decorative xmlns:adec="http://schemas.microsoft.com/office/drawing/2017/decorative" val="1"/>
              </a:ext>
            </a:extLst>
          </p:cNvPr>
          <p:cNvGrpSpPr/>
          <p:nvPr/>
        </p:nvGrpSpPr>
        <p:grpSpPr>
          <a:xfrm>
            <a:off x="1996386" y="4374829"/>
            <a:ext cx="1487898" cy="1167839"/>
            <a:chOff x="1996386" y="4374829"/>
            <a:chExt cx="1487898" cy="1167839"/>
          </a:xfrm>
        </p:grpSpPr>
        <p:cxnSp>
          <p:nvCxnSpPr>
            <p:cNvPr id="91" name="Straight Connector 90">
              <a:extLst>
                <a:ext uri="{FF2B5EF4-FFF2-40B4-BE49-F238E27FC236}">
                  <a16:creationId xmlns:a16="http://schemas.microsoft.com/office/drawing/2014/main" id="{091A6DEA-5D7E-4ED3-B539-14617342E3A8}"/>
                </a:ext>
              </a:extLst>
            </p:cNvPr>
            <p:cNvCxnSpPr>
              <a:cxnSpLocks/>
            </p:cNvCxnSpPr>
            <p:nvPr/>
          </p:nvCxnSpPr>
          <p:spPr>
            <a:xfrm>
              <a:off x="2781259" y="4505353"/>
              <a:ext cx="1" cy="64008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9EA4776-48D9-4F0C-9993-B2F9F8486D84}"/>
                </a:ext>
              </a:extLst>
            </p:cNvPr>
            <p:cNvSpPr txBox="1"/>
            <p:nvPr/>
          </p:nvSpPr>
          <p:spPr>
            <a:xfrm>
              <a:off x="1996386" y="5191803"/>
              <a:ext cx="1487898" cy="3508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Field service tools </a:t>
              </a:r>
            </a:p>
          </p:txBody>
        </p:sp>
        <p:sp>
          <p:nvSpPr>
            <p:cNvPr id="92" name="Oval 91">
              <a:extLst>
                <a:ext uri="{FF2B5EF4-FFF2-40B4-BE49-F238E27FC236}">
                  <a16:creationId xmlns:a16="http://schemas.microsoft.com/office/drawing/2014/main" id="{80BB69BB-C7D9-4453-B990-B51C51DC81FA}"/>
                </a:ext>
              </a:extLst>
            </p:cNvPr>
            <p:cNvSpPr/>
            <p:nvPr/>
          </p:nvSpPr>
          <p:spPr bwMode="auto">
            <a:xfrm>
              <a:off x="2674514" y="437482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4BA310F4-7B9E-4752-97CB-90E0F8412E91}"/>
              </a:ext>
              <a:ext uri="{C183D7F6-B498-43B3-948B-1728B52AA6E4}">
                <adec:decorative xmlns:adec="http://schemas.microsoft.com/office/drawing/2017/decorative" val="1"/>
              </a:ext>
            </a:extLst>
          </p:cNvPr>
          <p:cNvGrpSpPr/>
          <p:nvPr/>
        </p:nvGrpSpPr>
        <p:grpSpPr>
          <a:xfrm>
            <a:off x="4026116" y="4374829"/>
            <a:ext cx="1047594" cy="1016683"/>
            <a:chOff x="4026116" y="4374829"/>
            <a:chExt cx="1047594" cy="1016683"/>
          </a:xfrm>
        </p:grpSpPr>
        <p:cxnSp>
          <p:nvCxnSpPr>
            <p:cNvPr id="93" name="Straight Connector 92">
              <a:extLst>
                <a:ext uri="{FF2B5EF4-FFF2-40B4-BE49-F238E27FC236}">
                  <a16:creationId xmlns:a16="http://schemas.microsoft.com/office/drawing/2014/main" id="{5676444D-CE8A-4509-A704-2A47EE55EFAE}"/>
                </a:ext>
              </a:extLst>
            </p:cNvPr>
            <p:cNvCxnSpPr>
              <a:cxnSpLocks/>
            </p:cNvCxnSpPr>
            <p:nvPr/>
          </p:nvCxnSpPr>
          <p:spPr>
            <a:xfrm flipH="1">
              <a:off x="4549914" y="4505353"/>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CE0EDC0-2A34-493D-8E6A-6B93850C3354}"/>
                </a:ext>
              </a:extLst>
            </p:cNvPr>
            <p:cNvSpPr txBox="1"/>
            <p:nvPr/>
          </p:nvSpPr>
          <p:spPr>
            <a:xfrm>
              <a:off x="4026116" y="5040647"/>
              <a:ext cx="1047594"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Work orders</a:t>
              </a:r>
            </a:p>
          </p:txBody>
        </p:sp>
        <p:sp>
          <p:nvSpPr>
            <p:cNvPr id="106" name="Oval 105">
              <a:extLst>
                <a:ext uri="{FF2B5EF4-FFF2-40B4-BE49-F238E27FC236}">
                  <a16:creationId xmlns:a16="http://schemas.microsoft.com/office/drawing/2014/main" id="{B1F330D3-8D2D-44E7-8A55-974DF2C52ADA}"/>
                </a:ext>
              </a:extLst>
            </p:cNvPr>
            <p:cNvSpPr/>
            <p:nvPr/>
          </p:nvSpPr>
          <p:spPr bwMode="auto">
            <a:xfrm>
              <a:off x="4451882" y="437482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sp>
        <p:nvSpPr>
          <p:cNvPr id="104" name="TextBox 103">
            <a:extLst>
              <a:ext uri="{FF2B5EF4-FFF2-40B4-BE49-F238E27FC236}">
                <a16:creationId xmlns:a16="http://schemas.microsoft.com/office/drawing/2014/main" id="{89E3FBE5-88F3-4ABF-AC95-DB4BFE985139}"/>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07" name="Group 106">
            <a:extLst>
              <a:ext uri="{FF2B5EF4-FFF2-40B4-BE49-F238E27FC236}">
                <a16:creationId xmlns:a16="http://schemas.microsoft.com/office/drawing/2014/main" id="{AB67A3B4-9929-4991-9356-06BC466689D5}"/>
              </a:ext>
            </a:extLst>
          </p:cNvPr>
          <p:cNvGrpSpPr/>
          <p:nvPr/>
        </p:nvGrpSpPr>
        <p:grpSpPr>
          <a:xfrm>
            <a:off x="1795346" y="1520932"/>
            <a:ext cx="9696366" cy="409448"/>
            <a:chOff x="1795346" y="1520932"/>
            <a:chExt cx="9696366" cy="409448"/>
          </a:xfrm>
        </p:grpSpPr>
        <p:sp>
          <p:nvSpPr>
            <p:cNvPr id="108" name="Rectangle 107">
              <a:extLst>
                <a:ext uri="{FF2B5EF4-FFF2-40B4-BE49-F238E27FC236}">
                  <a16:creationId xmlns:a16="http://schemas.microsoft.com/office/drawing/2014/main" id="{E8A289E0-43F6-48BF-B412-69F127B73AD7}"/>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9" name="Rectangle 108">
              <a:extLst>
                <a:ext uri="{FF2B5EF4-FFF2-40B4-BE49-F238E27FC236}">
                  <a16:creationId xmlns:a16="http://schemas.microsoft.com/office/drawing/2014/main" id="{3EC90DF8-6BC8-4A40-A29E-2C7DB9657498}"/>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0" name="Rectangle 109">
              <a:extLst>
                <a:ext uri="{FF2B5EF4-FFF2-40B4-BE49-F238E27FC236}">
                  <a16:creationId xmlns:a16="http://schemas.microsoft.com/office/drawing/2014/main" id="{0EEE9901-032F-4D50-A476-B6719A0882FA}"/>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6" name="Title 1">
              <a:extLst>
                <a:ext uri="{FF2B5EF4-FFF2-40B4-BE49-F238E27FC236}">
                  <a16:creationId xmlns:a16="http://schemas.microsoft.com/office/drawing/2014/main" id="{EF18AB5C-13B0-4C21-A0BE-75A7F943F0B6}"/>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17" name="Title 1">
              <a:extLst>
                <a:ext uri="{FF2B5EF4-FFF2-40B4-BE49-F238E27FC236}">
                  <a16:creationId xmlns:a16="http://schemas.microsoft.com/office/drawing/2014/main" id="{9F268941-C169-45F4-A8EF-B997125385AA}"/>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18" name="Title 1">
              <a:extLst>
                <a:ext uri="{FF2B5EF4-FFF2-40B4-BE49-F238E27FC236}">
                  <a16:creationId xmlns:a16="http://schemas.microsoft.com/office/drawing/2014/main" id="{924FA6E7-21F7-43D9-8484-ADD7C033BA79}"/>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241223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nodeType="withEffect">
                                  <p:stCondLst>
                                    <p:cond delay="1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40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50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par>
                                <p:cTn id="23" presetID="22" presetClass="entr" presetSubtype="4" fill="hold" nodeType="withEffect">
                                  <p:stCondLst>
                                    <p:cond delay="50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22" presetClass="entr" presetSubtype="4" fill="hold" nodeType="withEffect">
                                  <p:stCondLst>
                                    <p:cond delay="70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1" fill="hold" nodeType="withEffect">
                                  <p:stCondLst>
                                    <p:cond delay="70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par>
                                <p:cTn id="38" presetID="10" presetClass="entr" presetSubtype="0" fill="hold" nodeType="withEffect">
                                  <p:stCondLst>
                                    <p:cond delay="70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500"/>
                                        <p:tgtEl>
                                          <p:spTgt spid="111"/>
                                        </p:tgtEl>
                                      </p:cBhvr>
                                    </p:animEffect>
                                  </p:childTnLst>
                                </p:cTn>
                              </p:par>
                              <p:par>
                                <p:cTn id="41" presetID="22" presetClass="entr" presetSubtype="1" fill="hold" nodeType="withEffect">
                                  <p:stCondLst>
                                    <p:cond delay="10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par>
                                <p:cTn id="44" presetID="22" presetClass="entr" presetSubtype="1" fill="hold" nodeType="withEffect">
                                  <p:stCondLst>
                                    <p:cond delay="10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500"/>
                                        <p:tgtEl>
                                          <p:spTgt spid="4"/>
                                        </p:tgtEl>
                                      </p:cBhvr>
                                    </p:animEffect>
                                  </p:childTnLst>
                                </p:cTn>
                              </p:par>
                              <p:par>
                                <p:cTn id="47" presetID="22" presetClass="entr" presetSubtype="1" fill="hold" nodeType="withEffect">
                                  <p:stCondLst>
                                    <p:cond delay="1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2" presetClass="entr" presetSubtype="1" fill="hold" nodeType="withEffect">
                                  <p:stCondLst>
                                    <p:cond delay="10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par>
                                <p:cTn id="53" presetID="22" presetClass="entr" presetSubtype="1" fill="hold"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1683093417"/>
              </p:ext>
            </p:extLst>
          </p:nvPr>
        </p:nvGraphicFramePr>
        <p:xfrm>
          <a:off x="387059" y="2206303"/>
          <a:ext cx="11283696" cy="3241890"/>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9381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310896">
                <a:tc rowSpan="4">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Customer Engagement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MB-200</a:t>
                      </a: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applications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MB-200T01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310896">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automation</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MB-200T02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310896">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integrations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MB-200T03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310896">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Power Platform test and deploy</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MB-200T04</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697908"/>
                  </a:ext>
                </a:extLst>
              </a:tr>
              <a:tr h="270054">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411480">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Field Service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MB-240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Configuring Dynamics 365 for Field Service</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MB-240T01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411480">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Work order and delivery execution for Dynamics 365 for Field Service</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MB-240T02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5824002"/>
                  </a:ext>
                </a:extLst>
              </a:tr>
              <a:tr h="411480">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Universal Resource Scheduling for Dynamics 365 for Field Service</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MB-240T03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0028265"/>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08079" y="429657"/>
            <a:ext cx="10819784" cy="1143000"/>
          </a:xfrm>
        </p:spPr>
        <p:txBody>
          <a:bodyPr/>
          <a:lstStyle/>
          <a:p>
            <a:r>
              <a:rPr lang="en-US" dirty="0"/>
              <a:t>Course details for Dynamics 365 for Field Service Functional Consultant Associate</a:t>
            </a:r>
          </a:p>
        </p:txBody>
      </p:sp>
      <p:sp>
        <p:nvSpPr>
          <p:cNvPr id="7" name="Rectangle 1">
            <a:extLst>
              <a:ext uri="{FF2B5EF4-FFF2-40B4-BE49-F238E27FC236}">
                <a16:creationId xmlns:a16="http://schemas.microsoft.com/office/drawing/2014/main" id="{FBC1CB1F-CDA8-4A06-97D1-AD14D3C88699}"/>
              </a:ext>
            </a:extLst>
          </p:cNvPr>
          <p:cNvSpPr>
            <a:spLocks noChangeArrowheads="1"/>
          </p:cNvSpPr>
          <p:nvPr/>
        </p:nvSpPr>
        <p:spPr bwMode="auto">
          <a:xfrm>
            <a:off x="408079" y="1598032"/>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7 Instructor-led training courses aligned to the two exams</a:t>
            </a:r>
          </a:p>
        </p:txBody>
      </p:sp>
    </p:spTree>
    <p:extLst>
      <p:ext uri="{BB962C8B-B14F-4D97-AF65-F5344CB8AC3E}">
        <p14:creationId xmlns:p14="http://schemas.microsoft.com/office/powerpoint/2010/main" val="39243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1.25E-6 -1.85185E-6 L -0.05091 -0.00069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A4D3A72E-8AEE-43A5-940D-AD7E73D32AA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96" name="Rectangle: Rounded Corners 95">
              <a:extLst>
                <a:ext uri="{FF2B5EF4-FFF2-40B4-BE49-F238E27FC236}">
                  <a16:creationId xmlns:a16="http://schemas.microsoft.com/office/drawing/2014/main" id="{04B4E6CF-ADCB-42C2-A231-4A617B0CF6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7" name="Group 96">
              <a:extLst>
                <a:ext uri="{FF2B5EF4-FFF2-40B4-BE49-F238E27FC236}">
                  <a16:creationId xmlns:a16="http://schemas.microsoft.com/office/drawing/2014/main" id="{D0790630-3892-431F-A943-099346B64ED6}"/>
                </a:ext>
              </a:extLst>
            </p:cNvPr>
            <p:cNvGrpSpPr/>
            <p:nvPr/>
          </p:nvGrpSpPr>
          <p:grpSpPr>
            <a:xfrm>
              <a:off x="910573" y="4997101"/>
              <a:ext cx="681574" cy="410456"/>
              <a:chOff x="2201868" y="5451471"/>
              <a:chExt cx="549073" cy="325437"/>
            </a:xfrm>
          </p:grpSpPr>
          <p:grpSp>
            <p:nvGrpSpPr>
              <p:cNvPr id="98" name="Group 11">
                <a:extLst>
                  <a:ext uri="{FF2B5EF4-FFF2-40B4-BE49-F238E27FC236}">
                    <a16:creationId xmlns:a16="http://schemas.microsoft.com/office/drawing/2014/main" id="{1ACD49C4-50AD-4816-A074-40636C8A3AFE}"/>
                  </a:ext>
                </a:extLst>
              </p:cNvPr>
              <p:cNvGrpSpPr>
                <a:grpSpLocks noChangeAspect="1"/>
              </p:cNvGrpSpPr>
              <p:nvPr/>
            </p:nvGrpSpPr>
            <p:grpSpPr bwMode="auto">
              <a:xfrm>
                <a:off x="2201868" y="5451471"/>
                <a:ext cx="401638" cy="325437"/>
                <a:chOff x="1387" y="3434"/>
                <a:chExt cx="253" cy="205"/>
              </a:xfrm>
              <a:solidFill>
                <a:schemeClr val="tx1"/>
              </a:solidFill>
            </p:grpSpPr>
            <p:sp>
              <p:nvSpPr>
                <p:cNvPr id="100" name="Freeform 12">
                  <a:extLst>
                    <a:ext uri="{FF2B5EF4-FFF2-40B4-BE49-F238E27FC236}">
                      <a16:creationId xmlns:a16="http://schemas.microsoft.com/office/drawing/2014/main" id="{94C54E3A-BCE4-4D22-AF87-8CA1C6A8E78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13">
                  <a:extLst>
                    <a:ext uri="{FF2B5EF4-FFF2-40B4-BE49-F238E27FC236}">
                      <a16:creationId xmlns:a16="http://schemas.microsoft.com/office/drawing/2014/main" id="{12C60E96-2D1B-49D5-A309-468A59CEEB8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14">
                  <a:extLst>
                    <a:ext uri="{FF2B5EF4-FFF2-40B4-BE49-F238E27FC236}">
                      <a16:creationId xmlns:a16="http://schemas.microsoft.com/office/drawing/2014/main" id="{08B00260-3CF7-4975-A2AF-F020367DDCD0}"/>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15">
                  <a:extLst>
                    <a:ext uri="{FF2B5EF4-FFF2-40B4-BE49-F238E27FC236}">
                      <a16:creationId xmlns:a16="http://schemas.microsoft.com/office/drawing/2014/main" id="{72924ECD-60E1-43D5-B7E3-C4B0B92734A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99" name="Freeform 21">
                <a:extLst>
                  <a:ext uri="{FF2B5EF4-FFF2-40B4-BE49-F238E27FC236}">
                    <a16:creationId xmlns:a16="http://schemas.microsoft.com/office/drawing/2014/main" id="{7997874E-EFFA-4320-BCC3-8B386358292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 name="Title 2">
            <a:extLst>
              <a:ext uri="{FF2B5EF4-FFF2-40B4-BE49-F238E27FC236}">
                <a16:creationId xmlns:a16="http://schemas.microsoft.com/office/drawing/2014/main" id="{62565814-36E5-4FBD-83BF-4DB5C840762E}"/>
              </a:ext>
              <a:ext uri="{C183D7F6-B498-43B3-948B-1728B52AA6E4}">
                <adec:decorative xmlns:adec="http://schemas.microsoft.com/office/drawing/2017/decorative" val="1"/>
              </a:ext>
            </a:extLst>
          </p:cNvPr>
          <p:cNvSpPr>
            <a:spLocks noGrp="1"/>
          </p:cNvSpPr>
          <p:nvPr>
            <p:ph type="title"/>
          </p:nvPr>
        </p:nvSpPr>
        <p:spPr>
          <a:xfrm>
            <a:off x="418589" y="429657"/>
            <a:ext cx="10819784" cy="1143000"/>
          </a:xfrm>
        </p:spPr>
        <p:txBody>
          <a:bodyPr/>
          <a:lstStyle/>
          <a:p>
            <a:r>
              <a:rPr lang="en-US" spc="-80" dirty="0"/>
              <a:t>Learning path for </a:t>
            </a:r>
            <a:r>
              <a:rPr lang="en-US" dirty="0"/>
              <a:t>Dynamics 365 for </a:t>
            </a:r>
            <a:r>
              <a:rPr lang="en-US" b="1" dirty="0"/>
              <a:t>Finance and Operations, Financials </a:t>
            </a:r>
            <a:r>
              <a:rPr lang="en-US" dirty="0"/>
              <a:t>Functional Consultant Associate</a:t>
            </a:r>
          </a:p>
        </p:txBody>
      </p:sp>
      <p:grpSp>
        <p:nvGrpSpPr>
          <p:cNvPr id="7" name="Group 6">
            <a:extLst>
              <a:ext uri="{FF2B5EF4-FFF2-40B4-BE49-F238E27FC236}">
                <a16:creationId xmlns:a16="http://schemas.microsoft.com/office/drawing/2014/main" id="{7CBA0FE8-F767-47BC-BEDE-9A18BBFBC746}"/>
              </a:ext>
              <a:ext uri="{C183D7F6-B498-43B3-948B-1728B52AA6E4}">
                <adec:decorative xmlns:adec="http://schemas.microsoft.com/office/drawing/2017/decorative" val="1"/>
              </a:ext>
            </a:extLst>
          </p:cNvPr>
          <p:cNvGrpSpPr/>
          <p:nvPr/>
        </p:nvGrpSpPr>
        <p:grpSpPr>
          <a:xfrm>
            <a:off x="1600663" y="3438543"/>
            <a:ext cx="6827622" cy="1011977"/>
            <a:chOff x="2164355" y="3615259"/>
            <a:chExt cx="17971960" cy="564787"/>
          </a:xfrm>
        </p:grpSpPr>
        <p:cxnSp>
          <p:nvCxnSpPr>
            <p:cNvPr id="8" name="Straight Connector 7">
              <a:extLst>
                <a:ext uri="{FF2B5EF4-FFF2-40B4-BE49-F238E27FC236}">
                  <a16:creationId xmlns:a16="http://schemas.microsoft.com/office/drawing/2014/main" id="{6BCA8924-46C9-440A-A7E7-C8F91AA3F006}"/>
                </a:ext>
              </a:extLst>
            </p:cNvPr>
            <p:cNvCxnSpPr>
              <a:cxnSpLocks/>
              <a:endCxn id="11" idx="0"/>
            </p:cNvCxnSpPr>
            <p:nvPr/>
          </p:nvCxnSpPr>
          <p:spPr>
            <a:xfrm>
              <a:off x="2164355" y="3890783"/>
              <a:ext cx="910606" cy="245"/>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54E6F880-1DB7-42B1-9386-6BF51AC6DC3F}"/>
                </a:ext>
              </a:extLst>
            </p:cNvPr>
            <p:cNvGrpSpPr/>
            <p:nvPr/>
          </p:nvGrpSpPr>
          <p:grpSpPr>
            <a:xfrm>
              <a:off x="3074950" y="3615259"/>
              <a:ext cx="15652493" cy="564787"/>
              <a:chOff x="3196330" y="3196126"/>
              <a:chExt cx="15652493" cy="1534127"/>
            </a:xfrm>
          </p:grpSpPr>
          <p:sp>
            <p:nvSpPr>
              <p:cNvPr id="11" name="Freeform: Shape 10">
                <a:extLst>
                  <a:ext uri="{FF2B5EF4-FFF2-40B4-BE49-F238E27FC236}">
                    <a16:creationId xmlns:a16="http://schemas.microsoft.com/office/drawing/2014/main" id="{D6555A3E-2A8C-4F25-AC1D-472F4CD1C22A}"/>
                  </a:ext>
                </a:extLst>
              </p:cNvPr>
              <p:cNvSpPr/>
              <p:nvPr/>
            </p:nvSpPr>
            <p:spPr bwMode="auto">
              <a:xfrm flipV="1">
                <a:off x="3196341" y="3942134"/>
                <a:ext cx="15644130" cy="788119"/>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348856"/>
                  <a:gd name="connsiteY0" fmla="*/ 1038444 h 1038444"/>
                  <a:gd name="connsiteX1" fmla="*/ 1235531 w 11348856"/>
                  <a:gd name="connsiteY1" fmla="*/ 5799 h 1038444"/>
                  <a:gd name="connsiteX2" fmla="*/ 11348856 w 11348856"/>
                  <a:gd name="connsiteY2" fmla="*/ 0 h 1038444"/>
                  <a:gd name="connsiteX0" fmla="*/ 0 w 11241227"/>
                  <a:gd name="connsiteY0" fmla="*/ 1038444 h 1038444"/>
                  <a:gd name="connsiteX1" fmla="*/ 1235531 w 11241227"/>
                  <a:gd name="connsiteY1" fmla="*/ 5799 h 1038444"/>
                  <a:gd name="connsiteX2" fmla="*/ 11241227 w 11241227"/>
                  <a:gd name="connsiteY2" fmla="*/ 0 h 1038444"/>
                  <a:gd name="connsiteX0" fmla="*/ 0 w 11983928"/>
                  <a:gd name="connsiteY0" fmla="*/ 1040090 h 1040090"/>
                  <a:gd name="connsiteX1" fmla="*/ 1235531 w 11983928"/>
                  <a:gd name="connsiteY1" fmla="*/ 7445 h 1040090"/>
                  <a:gd name="connsiteX2" fmla="*/ 11241227 w 11983928"/>
                  <a:gd name="connsiteY2" fmla="*/ 1646 h 1040090"/>
                  <a:gd name="connsiteX3" fmla="*/ 11246581 w 11983928"/>
                  <a:gd name="connsiteY3" fmla="*/ 0 h 1040090"/>
                  <a:gd name="connsiteX0" fmla="*/ 0 w 12615645"/>
                  <a:gd name="connsiteY0" fmla="*/ 1038446 h 1042496"/>
                  <a:gd name="connsiteX1" fmla="*/ 1235531 w 12615645"/>
                  <a:gd name="connsiteY1" fmla="*/ 5801 h 1042496"/>
                  <a:gd name="connsiteX2" fmla="*/ 11241227 w 12615645"/>
                  <a:gd name="connsiteY2" fmla="*/ 2 h 1042496"/>
                  <a:gd name="connsiteX3" fmla="*/ 12591950 w 12615645"/>
                  <a:gd name="connsiteY3" fmla="*/ 1042497 h 1042496"/>
                  <a:gd name="connsiteX0" fmla="*/ 0 w 12591950"/>
                  <a:gd name="connsiteY0" fmla="*/ 1038444 h 1042494"/>
                  <a:gd name="connsiteX1" fmla="*/ 1235531 w 12591950"/>
                  <a:gd name="connsiteY1" fmla="*/ 5799 h 1042494"/>
                  <a:gd name="connsiteX2" fmla="*/ 11241227 w 12591950"/>
                  <a:gd name="connsiteY2" fmla="*/ 0 h 1042494"/>
                  <a:gd name="connsiteX3" fmla="*/ 12591950 w 12591950"/>
                  <a:gd name="connsiteY3" fmla="*/ 1042495 h 1042494"/>
                </a:gdLst>
                <a:ahLst/>
                <a:cxnLst>
                  <a:cxn ang="0">
                    <a:pos x="connsiteX0" y="connsiteY0"/>
                  </a:cxn>
                  <a:cxn ang="0">
                    <a:pos x="connsiteX1" y="connsiteY1"/>
                  </a:cxn>
                  <a:cxn ang="0">
                    <a:pos x="connsiteX2" y="connsiteY2"/>
                  </a:cxn>
                  <a:cxn ang="0">
                    <a:pos x="connsiteX3" y="connsiteY3"/>
                  </a:cxn>
                </a:cxnLst>
                <a:rect l="l" t="t" r="r" b="b"/>
                <a:pathLst>
                  <a:path w="12591950" h="1042494">
                    <a:moveTo>
                      <a:pt x="0" y="1038444"/>
                    </a:moveTo>
                    <a:cubicBezTo>
                      <a:pt x="150086" y="951574"/>
                      <a:pt x="1051186" y="123512"/>
                      <a:pt x="1235531" y="5799"/>
                    </a:cubicBezTo>
                    <a:cubicBezTo>
                      <a:pt x="1292009" y="-4536"/>
                      <a:pt x="11155263" y="8566"/>
                      <a:pt x="11241227" y="0"/>
                    </a:cubicBezTo>
                    <a:lnTo>
                      <a:pt x="12591950" y="1042495"/>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7E14B50-06AB-4737-8650-B3A8585ED31E}"/>
                  </a:ext>
                </a:extLst>
              </p:cNvPr>
              <p:cNvSpPr/>
              <p:nvPr/>
            </p:nvSpPr>
            <p:spPr bwMode="auto">
              <a:xfrm>
                <a:off x="3196330" y="3196126"/>
                <a:ext cx="15652493" cy="74906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275453"/>
                  <a:gd name="connsiteY0" fmla="*/ 1049187 h 1049187"/>
                  <a:gd name="connsiteX1" fmla="*/ 1235531 w 11275453"/>
                  <a:gd name="connsiteY1" fmla="*/ 16542 h 1049187"/>
                  <a:gd name="connsiteX2" fmla="*/ 11275453 w 11275453"/>
                  <a:gd name="connsiteY2" fmla="*/ 2582 h 1049187"/>
                  <a:gd name="connsiteX0" fmla="*/ 0 w 11255355"/>
                  <a:gd name="connsiteY0" fmla="*/ 1049187 h 1049187"/>
                  <a:gd name="connsiteX1" fmla="*/ 1235531 w 11255355"/>
                  <a:gd name="connsiteY1" fmla="*/ 16542 h 1049187"/>
                  <a:gd name="connsiteX2" fmla="*/ 11255355 w 11255355"/>
                  <a:gd name="connsiteY2" fmla="*/ 2582 h 1049187"/>
                  <a:gd name="connsiteX0" fmla="*/ 0 w 11997172"/>
                  <a:gd name="connsiteY0" fmla="*/ 1049240 h 1049240"/>
                  <a:gd name="connsiteX1" fmla="*/ 1235531 w 11997172"/>
                  <a:gd name="connsiteY1" fmla="*/ 16595 h 1049240"/>
                  <a:gd name="connsiteX2" fmla="*/ 11255355 w 11997172"/>
                  <a:gd name="connsiteY2" fmla="*/ 2635 h 1049240"/>
                  <a:gd name="connsiteX3" fmla="*/ 11253992 w 11997172"/>
                  <a:gd name="connsiteY3" fmla="*/ 0 h 1049240"/>
                  <a:gd name="connsiteX0" fmla="*/ 0 w 12583817"/>
                  <a:gd name="connsiteY0" fmla="*/ 1049189 h 1049189"/>
                  <a:gd name="connsiteX1" fmla="*/ 1235531 w 12583817"/>
                  <a:gd name="connsiteY1" fmla="*/ 16544 h 1049189"/>
                  <a:gd name="connsiteX2" fmla="*/ 11255355 w 12583817"/>
                  <a:gd name="connsiteY2" fmla="*/ 2584 h 1049189"/>
                  <a:gd name="connsiteX3" fmla="*/ 12546940 w 12583817"/>
                  <a:gd name="connsiteY3" fmla="*/ 1044910 h 1049189"/>
                  <a:gd name="connsiteX0" fmla="*/ 0 w 12546941"/>
                  <a:gd name="connsiteY0" fmla="*/ 1049189 h 1049189"/>
                  <a:gd name="connsiteX1" fmla="*/ 1235531 w 12546941"/>
                  <a:gd name="connsiteY1" fmla="*/ 16544 h 1049189"/>
                  <a:gd name="connsiteX2" fmla="*/ 11255355 w 12546941"/>
                  <a:gd name="connsiteY2" fmla="*/ 2584 h 1049189"/>
                  <a:gd name="connsiteX3" fmla="*/ 12546940 w 12546941"/>
                  <a:gd name="connsiteY3" fmla="*/ 1044910 h 1049189"/>
                </a:gdLst>
                <a:ahLst/>
                <a:cxnLst>
                  <a:cxn ang="0">
                    <a:pos x="connsiteX0" y="connsiteY0"/>
                  </a:cxn>
                  <a:cxn ang="0">
                    <a:pos x="connsiteX1" y="connsiteY1"/>
                  </a:cxn>
                  <a:cxn ang="0">
                    <a:pos x="connsiteX2" y="connsiteY2"/>
                  </a:cxn>
                  <a:cxn ang="0">
                    <a:pos x="connsiteX3" y="connsiteY3"/>
                  </a:cxn>
                </a:cxnLst>
                <a:rect l="l" t="t" r="r" b="b"/>
                <a:pathLst>
                  <a:path w="12546941" h="1049189">
                    <a:moveTo>
                      <a:pt x="0" y="1049189"/>
                    </a:moveTo>
                    <a:cubicBezTo>
                      <a:pt x="150086" y="962319"/>
                      <a:pt x="1051186" y="134257"/>
                      <a:pt x="1235531" y="16544"/>
                    </a:cubicBezTo>
                    <a:cubicBezTo>
                      <a:pt x="1292009" y="6209"/>
                      <a:pt x="11135621" y="-5230"/>
                      <a:pt x="11255355" y="2584"/>
                    </a:cubicBezTo>
                    <a:lnTo>
                      <a:pt x="12546940" y="1044910"/>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10" name="Straight Connector 9">
              <a:extLst>
                <a:ext uri="{FF2B5EF4-FFF2-40B4-BE49-F238E27FC236}">
                  <a16:creationId xmlns:a16="http://schemas.microsoft.com/office/drawing/2014/main" id="{872E5505-5F2E-49CE-8253-0B5C47947B10}"/>
                </a:ext>
              </a:extLst>
            </p:cNvPr>
            <p:cNvCxnSpPr>
              <a:cxnSpLocks/>
            </p:cNvCxnSpPr>
            <p:nvPr/>
          </p:nvCxnSpPr>
          <p:spPr>
            <a:xfrm>
              <a:off x="18696647" y="3891027"/>
              <a:ext cx="1439668" cy="0"/>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Group 18">
            <a:extLst>
              <a:ext uri="{FF2B5EF4-FFF2-40B4-BE49-F238E27FC236}">
                <a16:creationId xmlns:a16="http://schemas.microsoft.com/office/drawing/2014/main" id="{3231B0C1-DF96-4056-BF33-D7CAFCDABDF9}"/>
              </a:ext>
              <a:ext uri="{C183D7F6-B498-43B3-948B-1728B52AA6E4}">
                <adec:decorative xmlns:adec="http://schemas.microsoft.com/office/drawing/2017/decorative" val="1"/>
              </a:ext>
            </a:extLst>
          </p:cNvPr>
          <p:cNvGrpSpPr/>
          <p:nvPr/>
        </p:nvGrpSpPr>
        <p:grpSpPr>
          <a:xfrm>
            <a:off x="1215666" y="2335101"/>
            <a:ext cx="2432185" cy="1201702"/>
            <a:chOff x="1215666" y="2335101"/>
            <a:chExt cx="2432185" cy="1201702"/>
          </a:xfrm>
        </p:grpSpPr>
        <p:cxnSp>
          <p:nvCxnSpPr>
            <p:cNvPr id="17" name="Straight Connector 16">
              <a:extLst>
                <a:ext uri="{FF2B5EF4-FFF2-40B4-BE49-F238E27FC236}">
                  <a16:creationId xmlns:a16="http://schemas.microsoft.com/office/drawing/2014/main" id="{304A57F3-4377-4575-B7F7-01C0E3B7C92F}"/>
                </a:ext>
              </a:extLst>
            </p:cNvPr>
            <p:cNvCxnSpPr>
              <a:cxnSpLocks/>
            </p:cNvCxnSpPr>
            <p:nvPr/>
          </p:nvCxnSpPr>
          <p:spPr>
            <a:xfrm flipH="1">
              <a:off x="2889469" y="2859815"/>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A8C998-5FAB-4604-AE93-C1C5D8768F9A}"/>
                </a:ext>
              </a:extLst>
            </p:cNvPr>
            <p:cNvSpPr txBox="1"/>
            <p:nvPr/>
          </p:nvSpPr>
          <p:spPr>
            <a:xfrm>
              <a:off x="1215666" y="2335101"/>
              <a:ext cx="2432185"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Common functionality and implementation tools</a:t>
              </a:r>
            </a:p>
          </p:txBody>
        </p:sp>
        <p:sp>
          <p:nvSpPr>
            <p:cNvPr id="16" name="Oval 15">
              <a:extLst>
                <a:ext uri="{FF2B5EF4-FFF2-40B4-BE49-F238E27FC236}">
                  <a16:creationId xmlns:a16="http://schemas.microsoft.com/office/drawing/2014/main" id="{B1E359DA-F860-4834-B34E-34BE5E1078D6}"/>
                </a:ext>
              </a:extLst>
            </p:cNvPr>
            <p:cNvSpPr/>
            <p:nvPr/>
          </p:nvSpPr>
          <p:spPr bwMode="auto">
            <a:xfrm>
              <a:off x="2779969" y="3353923"/>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27" name="Group 26">
            <a:extLst>
              <a:ext uri="{FF2B5EF4-FFF2-40B4-BE49-F238E27FC236}">
                <a16:creationId xmlns:a16="http://schemas.microsoft.com/office/drawing/2014/main" id="{6AE037D1-3FC1-4D23-B06F-A9F2CD64A89F}"/>
              </a:ext>
              <a:ext uri="{C183D7F6-B498-43B3-948B-1728B52AA6E4}">
                <adec:decorative xmlns:adec="http://schemas.microsoft.com/office/drawing/2017/decorative" val="1"/>
              </a:ext>
            </a:extLst>
          </p:cNvPr>
          <p:cNvGrpSpPr/>
          <p:nvPr/>
        </p:nvGrpSpPr>
        <p:grpSpPr>
          <a:xfrm>
            <a:off x="2812323" y="2016683"/>
            <a:ext cx="2381037" cy="1509508"/>
            <a:chOff x="2812323" y="2016683"/>
            <a:chExt cx="2381037" cy="1509508"/>
          </a:xfrm>
        </p:grpSpPr>
        <p:sp>
          <p:nvSpPr>
            <p:cNvPr id="20" name="Oval 19">
              <a:extLst>
                <a:ext uri="{FF2B5EF4-FFF2-40B4-BE49-F238E27FC236}">
                  <a16:creationId xmlns:a16="http://schemas.microsoft.com/office/drawing/2014/main" id="{BB3DADB9-B2E1-4151-8984-A64A02B827D2}"/>
                </a:ext>
              </a:extLst>
            </p:cNvPr>
            <p:cNvSpPr/>
            <p:nvPr/>
          </p:nvSpPr>
          <p:spPr bwMode="auto">
            <a:xfrm>
              <a:off x="3900771" y="3343311"/>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1" name="Straight Connector 20">
              <a:extLst>
                <a:ext uri="{FF2B5EF4-FFF2-40B4-BE49-F238E27FC236}">
                  <a16:creationId xmlns:a16="http://schemas.microsoft.com/office/drawing/2014/main" id="{6D50C470-BCFA-47A2-9781-0EC973871930}"/>
                </a:ext>
              </a:extLst>
            </p:cNvPr>
            <p:cNvCxnSpPr>
              <a:cxnSpLocks/>
              <a:stCxn id="22" idx="2"/>
            </p:cNvCxnSpPr>
            <p:nvPr/>
          </p:nvCxnSpPr>
          <p:spPr>
            <a:xfrm>
              <a:off x="4002842" y="2367548"/>
              <a:ext cx="0" cy="975763"/>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3C95DE-3204-4A59-A6BF-CBC5D2F70085}"/>
                </a:ext>
              </a:extLst>
            </p:cNvPr>
            <p:cNvSpPr txBox="1"/>
            <p:nvPr/>
          </p:nvSpPr>
          <p:spPr>
            <a:xfrm>
              <a:off x="2812323" y="2016683"/>
              <a:ext cx="2381037"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processes, and options</a:t>
              </a:r>
            </a:p>
          </p:txBody>
        </p:sp>
      </p:grpSp>
      <p:grpSp>
        <p:nvGrpSpPr>
          <p:cNvPr id="23" name="Group 22">
            <a:extLst>
              <a:ext uri="{FF2B5EF4-FFF2-40B4-BE49-F238E27FC236}">
                <a16:creationId xmlns:a16="http://schemas.microsoft.com/office/drawing/2014/main" id="{2BEF98B2-8220-414E-BA98-E857A38E665D}"/>
              </a:ext>
              <a:ext uri="{C183D7F6-B498-43B3-948B-1728B52AA6E4}">
                <adec:decorative xmlns:adec="http://schemas.microsoft.com/office/drawing/2017/decorative" val="1"/>
              </a:ext>
            </a:extLst>
          </p:cNvPr>
          <p:cNvGrpSpPr/>
          <p:nvPr/>
        </p:nvGrpSpPr>
        <p:grpSpPr>
          <a:xfrm>
            <a:off x="6794787" y="2351890"/>
            <a:ext cx="2140917" cy="1155954"/>
            <a:chOff x="8352872" y="2334796"/>
            <a:chExt cx="2140917" cy="1155954"/>
          </a:xfrm>
        </p:grpSpPr>
        <p:sp>
          <p:nvSpPr>
            <p:cNvPr id="24" name="Oval 23">
              <a:extLst>
                <a:ext uri="{FF2B5EF4-FFF2-40B4-BE49-F238E27FC236}">
                  <a16:creationId xmlns:a16="http://schemas.microsoft.com/office/drawing/2014/main" id="{1F28CFEC-8951-49D3-9A90-7919FB72A36F}"/>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5" name="Straight Connector 24">
              <a:extLst>
                <a:ext uri="{FF2B5EF4-FFF2-40B4-BE49-F238E27FC236}">
                  <a16:creationId xmlns:a16="http://schemas.microsoft.com/office/drawing/2014/main" id="{19FE07B7-1BC6-4E06-BFF3-859272E6B583}"/>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A1ADB-1EF9-481C-9FCE-475564E3E153}"/>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MB-300: Microsoft Dynamics 365 Unified Operations Core</a:t>
              </a:r>
            </a:p>
          </p:txBody>
        </p:sp>
      </p:grpSp>
      <p:grpSp>
        <p:nvGrpSpPr>
          <p:cNvPr id="32" name="Group 31">
            <a:extLst>
              <a:ext uri="{FF2B5EF4-FFF2-40B4-BE49-F238E27FC236}">
                <a16:creationId xmlns:a16="http://schemas.microsoft.com/office/drawing/2014/main" id="{18C67D68-45CC-461D-8617-53D1FDEE18FB}"/>
              </a:ext>
              <a:ext uri="{C183D7F6-B498-43B3-948B-1728B52AA6E4}">
                <adec:decorative xmlns:adec="http://schemas.microsoft.com/office/drawing/2017/decorative" val="1"/>
              </a:ext>
            </a:extLst>
          </p:cNvPr>
          <p:cNvGrpSpPr/>
          <p:nvPr/>
        </p:nvGrpSpPr>
        <p:grpSpPr>
          <a:xfrm>
            <a:off x="4387639" y="2522595"/>
            <a:ext cx="1237839" cy="993431"/>
            <a:chOff x="4387639" y="2522595"/>
            <a:chExt cx="1237839" cy="993431"/>
          </a:xfrm>
        </p:grpSpPr>
        <p:grpSp>
          <p:nvGrpSpPr>
            <p:cNvPr id="28" name="Group 27">
              <a:extLst>
                <a:ext uri="{FF2B5EF4-FFF2-40B4-BE49-F238E27FC236}">
                  <a16:creationId xmlns:a16="http://schemas.microsoft.com/office/drawing/2014/main" id="{9546490B-1E3A-42F8-A5CF-263F00012A80}"/>
                </a:ext>
              </a:extLst>
            </p:cNvPr>
            <p:cNvGrpSpPr/>
            <p:nvPr/>
          </p:nvGrpSpPr>
          <p:grpSpPr>
            <a:xfrm flipV="1">
              <a:off x="4936942" y="2846730"/>
              <a:ext cx="182880" cy="669296"/>
              <a:chOff x="3175206" y="5630837"/>
              <a:chExt cx="182880" cy="669296"/>
            </a:xfrm>
          </p:grpSpPr>
          <p:sp>
            <p:nvSpPr>
              <p:cNvPr id="30" name="Oval 29">
                <a:extLst>
                  <a:ext uri="{FF2B5EF4-FFF2-40B4-BE49-F238E27FC236}">
                    <a16:creationId xmlns:a16="http://schemas.microsoft.com/office/drawing/2014/main" id="{432105C9-A8D4-4F1E-A7F9-2F65EDDB8EF9}"/>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1" name="Straight Connector 30">
                <a:extLst>
                  <a:ext uri="{FF2B5EF4-FFF2-40B4-BE49-F238E27FC236}">
                    <a16:creationId xmlns:a16="http://schemas.microsoft.com/office/drawing/2014/main" id="{F1F8BD2D-7510-4855-81F4-6A71968FFE5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E1CA8C3-7F64-445C-B387-9F8A77699041}"/>
                </a:ext>
              </a:extLst>
            </p:cNvPr>
            <p:cNvSpPr txBox="1"/>
            <p:nvPr/>
          </p:nvSpPr>
          <p:spPr>
            <a:xfrm>
              <a:off x="4387639" y="2522595"/>
              <a:ext cx="1237839"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Data migration</a:t>
              </a:r>
            </a:p>
          </p:txBody>
        </p:sp>
      </p:grpSp>
      <p:grpSp>
        <p:nvGrpSpPr>
          <p:cNvPr id="70" name="Group 69">
            <a:extLst>
              <a:ext uri="{FF2B5EF4-FFF2-40B4-BE49-F238E27FC236}">
                <a16:creationId xmlns:a16="http://schemas.microsoft.com/office/drawing/2014/main" id="{637DCD5A-F618-46F3-AA26-D19521E3B6F1}"/>
              </a:ext>
              <a:ext uri="{C183D7F6-B498-43B3-948B-1728B52AA6E4}">
                <adec:decorative xmlns:adec="http://schemas.microsoft.com/office/drawing/2017/decorative" val="1"/>
              </a:ext>
            </a:extLst>
          </p:cNvPr>
          <p:cNvGrpSpPr/>
          <p:nvPr/>
        </p:nvGrpSpPr>
        <p:grpSpPr>
          <a:xfrm>
            <a:off x="6783898" y="4380439"/>
            <a:ext cx="2140917" cy="1180296"/>
            <a:chOff x="7757889" y="1253508"/>
            <a:chExt cx="2140917" cy="1180296"/>
          </a:xfrm>
        </p:grpSpPr>
        <p:sp>
          <p:nvSpPr>
            <p:cNvPr id="71" name="Oval 70">
              <a:extLst>
                <a:ext uri="{FF2B5EF4-FFF2-40B4-BE49-F238E27FC236}">
                  <a16:creationId xmlns:a16="http://schemas.microsoft.com/office/drawing/2014/main" id="{9A8DDDBA-E1BB-4CFB-9FEA-62712731ECD2}"/>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72" name="Straight Connector 71">
              <a:extLst>
                <a:ext uri="{FF2B5EF4-FFF2-40B4-BE49-F238E27FC236}">
                  <a16:creationId xmlns:a16="http://schemas.microsoft.com/office/drawing/2014/main" id="{B3020A55-A464-47EE-934C-1402F43A38AD}"/>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673FD4-E7F4-4077-A380-41CF8F79D771}"/>
                </a:ext>
              </a:extLst>
            </p:cNvPr>
            <p:cNvSpPr txBox="1"/>
            <p:nvPr/>
          </p:nvSpPr>
          <p:spPr>
            <a:xfrm>
              <a:off x="7757889" y="1499959"/>
              <a:ext cx="2140917" cy="933845"/>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MB-310: Microsoft Dynamics 365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for Finance and Operations, Financials</a:t>
              </a:r>
            </a:p>
          </p:txBody>
        </p:sp>
      </p:grpSp>
      <p:grpSp>
        <p:nvGrpSpPr>
          <p:cNvPr id="74" name="Group 73">
            <a:extLst>
              <a:ext uri="{FF2B5EF4-FFF2-40B4-BE49-F238E27FC236}">
                <a16:creationId xmlns:a16="http://schemas.microsoft.com/office/drawing/2014/main" id="{81223810-4AED-42CE-A0C2-180F89170AD0}"/>
              </a:ext>
              <a:ext uri="{C183D7F6-B498-43B3-948B-1728B52AA6E4}">
                <adec:decorative xmlns:adec="http://schemas.microsoft.com/office/drawing/2017/decorative" val="1"/>
              </a:ext>
            </a:extLst>
          </p:cNvPr>
          <p:cNvGrpSpPr/>
          <p:nvPr/>
        </p:nvGrpSpPr>
        <p:grpSpPr>
          <a:xfrm>
            <a:off x="8375756" y="5778126"/>
            <a:ext cx="2980944" cy="691837"/>
            <a:chOff x="324701" y="6061492"/>
            <a:chExt cx="2980944" cy="691837"/>
          </a:xfrm>
        </p:grpSpPr>
        <p:sp>
          <p:nvSpPr>
            <p:cNvPr id="75" name="Rectangle 74">
              <a:extLst>
                <a:ext uri="{FF2B5EF4-FFF2-40B4-BE49-F238E27FC236}">
                  <a16:creationId xmlns:a16="http://schemas.microsoft.com/office/drawing/2014/main" id="{0AA737E9-A2A2-439E-82CF-8D10939DECBE}"/>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MB-300 + MB-310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76" name="Group 75">
              <a:extLst>
                <a:ext uri="{FF2B5EF4-FFF2-40B4-BE49-F238E27FC236}">
                  <a16:creationId xmlns:a16="http://schemas.microsoft.com/office/drawing/2014/main" id="{6B3FC487-5946-47B6-9555-A5F8415F0ACA}"/>
                </a:ext>
              </a:extLst>
            </p:cNvPr>
            <p:cNvGrpSpPr/>
            <p:nvPr/>
          </p:nvGrpSpPr>
          <p:grpSpPr>
            <a:xfrm>
              <a:off x="513941" y="6214857"/>
              <a:ext cx="477345" cy="398781"/>
              <a:chOff x="481153" y="6191294"/>
              <a:chExt cx="477345" cy="398781"/>
            </a:xfrm>
          </p:grpSpPr>
          <p:sp>
            <p:nvSpPr>
              <p:cNvPr id="77" name="arrow">
                <a:extLst>
                  <a:ext uri="{FF2B5EF4-FFF2-40B4-BE49-F238E27FC236}">
                    <a16:creationId xmlns:a16="http://schemas.microsoft.com/office/drawing/2014/main" id="{6EA4A2B4-7908-4FAC-B570-48B61E9D167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8" name="Rectangle 77">
                <a:extLst>
                  <a:ext uri="{FF2B5EF4-FFF2-40B4-BE49-F238E27FC236}">
                    <a16:creationId xmlns:a16="http://schemas.microsoft.com/office/drawing/2014/main" id="{3C019A5F-834E-45EC-90B3-6D58F3844118}"/>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9" name="pencil">
                <a:extLst>
                  <a:ext uri="{FF2B5EF4-FFF2-40B4-BE49-F238E27FC236}">
                    <a16:creationId xmlns:a16="http://schemas.microsoft.com/office/drawing/2014/main" id="{15139A13-3C65-4880-A80A-E25B3C6FD2D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33" name="Group 32">
            <a:extLst>
              <a:ext uri="{FF2B5EF4-FFF2-40B4-BE49-F238E27FC236}">
                <a16:creationId xmlns:a16="http://schemas.microsoft.com/office/drawing/2014/main" id="{B946A10F-4B4F-4B55-B76E-F85E6882DB0B}"/>
              </a:ext>
              <a:ext uri="{C183D7F6-B498-43B3-948B-1728B52AA6E4}">
                <adec:decorative xmlns:adec="http://schemas.microsoft.com/office/drawing/2017/decorative" val="1"/>
              </a:ext>
            </a:extLst>
          </p:cNvPr>
          <p:cNvGrpSpPr/>
          <p:nvPr/>
        </p:nvGrpSpPr>
        <p:grpSpPr>
          <a:xfrm>
            <a:off x="5324686" y="1928085"/>
            <a:ext cx="1798441" cy="1605986"/>
            <a:chOff x="5324686" y="1928085"/>
            <a:chExt cx="1798441" cy="1605986"/>
          </a:xfrm>
        </p:grpSpPr>
        <p:grpSp>
          <p:nvGrpSpPr>
            <p:cNvPr id="67" name="Group 66">
              <a:extLst>
                <a:ext uri="{FF2B5EF4-FFF2-40B4-BE49-F238E27FC236}">
                  <a16:creationId xmlns:a16="http://schemas.microsoft.com/office/drawing/2014/main" id="{A749C558-0E2F-4465-AAC9-77FC894C619A}"/>
                </a:ext>
              </a:extLst>
            </p:cNvPr>
            <p:cNvGrpSpPr/>
            <p:nvPr/>
          </p:nvGrpSpPr>
          <p:grpSpPr>
            <a:xfrm flipV="1">
              <a:off x="6132461" y="2278950"/>
              <a:ext cx="182880" cy="1255121"/>
              <a:chOff x="6661907" y="5325065"/>
              <a:chExt cx="182880" cy="1255121"/>
            </a:xfrm>
          </p:grpSpPr>
          <p:sp>
            <p:nvSpPr>
              <p:cNvPr id="69" name="Oval 68">
                <a:extLst>
                  <a:ext uri="{FF2B5EF4-FFF2-40B4-BE49-F238E27FC236}">
                    <a16:creationId xmlns:a16="http://schemas.microsoft.com/office/drawing/2014/main" id="{143A28DF-77E4-49CE-8EFE-889CDD01B5D5}"/>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0" name="Straight Connector 79">
                <a:extLst>
                  <a:ext uri="{FF2B5EF4-FFF2-40B4-BE49-F238E27FC236}">
                    <a16:creationId xmlns:a16="http://schemas.microsoft.com/office/drawing/2014/main" id="{8950E71B-B88F-4F16-85F3-6B8305BB163F}"/>
                  </a:ext>
                </a:extLst>
              </p:cNvPr>
              <p:cNvCxnSpPr>
                <a:cxnSpLocks/>
                <a:endCxn id="68" idx="2"/>
              </p:cNvCxnSpPr>
              <p:nvPr/>
            </p:nvCxnSpPr>
            <p:spPr>
              <a:xfrm>
                <a:off x="6751225" y="5497670"/>
                <a:ext cx="2128" cy="10825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F824265C-0CA0-415E-8F9A-09CACFCDBF6B}"/>
                </a:ext>
              </a:extLst>
            </p:cNvPr>
            <p:cNvSpPr txBox="1"/>
            <p:nvPr/>
          </p:nvSpPr>
          <p:spPr>
            <a:xfrm>
              <a:off x="5324686" y="1928085"/>
              <a:ext cx="179844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Validation and Support</a:t>
              </a:r>
            </a:p>
          </p:txBody>
        </p:sp>
      </p:grpSp>
      <p:grpSp>
        <p:nvGrpSpPr>
          <p:cNvPr id="4" name="Group 3">
            <a:extLst>
              <a:ext uri="{FF2B5EF4-FFF2-40B4-BE49-F238E27FC236}">
                <a16:creationId xmlns:a16="http://schemas.microsoft.com/office/drawing/2014/main" id="{C3B42491-1883-40DD-A0D1-73A88F8CF044}"/>
              </a:ext>
              <a:ext uri="{C183D7F6-B498-43B3-948B-1728B52AA6E4}">
                <adec:decorative xmlns:adec="http://schemas.microsoft.com/office/drawing/2017/decorative" val="1"/>
              </a:ext>
            </a:extLst>
          </p:cNvPr>
          <p:cNvGrpSpPr/>
          <p:nvPr/>
        </p:nvGrpSpPr>
        <p:grpSpPr>
          <a:xfrm>
            <a:off x="1845288" y="4365124"/>
            <a:ext cx="1658256" cy="1248192"/>
            <a:chOff x="2098402" y="4365124"/>
            <a:chExt cx="1658256" cy="1248192"/>
          </a:xfrm>
        </p:grpSpPr>
        <p:cxnSp>
          <p:nvCxnSpPr>
            <p:cNvPr id="48" name="Straight Connector 47">
              <a:extLst>
                <a:ext uri="{FF2B5EF4-FFF2-40B4-BE49-F238E27FC236}">
                  <a16:creationId xmlns:a16="http://schemas.microsoft.com/office/drawing/2014/main" id="{EB6FEC8B-E81C-4737-A53C-7B21BA6F698E}"/>
                </a:ext>
              </a:extLst>
            </p:cNvPr>
            <p:cNvCxnSpPr>
              <a:cxnSpLocks/>
            </p:cNvCxnSpPr>
            <p:nvPr/>
          </p:nvCxnSpPr>
          <p:spPr>
            <a:xfrm flipH="1">
              <a:off x="2943236" y="4537248"/>
              <a:ext cx="0" cy="5405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CE0EDC0-2A34-493D-8E6A-6B93850C3354}"/>
                </a:ext>
              </a:extLst>
            </p:cNvPr>
            <p:cNvSpPr txBox="1"/>
            <p:nvPr/>
          </p:nvSpPr>
          <p:spPr>
            <a:xfrm>
              <a:off x="2098402" y="5096251"/>
              <a:ext cx="165825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Set up and configuration </a:t>
              </a:r>
            </a:p>
          </p:txBody>
        </p:sp>
        <p:sp>
          <p:nvSpPr>
            <p:cNvPr id="47" name="Oval 46">
              <a:extLst>
                <a:ext uri="{FF2B5EF4-FFF2-40B4-BE49-F238E27FC236}">
                  <a16:creationId xmlns:a16="http://schemas.microsoft.com/office/drawing/2014/main" id="{F0995DB0-4129-4629-8E27-DA4D72882974}"/>
                </a:ext>
              </a:extLst>
            </p:cNvPr>
            <p:cNvSpPr/>
            <p:nvPr/>
          </p:nvSpPr>
          <p:spPr bwMode="auto">
            <a:xfrm>
              <a:off x="2853918" y="43651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5" name="Group 14">
            <a:extLst>
              <a:ext uri="{FF2B5EF4-FFF2-40B4-BE49-F238E27FC236}">
                <a16:creationId xmlns:a16="http://schemas.microsoft.com/office/drawing/2014/main" id="{8A447C18-9291-4941-A6A8-7EE8061BFB76}"/>
              </a:ext>
              <a:ext uri="{C183D7F6-B498-43B3-948B-1728B52AA6E4}">
                <adec:decorative xmlns:adec="http://schemas.microsoft.com/office/drawing/2017/decorative" val="1"/>
              </a:ext>
            </a:extLst>
          </p:cNvPr>
          <p:cNvGrpSpPr/>
          <p:nvPr/>
        </p:nvGrpSpPr>
        <p:grpSpPr>
          <a:xfrm>
            <a:off x="5309455" y="4365124"/>
            <a:ext cx="1128978" cy="1411078"/>
            <a:chOff x="5355175" y="4365124"/>
            <a:chExt cx="1128978" cy="1411078"/>
          </a:xfrm>
        </p:grpSpPr>
        <p:cxnSp>
          <p:nvCxnSpPr>
            <p:cNvPr id="87" name="Straight Connector 86">
              <a:extLst>
                <a:ext uri="{FF2B5EF4-FFF2-40B4-BE49-F238E27FC236}">
                  <a16:creationId xmlns:a16="http://schemas.microsoft.com/office/drawing/2014/main" id="{7DCA8495-2D13-4EA8-B535-502C0B26DF41}"/>
                </a:ext>
              </a:extLst>
            </p:cNvPr>
            <p:cNvCxnSpPr>
              <a:cxnSpLocks/>
            </p:cNvCxnSpPr>
            <p:nvPr/>
          </p:nvCxnSpPr>
          <p:spPr>
            <a:xfrm>
              <a:off x="5914650" y="4514985"/>
              <a:ext cx="0" cy="594565"/>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FA58423A-714C-414B-ADFB-AF432AEC4550}"/>
                </a:ext>
              </a:extLst>
            </p:cNvPr>
            <p:cNvSpPr/>
            <p:nvPr/>
          </p:nvSpPr>
          <p:spPr bwMode="auto">
            <a:xfrm>
              <a:off x="5825332" y="43651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sp>
          <p:nvSpPr>
            <p:cNvPr id="88" name="TextBox 87">
              <a:extLst>
                <a:ext uri="{FF2B5EF4-FFF2-40B4-BE49-F238E27FC236}">
                  <a16:creationId xmlns:a16="http://schemas.microsoft.com/office/drawing/2014/main" id="{E0D3A951-D45F-47DB-94B4-63525423A2AC}"/>
                </a:ext>
              </a:extLst>
            </p:cNvPr>
            <p:cNvSpPr txBox="1"/>
            <p:nvPr/>
          </p:nvSpPr>
          <p:spPr>
            <a:xfrm>
              <a:off x="5355175" y="5092938"/>
              <a:ext cx="1128978" cy="683264"/>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Budgeting and Fixed assets</a:t>
              </a:r>
            </a:p>
          </p:txBody>
        </p:sp>
      </p:grpSp>
      <p:sp>
        <p:nvSpPr>
          <p:cNvPr id="105" name="Rectangle 104">
            <a:extLst>
              <a:ext uri="{FF2B5EF4-FFF2-40B4-BE49-F238E27FC236}">
                <a16:creationId xmlns:a16="http://schemas.microsoft.com/office/drawing/2014/main" id="{BC15E5ED-791F-4B4E-B76A-41E0DBF33AEE}"/>
              </a:ext>
              <a:ext uri="{C183D7F6-B498-43B3-948B-1728B52AA6E4}">
                <adec:decorative xmlns:adec="http://schemas.microsoft.com/office/drawing/2017/decorative" val="1"/>
              </a:ext>
            </a:extLst>
          </p:cNvPr>
          <p:cNvSpPr/>
          <p:nvPr/>
        </p:nvSpPr>
        <p:spPr>
          <a:xfrm>
            <a:off x="3186793" y="3678221"/>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11" name="Group 110">
            <a:extLst>
              <a:ext uri="{FF2B5EF4-FFF2-40B4-BE49-F238E27FC236}">
                <a16:creationId xmlns:a16="http://schemas.microsoft.com/office/drawing/2014/main" id="{1391B30E-1466-41AE-8FC7-BA6B55E0E09A}"/>
              </a:ext>
              <a:ext uri="{C183D7F6-B498-43B3-948B-1728B52AA6E4}">
                <adec:decorative xmlns:adec="http://schemas.microsoft.com/office/drawing/2017/decorative" val="1"/>
              </a:ext>
            </a:extLst>
          </p:cNvPr>
          <p:cNvGrpSpPr/>
          <p:nvPr/>
        </p:nvGrpSpPr>
        <p:grpSpPr>
          <a:xfrm>
            <a:off x="8392660" y="3428054"/>
            <a:ext cx="3198635" cy="1034129"/>
            <a:chOff x="3984046" y="2883884"/>
            <a:chExt cx="3021160" cy="1034129"/>
          </a:xfrm>
        </p:grpSpPr>
        <p:sp>
          <p:nvSpPr>
            <p:cNvPr id="112" name="Title 1">
              <a:extLst>
                <a:ext uri="{FF2B5EF4-FFF2-40B4-BE49-F238E27FC236}">
                  <a16:creationId xmlns:a16="http://schemas.microsoft.com/office/drawing/2014/main" id="{3F294078-1038-47FF-8404-C0A4B1D448C6}"/>
                </a:ext>
              </a:extLst>
            </p:cNvPr>
            <p:cNvSpPr txBox="1">
              <a:spLocks/>
            </p:cNvSpPr>
            <p:nvPr/>
          </p:nvSpPr>
          <p:spPr>
            <a:xfrm>
              <a:off x="3984046" y="2883884"/>
              <a:ext cx="3021160" cy="1034129"/>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Finance and Operations, Financials Functional Consultant Associate</a:t>
              </a:r>
            </a:p>
          </p:txBody>
        </p:sp>
        <p:grpSp>
          <p:nvGrpSpPr>
            <p:cNvPr id="113" name="Group 112">
              <a:extLst>
                <a:ext uri="{FF2B5EF4-FFF2-40B4-BE49-F238E27FC236}">
                  <a16:creationId xmlns:a16="http://schemas.microsoft.com/office/drawing/2014/main" id="{E420DBC8-C95E-48F4-8ACA-BD4A72E0DCBE}"/>
                </a:ext>
              </a:extLst>
            </p:cNvPr>
            <p:cNvGrpSpPr/>
            <p:nvPr/>
          </p:nvGrpSpPr>
          <p:grpSpPr>
            <a:xfrm>
              <a:off x="4106237" y="3332351"/>
              <a:ext cx="333424" cy="137193"/>
              <a:chOff x="2474176" y="5456022"/>
              <a:chExt cx="288898" cy="118872"/>
            </a:xfrm>
          </p:grpSpPr>
          <p:sp>
            <p:nvSpPr>
              <p:cNvPr id="114" name="Star: 5 Points 113">
                <a:extLst>
                  <a:ext uri="{FF2B5EF4-FFF2-40B4-BE49-F238E27FC236}">
                    <a16:creationId xmlns:a16="http://schemas.microsoft.com/office/drawing/2014/main" id="{9F824A2A-05DB-45C2-BF66-688E7204AD9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15" name="Star: 5 Points 114">
                <a:extLst>
                  <a:ext uri="{FF2B5EF4-FFF2-40B4-BE49-F238E27FC236}">
                    <a16:creationId xmlns:a16="http://schemas.microsoft.com/office/drawing/2014/main" id="{8C7F938D-28B2-46B8-AAA4-2B49762709E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6" name="Group 5">
            <a:extLst>
              <a:ext uri="{FF2B5EF4-FFF2-40B4-BE49-F238E27FC236}">
                <a16:creationId xmlns:a16="http://schemas.microsoft.com/office/drawing/2014/main" id="{32D30792-3891-4B93-81C8-B2443566A2BD}"/>
              </a:ext>
              <a:ext uri="{C183D7F6-B498-43B3-948B-1728B52AA6E4}">
                <adec:decorative xmlns:adec="http://schemas.microsoft.com/office/drawing/2017/decorative" val="1"/>
              </a:ext>
            </a:extLst>
          </p:cNvPr>
          <p:cNvGrpSpPr/>
          <p:nvPr/>
        </p:nvGrpSpPr>
        <p:grpSpPr>
          <a:xfrm>
            <a:off x="3848198" y="4365124"/>
            <a:ext cx="1355946" cy="1399443"/>
            <a:chOff x="4104560" y="4365124"/>
            <a:chExt cx="1355946" cy="1399443"/>
          </a:xfrm>
        </p:grpSpPr>
        <p:cxnSp>
          <p:nvCxnSpPr>
            <p:cNvPr id="83" name="Straight Connector 82">
              <a:extLst>
                <a:ext uri="{FF2B5EF4-FFF2-40B4-BE49-F238E27FC236}">
                  <a16:creationId xmlns:a16="http://schemas.microsoft.com/office/drawing/2014/main" id="{229108F1-DA22-456F-9C3D-E004BA54D6EB}"/>
                </a:ext>
              </a:extLst>
            </p:cNvPr>
            <p:cNvCxnSpPr>
              <a:cxnSpLocks/>
            </p:cNvCxnSpPr>
            <p:nvPr/>
          </p:nvCxnSpPr>
          <p:spPr>
            <a:xfrm flipH="1">
              <a:off x="4791107" y="4524509"/>
              <a:ext cx="0" cy="594565"/>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9882107-8C47-4346-A42F-04676893072F}"/>
                </a:ext>
              </a:extLst>
            </p:cNvPr>
            <p:cNvSpPr txBox="1"/>
            <p:nvPr/>
          </p:nvSpPr>
          <p:spPr>
            <a:xfrm>
              <a:off x="4104560" y="5081303"/>
              <a:ext cx="1355946" cy="683264"/>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Accounts payable and receivable</a:t>
              </a:r>
            </a:p>
          </p:txBody>
        </p:sp>
        <p:sp>
          <p:nvSpPr>
            <p:cNvPr id="82" name="Oval 81">
              <a:extLst>
                <a:ext uri="{FF2B5EF4-FFF2-40B4-BE49-F238E27FC236}">
                  <a16:creationId xmlns:a16="http://schemas.microsoft.com/office/drawing/2014/main" id="{E08E411C-546C-406B-A581-7D84BEFB6AF5}"/>
                </a:ext>
              </a:extLst>
            </p:cNvPr>
            <p:cNvSpPr/>
            <p:nvPr/>
          </p:nvSpPr>
          <p:spPr bwMode="auto">
            <a:xfrm>
              <a:off x="4701789" y="43651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864EA910-921D-4BD5-807C-39A78A8F56B0}"/>
              </a:ext>
              <a:ext uri="{C183D7F6-B498-43B3-948B-1728B52AA6E4}">
                <adec:decorative xmlns:adec="http://schemas.microsoft.com/office/drawing/2017/decorative" val="1"/>
              </a:ext>
            </a:extLst>
          </p:cNvPr>
          <p:cNvGrpSpPr/>
          <p:nvPr/>
        </p:nvGrpSpPr>
        <p:grpSpPr>
          <a:xfrm>
            <a:off x="2901061" y="4365124"/>
            <a:ext cx="990144" cy="1667206"/>
            <a:chOff x="3312803" y="4365124"/>
            <a:chExt cx="990144" cy="1667206"/>
          </a:xfrm>
        </p:grpSpPr>
        <p:sp>
          <p:nvSpPr>
            <p:cNvPr id="94" name="TextBox 93">
              <a:extLst>
                <a:ext uri="{FF2B5EF4-FFF2-40B4-BE49-F238E27FC236}">
                  <a16:creationId xmlns:a16="http://schemas.microsoft.com/office/drawing/2014/main" id="{0ABDA713-0FA1-4CF3-AC4E-432258471E6B}"/>
                </a:ext>
              </a:extLst>
            </p:cNvPr>
            <p:cNvSpPr txBox="1"/>
            <p:nvPr/>
          </p:nvSpPr>
          <p:spPr>
            <a:xfrm>
              <a:off x="3312803" y="5515265"/>
              <a:ext cx="990144"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Daily procedures</a:t>
              </a:r>
            </a:p>
          </p:txBody>
        </p:sp>
        <p:cxnSp>
          <p:nvCxnSpPr>
            <p:cNvPr id="91" name="Straight Connector 90">
              <a:extLst>
                <a:ext uri="{FF2B5EF4-FFF2-40B4-BE49-F238E27FC236}">
                  <a16:creationId xmlns:a16="http://schemas.microsoft.com/office/drawing/2014/main" id="{B111CEB4-6AB3-41BA-8A02-A30974CA55BA}"/>
                </a:ext>
              </a:extLst>
            </p:cNvPr>
            <p:cNvCxnSpPr>
              <a:cxnSpLocks/>
            </p:cNvCxnSpPr>
            <p:nvPr/>
          </p:nvCxnSpPr>
          <p:spPr>
            <a:xfrm>
              <a:off x="3825226" y="4534635"/>
              <a:ext cx="406" cy="100263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5E6ABE91-0198-41FA-82D6-3544F595F74C}"/>
                </a:ext>
              </a:extLst>
            </p:cNvPr>
            <p:cNvSpPr/>
            <p:nvPr/>
          </p:nvSpPr>
          <p:spPr bwMode="auto">
            <a:xfrm>
              <a:off x="3733786" y="43651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5" name="Group 34">
            <a:extLst>
              <a:ext uri="{FF2B5EF4-FFF2-40B4-BE49-F238E27FC236}">
                <a16:creationId xmlns:a16="http://schemas.microsoft.com/office/drawing/2014/main" id="{463EA580-A698-4D0C-885A-D964120E54BC}"/>
              </a:ext>
              <a:ext uri="{C183D7F6-B498-43B3-948B-1728B52AA6E4}">
                <adec:decorative xmlns:adec="http://schemas.microsoft.com/office/drawing/2017/decorative" val="1"/>
              </a:ext>
            </a:extLst>
          </p:cNvPr>
          <p:cNvGrpSpPr/>
          <p:nvPr/>
        </p:nvGrpSpPr>
        <p:grpSpPr>
          <a:xfrm>
            <a:off x="4527473" y="4365124"/>
            <a:ext cx="1355946" cy="2196696"/>
            <a:chOff x="4634153" y="4365124"/>
            <a:chExt cx="1355946" cy="2196696"/>
          </a:xfrm>
        </p:grpSpPr>
        <p:sp>
          <p:nvSpPr>
            <p:cNvPr id="85" name="TextBox 84">
              <a:extLst>
                <a:ext uri="{FF2B5EF4-FFF2-40B4-BE49-F238E27FC236}">
                  <a16:creationId xmlns:a16="http://schemas.microsoft.com/office/drawing/2014/main" id="{4A0F6EAA-6102-468C-B9A5-06FAAA71A000}"/>
                </a:ext>
              </a:extLst>
            </p:cNvPr>
            <p:cNvSpPr txBox="1"/>
            <p:nvPr/>
          </p:nvSpPr>
          <p:spPr>
            <a:xfrm>
              <a:off x="4634153" y="6044755"/>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Cash and Bank management </a:t>
              </a:r>
            </a:p>
          </p:txBody>
        </p:sp>
        <p:cxnSp>
          <p:nvCxnSpPr>
            <p:cNvPr id="89" name="Straight Connector 88">
              <a:extLst>
                <a:ext uri="{FF2B5EF4-FFF2-40B4-BE49-F238E27FC236}">
                  <a16:creationId xmlns:a16="http://schemas.microsoft.com/office/drawing/2014/main" id="{EA20D006-C671-45EF-AD93-60A4E104AB55}"/>
                </a:ext>
              </a:extLst>
            </p:cNvPr>
            <p:cNvCxnSpPr>
              <a:cxnSpLocks/>
            </p:cNvCxnSpPr>
            <p:nvPr/>
          </p:nvCxnSpPr>
          <p:spPr>
            <a:xfrm>
              <a:off x="5240176" y="4486122"/>
              <a:ext cx="0" cy="1612898"/>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23A4207D-D978-4D03-B7A4-B5DB582A9DF9}"/>
                </a:ext>
              </a:extLst>
            </p:cNvPr>
            <p:cNvSpPr/>
            <p:nvPr/>
          </p:nvSpPr>
          <p:spPr bwMode="auto">
            <a:xfrm>
              <a:off x="5148330" y="43651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9" name="Group 38">
            <a:extLst>
              <a:ext uri="{FF2B5EF4-FFF2-40B4-BE49-F238E27FC236}">
                <a16:creationId xmlns:a16="http://schemas.microsoft.com/office/drawing/2014/main" id="{A65B5D00-21CC-4C1F-90DD-40E04E0C51E3}"/>
              </a:ext>
              <a:ext uri="{C183D7F6-B498-43B3-948B-1728B52AA6E4}">
                <adec:decorative xmlns:adec="http://schemas.microsoft.com/office/drawing/2017/decorative" val="1"/>
              </a:ext>
            </a:extLst>
          </p:cNvPr>
          <p:cNvGrpSpPr/>
          <p:nvPr/>
        </p:nvGrpSpPr>
        <p:grpSpPr>
          <a:xfrm>
            <a:off x="5865327" y="4365124"/>
            <a:ext cx="1355946" cy="2196736"/>
            <a:chOff x="5903427" y="4365124"/>
            <a:chExt cx="1355946" cy="2196736"/>
          </a:xfrm>
        </p:grpSpPr>
        <p:sp>
          <p:nvSpPr>
            <p:cNvPr id="81" name="TextBox 80">
              <a:extLst>
                <a:ext uri="{FF2B5EF4-FFF2-40B4-BE49-F238E27FC236}">
                  <a16:creationId xmlns:a16="http://schemas.microsoft.com/office/drawing/2014/main" id="{54346738-7CD4-41F1-AA2C-366F5D781FAB}"/>
                </a:ext>
              </a:extLst>
            </p:cNvPr>
            <p:cNvSpPr txBox="1"/>
            <p:nvPr/>
          </p:nvSpPr>
          <p:spPr>
            <a:xfrm>
              <a:off x="5903427" y="6044795"/>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Public sector accounting </a:t>
              </a:r>
            </a:p>
          </p:txBody>
        </p:sp>
        <p:grpSp>
          <p:nvGrpSpPr>
            <p:cNvPr id="38" name="Group 37">
              <a:extLst>
                <a:ext uri="{FF2B5EF4-FFF2-40B4-BE49-F238E27FC236}">
                  <a16:creationId xmlns:a16="http://schemas.microsoft.com/office/drawing/2014/main" id="{8A6BA61F-F82F-4CE2-8874-57AC2E72B27B}"/>
                </a:ext>
              </a:extLst>
            </p:cNvPr>
            <p:cNvGrpSpPr/>
            <p:nvPr/>
          </p:nvGrpSpPr>
          <p:grpSpPr>
            <a:xfrm>
              <a:off x="6479847" y="4365124"/>
              <a:ext cx="182880" cy="1746492"/>
              <a:chOff x="6479847" y="4365124"/>
              <a:chExt cx="182880" cy="1746492"/>
            </a:xfrm>
          </p:grpSpPr>
          <p:cxnSp>
            <p:nvCxnSpPr>
              <p:cNvPr id="106" name="Straight Connector 105">
                <a:extLst>
                  <a:ext uri="{FF2B5EF4-FFF2-40B4-BE49-F238E27FC236}">
                    <a16:creationId xmlns:a16="http://schemas.microsoft.com/office/drawing/2014/main" id="{F7BDA800-BB49-4767-BEA5-BBED23EA9C7F}"/>
                  </a:ext>
                </a:extLst>
              </p:cNvPr>
              <p:cNvCxnSpPr>
                <a:cxnSpLocks/>
              </p:cNvCxnSpPr>
              <p:nvPr/>
            </p:nvCxnSpPr>
            <p:spPr>
              <a:xfrm>
                <a:off x="6569165" y="4475545"/>
                <a:ext cx="0" cy="1636071"/>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20B09613-576E-451F-801F-0704B8C8C108}"/>
                  </a:ext>
                </a:extLst>
              </p:cNvPr>
              <p:cNvSpPr/>
              <p:nvPr/>
            </p:nvSpPr>
            <p:spPr bwMode="auto">
              <a:xfrm>
                <a:off x="6479847" y="43651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sp>
        <p:nvSpPr>
          <p:cNvPr id="107" name="TextBox 106">
            <a:extLst>
              <a:ext uri="{FF2B5EF4-FFF2-40B4-BE49-F238E27FC236}">
                <a16:creationId xmlns:a16="http://schemas.microsoft.com/office/drawing/2014/main" id="{F29FD909-D24C-4F10-8277-46836A47DE85}"/>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36" name="Group 35">
            <a:extLst>
              <a:ext uri="{FF2B5EF4-FFF2-40B4-BE49-F238E27FC236}">
                <a16:creationId xmlns:a16="http://schemas.microsoft.com/office/drawing/2014/main" id="{CA66697B-6181-484C-AD2C-AAB9AE2F8079}"/>
              </a:ext>
              <a:ext uri="{C183D7F6-B498-43B3-948B-1728B52AA6E4}">
                <adec:decorative xmlns:adec="http://schemas.microsoft.com/office/drawing/2017/decorative" val="1"/>
              </a:ext>
            </a:extLst>
          </p:cNvPr>
          <p:cNvGrpSpPr/>
          <p:nvPr/>
        </p:nvGrpSpPr>
        <p:grpSpPr>
          <a:xfrm>
            <a:off x="3247370" y="4351755"/>
            <a:ext cx="1355946" cy="2179750"/>
            <a:chOff x="3247370" y="4351755"/>
            <a:chExt cx="1355946" cy="2179750"/>
          </a:xfrm>
        </p:grpSpPr>
        <p:sp>
          <p:nvSpPr>
            <p:cNvPr id="108" name="TextBox 107">
              <a:extLst>
                <a:ext uri="{FF2B5EF4-FFF2-40B4-BE49-F238E27FC236}">
                  <a16:creationId xmlns:a16="http://schemas.microsoft.com/office/drawing/2014/main" id="{CDA93CB8-681E-49A7-81C2-A57B018C2F8A}"/>
                </a:ext>
              </a:extLst>
            </p:cNvPr>
            <p:cNvSpPr txBox="1"/>
            <p:nvPr/>
          </p:nvSpPr>
          <p:spPr>
            <a:xfrm>
              <a:off x="3247370" y="6014440"/>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Intercompany accounting</a:t>
              </a:r>
            </a:p>
          </p:txBody>
        </p:sp>
        <p:cxnSp>
          <p:nvCxnSpPr>
            <p:cNvPr id="110" name="Straight Connector 109">
              <a:extLst>
                <a:ext uri="{FF2B5EF4-FFF2-40B4-BE49-F238E27FC236}">
                  <a16:creationId xmlns:a16="http://schemas.microsoft.com/office/drawing/2014/main" id="{7394599B-BAA5-4CCA-B53E-2ED0154C186A}"/>
                </a:ext>
              </a:extLst>
            </p:cNvPr>
            <p:cNvCxnSpPr>
              <a:cxnSpLocks/>
            </p:cNvCxnSpPr>
            <p:nvPr/>
          </p:nvCxnSpPr>
          <p:spPr>
            <a:xfrm>
              <a:off x="3940739" y="4431857"/>
              <a:ext cx="0" cy="1612898"/>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F0D463C-9B61-486E-AB41-C8299D03EE44}"/>
                </a:ext>
              </a:extLst>
            </p:cNvPr>
            <p:cNvSpPr/>
            <p:nvPr/>
          </p:nvSpPr>
          <p:spPr bwMode="auto">
            <a:xfrm>
              <a:off x="3831608" y="435175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09" name="Group 108">
            <a:extLst>
              <a:ext uri="{FF2B5EF4-FFF2-40B4-BE49-F238E27FC236}">
                <a16:creationId xmlns:a16="http://schemas.microsoft.com/office/drawing/2014/main" id="{27969077-D946-439A-91FA-CE33C6ED8152}"/>
              </a:ext>
            </a:extLst>
          </p:cNvPr>
          <p:cNvGrpSpPr/>
          <p:nvPr/>
        </p:nvGrpSpPr>
        <p:grpSpPr>
          <a:xfrm>
            <a:off x="1795346" y="1520932"/>
            <a:ext cx="9696366" cy="409448"/>
            <a:chOff x="1795346" y="1520932"/>
            <a:chExt cx="9696366" cy="409448"/>
          </a:xfrm>
        </p:grpSpPr>
        <p:sp>
          <p:nvSpPr>
            <p:cNvPr id="117" name="Rectangle 116">
              <a:extLst>
                <a:ext uri="{FF2B5EF4-FFF2-40B4-BE49-F238E27FC236}">
                  <a16:creationId xmlns:a16="http://schemas.microsoft.com/office/drawing/2014/main" id="{6A783138-0C96-48BD-B632-DF4AC63FA4C2}"/>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8" name="Rectangle 117">
              <a:extLst>
                <a:ext uri="{FF2B5EF4-FFF2-40B4-BE49-F238E27FC236}">
                  <a16:creationId xmlns:a16="http://schemas.microsoft.com/office/drawing/2014/main" id="{DF87C8B2-C5CB-42BC-BB93-6AE321F1C89B}"/>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9" name="Rectangle 118">
              <a:extLst>
                <a:ext uri="{FF2B5EF4-FFF2-40B4-BE49-F238E27FC236}">
                  <a16:creationId xmlns:a16="http://schemas.microsoft.com/office/drawing/2014/main" id="{5BBF63D2-269A-4DA8-8EF2-A654C496CD33}"/>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20" name="Title 1">
              <a:extLst>
                <a:ext uri="{FF2B5EF4-FFF2-40B4-BE49-F238E27FC236}">
                  <a16:creationId xmlns:a16="http://schemas.microsoft.com/office/drawing/2014/main" id="{98E1D0C6-0FC8-496F-B2AD-74898AF927F2}"/>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21" name="Title 1">
              <a:extLst>
                <a:ext uri="{FF2B5EF4-FFF2-40B4-BE49-F238E27FC236}">
                  <a16:creationId xmlns:a16="http://schemas.microsoft.com/office/drawing/2014/main" id="{493E200B-5179-48C0-878B-CD4000DC019A}"/>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22" name="Title 1">
              <a:extLst>
                <a:ext uri="{FF2B5EF4-FFF2-40B4-BE49-F238E27FC236}">
                  <a16:creationId xmlns:a16="http://schemas.microsoft.com/office/drawing/2014/main" id="{0B83ADE8-01A8-4B32-A986-50E3D4F3A7B1}"/>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20194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22" presetClass="entr" presetSubtype="4" fill="hold" nodeType="withEffect">
                                  <p:stCondLst>
                                    <p:cond delay="70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1" fill="hold" nodeType="withEffect">
                                  <p:stCondLst>
                                    <p:cond delay="7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500"/>
                                        <p:tgtEl>
                                          <p:spTgt spid="70"/>
                                        </p:tgtEl>
                                      </p:cBhvr>
                                    </p:animEffect>
                                  </p:childTnLst>
                                </p:cTn>
                              </p:par>
                              <p:par>
                                <p:cTn id="20" presetID="10" presetClass="entr" presetSubtype="0" fill="hold" nodeType="withEffect">
                                  <p:stCondLst>
                                    <p:cond delay="70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par>
                                <p:cTn id="23" presetID="22" presetClass="entr" presetSubtype="4"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10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10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nodeType="withEffect">
                                  <p:stCondLst>
                                    <p:cond delay="10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par>
                                <p:cTn id="35" presetID="22" presetClass="entr" presetSubtype="1" fill="hold" nodeType="withEffect">
                                  <p:stCondLst>
                                    <p:cond delay="10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par>
                                <p:cTn id="38" presetID="22" presetClass="entr" presetSubtype="1" fill="hold" nodeType="withEffect">
                                  <p:stCondLst>
                                    <p:cond delay="10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par>
                                <p:cTn id="41" presetID="22" presetClass="entr" presetSubtype="1" fill="hold" nodeType="withEffect">
                                  <p:stCondLst>
                                    <p:cond delay="10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10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par>
                                <p:cTn id="47" presetID="22" presetClass="entr" presetSubtype="1" fill="hold" nodeType="withEffect">
                                  <p:stCondLst>
                                    <p:cond delay="1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2" presetClass="entr" presetSubtype="1" fill="hold" nodeType="withEffect">
                                  <p:stCondLst>
                                    <p:cond delay="10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par>
                                <p:cTn id="53" presetID="22" presetClass="entr" presetSubtype="1" fill="hold" nodeType="withEffect">
                                  <p:stCondLst>
                                    <p:cond delay="10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70653660"/>
              </p:ext>
            </p:extLst>
          </p:nvPr>
        </p:nvGraphicFramePr>
        <p:xfrm>
          <a:off x="458179" y="1921465"/>
          <a:ext cx="11283696" cy="4494618"/>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9381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621792">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Unified Operations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MB-300</a:t>
                      </a:r>
                    </a:p>
                  </a:txBody>
                  <a:tcPr marL="137160" marR="137160" marT="18288" marB="18288">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Lifecycle services and mobile devices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MB-300T01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621792">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Entities, users, and integration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MB-300T02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621792">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Data management and go-live preparation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MB-300T03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270054">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621792">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Finance and Operations, Financials</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MB-310</a:t>
                      </a:r>
                    </a:p>
                  </a:txBody>
                  <a:tcPr marL="137160" marR="137160" marT="18288" marB="18288">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General ledger configuration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MB-310T01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621792">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Accounts payable and accounts receivable configuration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MB-310T02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5824002"/>
                  </a:ext>
                </a:extLst>
              </a:tr>
              <a:tr h="621792">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Budgeting, fixed assets, cost accounting, and more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8"/>
                        </a:rPr>
                        <a:t>MB-310T03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0028265"/>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18589" y="429657"/>
            <a:ext cx="10819784" cy="1143000"/>
          </a:xfrm>
        </p:spPr>
        <p:txBody>
          <a:bodyPr/>
          <a:lstStyle/>
          <a:p>
            <a:r>
              <a:rPr lang="en-US" dirty="0"/>
              <a:t>Course details for Dynamics 365 for </a:t>
            </a:r>
            <a:r>
              <a:rPr lang="en-US" b="1" dirty="0"/>
              <a:t>Finance and Operations, Financials </a:t>
            </a:r>
            <a:r>
              <a:rPr lang="en-US" dirty="0"/>
              <a:t>Functional Consultant Associate</a:t>
            </a:r>
          </a:p>
        </p:txBody>
      </p:sp>
      <p:sp>
        <p:nvSpPr>
          <p:cNvPr id="7" name="Rectangle 1">
            <a:extLst>
              <a:ext uri="{FF2B5EF4-FFF2-40B4-BE49-F238E27FC236}">
                <a16:creationId xmlns:a16="http://schemas.microsoft.com/office/drawing/2014/main" id="{FBC1CB1F-CDA8-4A06-97D1-AD14D3C88699}"/>
              </a:ext>
            </a:extLst>
          </p:cNvPr>
          <p:cNvSpPr>
            <a:spLocks noChangeArrowheads="1"/>
          </p:cNvSpPr>
          <p:nvPr/>
        </p:nvSpPr>
        <p:spPr bwMode="auto">
          <a:xfrm>
            <a:off x="449069" y="1431120"/>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6 Instructor-led training courses aligned to the two exams</a:t>
            </a:r>
          </a:p>
        </p:txBody>
      </p:sp>
    </p:spTree>
    <p:extLst>
      <p:ext uri="{BB962C8B-B14F-4D97-AF65-F5344CB8AC3E}">
        <p14:creationId xmlns:p14="http://schemas.microsoft.com/office/powerpoint/2010/main" val="146936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4.16667E-7 -3.7037E-7 L -0.05091 -0.00069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FCFA2-478F-4EF5-B99E-3FD3742FC49A}"/>
              </a:ext>
              <a:ext uri="{C183D7F6-B498-43B3-948B-1728B52AA6E4}">
                <adec:decorative xmlns:adec="http://schemas.microsoft.com/office/drawing/2017/decorative" val="1"/>
              </a:ext>
            </a:extLst>
          </p:cNvPr>
          <p:cNvSpPr>
            <a:spLocks noGrp="1"/>
          </p:cNvSpPr>
          <p:nvPr>
            <p:ph type="title"/>
          </p:nvPr>
        </p:nvSpPr>
        <p:spPr>
          <a:xfrm>
            <a:off x="418588" y="429657"/>
            <a:ext cx="11524855" cy="1143000"/>
          </a:xfrm>
        </p:spPr>
        <p:txBody>
          <a:bodyPr/>
          <a:lstStyle/>
          <a:p>
            <a:r>
              <a:rPr lang="en-US" dirty="0">
                <a:solidFill>
                  <a:srgbClr val="505050"/>
                </a:solidFill>
              </a:rPr>
              <a:t>Microsoft Learning Partners can solve industry challenges</a:t>
            </a:r>
          </a:p>
        </p:txBody>
      </p:sp>
      <p:sp>
        <p:nvSpPr>
          <p:cNvPr id="29" name="Title 1">
            <a:extLst>
              <a:ext uri="{FF2B5EF4-FFF2-40B4-BE49-F238E27FC236}">
                <a16:creationId xmlns:a16="http://schemas.microsoft.com/office/drawing/2014/main" id="{C0892829-AEAB-46CC-868D-2584B6D7A217}"/>
              </a:ext>
              <a:ext uri="{C183D7F6-B498-43B3-948B-1728B52AA6E4}">
                <adec:decorative xmlns:adec="http://schemas.microsoft.com/office/drawing/2017/decorative" val="1"/>
              </a:ext>
            </a:extLst>
          </p:cNvPr>
          <p:cNvSpPr txBox="1">
            <a:spLocks/>
          </p:cNvSpPr>
          <p:nvPr/>
        </p:nvSpPr>
        <p:spPr>
          <a:xfrm>
            <a:off x="1885837" y="1307251"/>
            <a:ext cx="2229208" cy="341632"/>
          </a:xfrm>
          <a:prstGeom prst="rect">
            <a:avLst/>
          </a:prstGeom>
        </p:spPr>
        <p:txBody>
          <a:bodyPr vert="horz" wrap="square" lIns="0" tIns="64008" rIns="0" bIns="0" rtlCol="0" anchor="t">
            <a:spAutoFit/>
          </a:bodyPr>
          <a:lstStyle>
            <a:defPPr>
              <a:defRPr lang="en-US"/>
            </a:defPPr>
            <a:lvl1pPr marR="0" lvl="0" indent="0" algn="ctr" defTabSz="932742" fontAlgn="auto">
              <a:lnSpc>
                <a:spcPct val="90000"/>
              </a:lnSpc>
              <a:spcBef>
                <a:spcPct val="0"/>
              </a:spcBef>
              <a:spcAft>
                <a:spcPts val="0"/>
              </a:spcAft>
              <a:buClrTx/>
              <a:buSzTx/>
              <a:buFontTx/>
              <a:buNone/>
              <a:tabLst/>
              <a:defRPr kumimoji="0" sz="2000" b="1" i="0" u="none" strike="noStrike" cap="none" spc="0" normalizeH="0" baseline="0">
                <a:ln w="3175">
                  <a:noFill/>
                </a:ln>
                <a:gradFill>
                  <a:gsLst>
                    <a:gs pos="1250">
                      <a:schemeClr val="tx1"/>
                    </a:gs>
                    <a:gs pos="100000">
                      <a:schemeClr val="tx1"/>
                    </a:gs>
                  </a:gsLst>
                  <a:lin ang="5400000" scaled="0"/>
                </a:gradFill>
                <a:effectLst/>
                <a:uLnTx/>
                <a:uFillTx/>
                <a:latin typeface="Segoe UI Semibold"/>
                <a:cs typeface="Segoe UI" panose="020B0502040204020203" pitchFamily="34" charset="0"/>
              </a:defRPr>
            </a:lvl1pPr>
          </a:lstStyle>
          <a:p>
            <a:r>
              <a:rPr lang="en-US" dirty="0"/>
              <a:t>Industry research</a:t>
            </a:r>
          </a:p>
        </p:txBody>
      </p:sp>
      <p:sp>
        <p:nvSpPr>
          <p:cNvPr id="31" name="Title 1">
            <a:extLst>
              <a:ext uri="{FF2B5EF4-FFF2-40B4-BE49-F238E27FC236}">
                <a16:creationId xmlns:a16="http://schemas.microsoft.com/office/drawing/2014/main" id="{8D676FC1-0851-40CF-9AB2-37DA6072DC36}"/>
              </a:ext>
              <a:ext uri="{C183D7F6-B498-43B3-948B-1728B52AA6E4}">
                <adec:decorative xmlns:adec="http://schemas.microsoft.com/office/drawing/2017/decorative" val="1"/>
              </a:ext>
            </a:extLst>
          </p:cNvPr>
          <p:cNvSpPr txBox="1">
            <a:spLocks/>
          </p:cNvSpPr>
          <p:nvPr/>
        </p:nvSpPr>
        <p:spPr>
          <a:xfrm>
            <a:off x="7615878" y="1307251"/>
            <a:ext cx="2229208" cy="341632"/>
          </a:xfrm>
          <a:prstGeom prst="rect">
            <a:avLst/>
          </a:prstGeom>
        </p:spPr>
        <p:txBody>
          <a:bodyPr vert="horz" wrap="square" lIns="0" tIns="64008" rIns="0" bIns="0" rtlCol="0" anchor="t">
            <a:spAutoFit/>
          </a:bodyPr>
          <a:lstStyle>
            <a:defPPr>
              <a:defRPr lang="en-US"/>
            </a:defPPr>
            <a:lvl1pPr marR="0" lvl="0" indent="0" algn="ctr" defTabSz="932742" fontAlgn="auto">
              <a:lnSpc>
                <a:spcPct val="90000"/>
              </a:lnSpc>
              <a:spcBef>
                <a:spcPct val="0"/>
              </a:spcBef>
              <a:spcAft>
                <a:spcPts val="0"/>
              </a:spcAft>
              <a:buClrTx/>
              <a:buSzTx/>
              <a:buFontTx/>
              <a:buNone/>
              <a:tabLst/>
              <a:defRPr kumimoji="0" sz="2000" b="1" i="0" u="none" strike="noStrike" cap="none" spc="0" normalizeH="0" baseline="0">
                <a:ln w="3175">
                  <a:noFill/>
                </a:ln>
                <a:gradFill>
                  <a:gsLst>
                    <a:gs pos="1250">
                      <a:schemeClr val="tx1"/>
                    </a:gs>
                    <a:gs pos="100000">
                      <a:schemeClr val="tx1"/>
                    </a:gs>
                  </a:gsLst>
                  <a:lin ang="5400000" scaled="0"/>
                </a:gradFill>
                <a:effectLst/>
                <a:uLnTx/>
                <a:uFillTx/>
                <a:latin typeface="Segoe UI Semibold"/>
                <a:cs typeface="Segoe UI" panose="020B0502040204020203" pitchFamily="34" charset="0"/>
              </a:defRPr>
            </a:lvl1pPr>
          </a:lstStyle>
          <a:p>
            <a:r>
              <a:rPr lang="en-US" dirty="0">
                <a:gradFill>
                  <a:gsLst>
                    <a:gs pos="1250">
                      <a:schemeClr val="accent1"/>
                    </a:gs>
                    <a:gs pos="100000">
                      <a:schemeClr val="accent1"/>
                    </a:gs>
                  </a:gsLst>
                  <a:lin ang="5400000" scaled="0"/>
                </a:gradFill>
              </a:rPr>
              <a:t>Solutions</a:t>
            </a:r>
          </a:p>
        </p:txBody>
      </p:sp>
      <p:sp>
        <p:nvSpPr>
          <p:cNvPr id="33" name="Isosceles Triangle 19">
            <a:extLst>
              <a:ext uri="{FF2B5EF4-FFF2-40B4-BE49-F238E27FC236}">
                <a16:creationId xmlns:a16="http://schemas.microsoft.com/office/drawing/2014/main" id="{BFB1C145-1701-4D9C-BA9C-4F4184AC9C7F}"/>
              </a:ext>
              <a:ext uri="{C183D7F6-B498-43B3-948B-1728B52AA6E4}">
                <adec:decorative xmlns:adec="http://schemas.microsoft.com/office/drawing/2017/decorative" val="1"/>
              </a:ext>
            </a:extLst>
          </p:cNvPr>
          <p:cNvSpPr/>
          <p:nvPr/>
        </p:nvSpPr>
        <p:spPr>
          <a:xfrm rot="5400000">
            <a:off x="5168705" y="3882163"/>
            <a:ext cx="1773755" cy="287708"/>
          </a:xfrm>
          <a:custGeom>
            <a:avLst/>
            <a:gdLst>
              <a:gd name="connsiteX0" fmla="*/ 0 w 1773755"/>
              <a:gd name="connsiteY0" fmla="*/ 570369 h 570369"/>
              <a:gd name="connsiteX1" fmla="*/ 886878 w 1773755"/>
              <a:gd name="connsiteY1" fmla="*/ 0 h 570369"/>
              <a:gd name="connsiteX2" fmla="*/ 1773755 w 1773755"/>
              <a:gd name="connsiteY2" fmla="*/ 570369 h 570369"/>
              <a:gd name="connsiteX3" fmla="*/ 0 w 1773755"/>
              <a:gd name="connsiteY3" fmla="*/ 570369 h 570369"/>
              <a:gd name="connsiteX0" fmla="*/ 0 w 1773755"/>
              <a:gd name="connsiteY0" fmla="*/ 570369 h 585249"/>
              <a:gd name="connsiteX1" fmla="*/ 886878 w 1773755"/>
              <a:gd name="connsiteY1" fmla="*/ 0 h 585249"/>
              <a:gd name="connsiteX2" fmla="*/ 1773755 w 1773755"/>
              <a:gd name="connsiteY2" fmla="*/ 570369 h 585249"/>
              <a:gd name="connsiteX3" fmla="*/ 847260 w 1773755"/>
              <a:gd name="connsiteY3" fmla="*/ 585249 h 585249"/>
              <a:gd name="connsiteX4" fmla="*/ 0 w 1773755"/>
              <a:gd name="connsiteY4" fmla="*/ 570369 h 585249"/>
              <a:gd name="connsiteX0" fmla="*/ 847260 w 1773755"/>
              <a:gd name="connsiteY0" fmla="*/ 585249 h 676689"/>
              <a:gd name="connsiteX1" fmla="*/ 0 w 1773755"/>
              <a:gd name="connsiteY1" fmla="*/ 570369 h 676689"/>
              <a:gd name="connsiteX2" fmla="*/ 886878 w 1773755"/>
              <a:gd name="connsiteY2" fmla="*/ 0 h 676689"/>
              <a:gd name="connsiteX3" fmla="*/ 1773755 w 1773755"/>
              <a:gd name="connsiteY3" fmla="*/ 570369 h 676689"/>
              <a:gd name="connsiteX4" fmla="*/ 938700 w 1773755"/>
              <a:gd name="connsiteY4" fmla="*/ 676689 h 676689"/>
              <a:gd name="connsiteX0" fmla="*/ 847260 w 1773755"/>
              <a:gd name="connsiteY0" fmla="*/ 585249 h 585249"/>
              <a:gd name="connsiteX1" fmla="*/ 0 w 1773755"/>
              <a:gd name="connsiteY1" fmla="*/ 570369 h 585249"/>
              <a:gd name="connsiteX2" fmla="*/ 886878 w 1773755"/>
              <a:gd name="connsiteY2" fmla="*/ 0 h 585249"/>
              <a:gd name="connsiteX3" fmla="*/ 1773755 w 1773755"/>
              <a:gd name="connsiteY3" fmla="*/ 570369 h 585249"/>
              <a:gd name="connsiteX0" fmla="*/ 0 w 1773755"/>
              <a:gd name="connsiteY0" fmla="*/ 570369 h 570369"/>
              <a:gd name="connsiteX1" fmla="*/ 886878 w 1773755"/>
              <a:gd name="connsiteY1" fmla="*/ 0 h 570369"/>
              <a:gd name="connsiteX2" fmla="*/ 1773755 w 1773755"/>
              <a:gd name="connsiteY2" fmla="*/ 570369 h 570369"/>
            </a:gdLst>
            <a:ahLst/>
            <a:cxnLst>
              <a:cxn ang="0">
                <a:pos x="connsiteX0" y="connsiteY0"/>
              </a:cxn>
              <a:cxn ang="0">
                <a:pos x="connsiteX1" y="connsiteY1"/>
              </a:cxn>
              <a:cxn ang="0">
                <a:pos x="connsiteX2" y="connsiteY2"/>
              </a:cxn>
            </a:cxnLst>
            <a:rect l="l" t="t" r="r" b="b"/>
            <a:pathLst>
              <a:path w="1773755" h="570369">
                <a:moveTo>
                  <a:pt x="0" y="570369"/>
                </a:moveTo>
                <a:lnTo>
                  <a:pt x="886878" y="0"/>
                </a:lnTo>
                <a:lnTo>
                  <a:pt x="1773755" y="570369"/>
                </a:lnTo>
              </a:path>
            </a:pathLst>
          </a:cu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grpSp>
        <p:nvGrpSpPr>
          <p:cNvPr id="34" name="Group 33">
            <a:extLst>
              <a:ext uri="{FF2B5EF4-FFF2-40B4-BE49-F238E27FC236}">
                <a16:creationId xmlns:a16="http://schemas.microsoft.com/office/drawing/2014/main" id="{BB5C0EEA-784E-4264-B1BA-E18FCA7EE8A5}"/>
              </a:ext>
              <a:ext uri="{C183D7F6-B498-43B3-948B-1728B52AA6E4}">
                <adec:decorative xmlns:adec="http://schemas.microsoft.com/office/drawing/2017/decorative" val="1"/>
              </a:ext>
            </a:extLst>
          </p:cNvPr>
          <p:cNvGrpSpPr/>
          <p:nvPr/>
        </p:nvGrpSpPr>
        <p:grpSpPr>
          <a:xfrm>
            <a:off x="623545" y="3491929"/>
            <a:ext cx="4753792" cy="1143000"/>
            <a:chOff x="623545" y="3491929"/>
            <a:chExt cx="4753792" cy="1143000"/>
          </a:xfrm>
        </p:grpSpPr>
        <p:sp>
          <p:nvSpPr>
            <p:cNvPr id="35" name="Rectangle 34">
              <a:extLst>
                <a:ext uri="{FF2B5EF4-FFF2-40B4-BE49-F238E27FC236}">
                  <a16:creationId xmlns:a16="http://schemas.microsoft.com/office/drawing/2014/main" id="{05F8916B-B157-457B-B8DA-3FECE6F09936}"/>
                </a:ext>
              </a:extLst>
            </p:cNvPr>
            <p:cNvSpPr/>
            <p:nvPr/>
          </p:nvSpPr>
          <p:spPr>
            <a:xfrm>
              <a:off x="623545" y="3491929"/>
              <a:ext cx="4753792" cy="1143000"/>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182880" rIns="182880" bIns="182880" rtlCol="0" anchor="ctr">
              <a:noAutofit/>
            </a:bodyPr>
            <a:lstStyle/>
            <a:p>
              <a:pPr defTabSz="914367"/>
              <a:r>
                <a:rPr lang="en-US" sz="1600" dirty="0">
                  <a:gradFill>
                    <a:gsLst>
                      <a:gs pos="2917">
                        <a:schemeClr val="tx1"/>
                      </a:gs>
                      <a:gs pos="100000">
                        <a:schemeClr val="tx1"/>
                      </a:gs>
                    </a:gsLst>
                    <a:lin ang="5400000" scaled="0"/>
                  </a:gradFill>
                  <a:cs typeface="Segoe UI Semibold" panose="020B0702040204020203" pitchFamily="34" charset="0"/>
                </a:rPr>
                <a:t>30% of technology jobs will go unfilled due to talent shortage</a:t>
              </a:r>
            </a:p>
          </p:txBody>
        </p:sp>
        <p:grpSp>
          <p:nvGrpSpPr>
            <p:cNvPr id="36" name="Graphic 1">
              <a:extLst>
                <a:ext uri="{FF2B5EF4-FFF2-40B4-BE49-F238E27FC236}">
                  <a16:creationId xmlns:a16="http://schemas.microsoft.com/office/drawing/2014/main" id="{83FE7698-6E2B-4AA5-8D54-3A718441FC35}"/>
                </a:ext>
              </a:extLst>
            </p:cNvPr>
            <p:cNvGrpSpPr/>
            <p:nvPr/>
          </p:nvGrpSpPr>
          <p:grpSpPr>
            <a:xfrm>
              <a:off x="870084" y="3839919"/>
              <a:ext cx="466724" cy="447021"/>
              <a:chOff x="874942" y="3297935"/>
              <a:chExt cx="430239" cy="411313"/>
            </a:xfrm>
          </p:grpSpPr>
          <p:sp>
            <p:nvSpPr>
              <p:cNvPr id="37" name="Freeform: Shape 36">
                <a:extLst>
                  <a:ext uri="{FF2B5EF4-FFF2-40B4-BE49-F238E27FC236}">
                    <a16:creationId xmlns:a16="http://schemas.microsoft.com/office/drawing/2014/main" id="{AC272255-6AEC-439A-9ED9-D8357506FBF9}"/>
                  </a:ext>
                </a:extLst>
              </p:cNvPr>
              <p:cNvSpPr/>
              <p:nvPr/>
            </p:nvSpPr>
            <p:spPr>
              <a:xfrm>
                <a:off x="874942" y="3313427"/>
                <a:ext cx="361401" cy="395821"/>
              </a:xfrm>
              <a:custGeom>
                <a:avLst/>
                <a:gdLst>
                  <a:gd name="connsiteX0" fmla="*/ 198075 w 361401"/>
                  <a:gd name="connsiteY0" fmla="*/ 201517 h 395820"/>
                  <a:gd name="connsiteX1" fmla="*/ 198075 w 361401"/>
                  <a:gd name="connsiteY1" fmla="*/ 25979 h 395820"/>
                  <a:gd name="connsiteX2" fmla="*/ 25979 w 361401"/>
                  <a:gd name="connsiteY2" fmla="*/ 199796 h 395820"/>
                  <a:gd name="connsiteX3" fmla="*/ 199796 w 361401"/>
                  <a:gd name="connsiteY3" fmla="*/ 373613 h 395820"/>
                  <a:gd name="connsiteX4" fmla="*/ 339193 w 361401"/>
                  <a:gd name="connsiteY4" fmla="*/ 303053 h 395820"/>
                  <a:gd name="connsiteX5" fmla="*/ 198075 w 361401"/>
                  <a:gd name="connsiteY5" fmla="*/ 201517 h 39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401" h="395820">
                    <a:moveTo>
                      <a:pt x="198075" y="201517"/>
                    </a:moveTo>
                    <a:lnTo>
                      <a:pt x="198075" y="25979"/>
                    </a:lnTo>
                    <a:cubicBezTo>
                      <a:pt x="103422" y="25979"/>
                      <a:pt x="25979" y="103422"/>
                      <a:pt x="25979" y="199796"/>
                    </a:cubicBezTo>
                    <a:cubicBezTo>
                      <a:pt x="25979" y="296170"/>
                      <a:pt x="103422" y="373613"/>
                      <a:pt x="199796" y="373613"/>
                    </a:cubicBezTo>
                    <a:cubicBezTo>
                      <a:pt x="256587" y="373613"/>
                      <a:pt x="306495" y="346077"/>
                      <a:pt x="339193" y="303053"/>
                    </a:cubicBezTo>
                    <a:lnTo>
                      <a:pt x="198075" y="201517"/>
                    </a:lnTo>
                    <a:close/>
                  </a:path>
                </a:pathLst>
              </a:custGeom>
              <a:solidFill>
                <a:srgbClr val="C1C1C1"/>
              </a:solidFill>
              <a:ln w="15875" cap="sq">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94ADB590-C313-4411-B5F7-DFD622ACCDAA}"/>
                  </a:ext>
                </a:extLst>
              </p:cNvPr>
              <p:cNvSpPr/>
              <p:nvPr/>
            </p:nvSpPr>
            <p:spPr>
              <a:xfrm>
                <a:off x="1098666" y="3297935"/>
                <a:ext cx="206515" cy="309773"/>
              </a:xfrm>
              <a:custGeom>
                <a:avLst/>
                <a:gdLst>
                  <a:gd name="connsiteX0" fmla="*/ 156772 w 206515"/>
                  <a:gd name="connsiteY0" fmla="*/ 287565 h 309772"/>
                  <a:gd name="connsiteX1" fmla="*/ 189470 w 206515"/>
                  <a:gd name="connsiteY1" fmla="*/ 189470 h 309772"/>
                  <a:gd name="connsiteX2" fmla="*/ 25979 w 206515"/>
                  <a:gd name="connsiteY2" fmla="*/ 25979 h 309772"/>
                  <a:gd name="connsiteX3" fmla="*/ 25979 w 206515"/>
                  <a:gd name="connsiteY3" fmla="*/ 25979 h 309772"/>
                  <a:gd name="connsiteX4" fmla="*/ 25979 w 206515"/>
                  <a:gd name="connsiteY4" fmla="*/ 192912 h 309772"/>
                  <a:gd name="connsiteX5" fmla="*/ 156772 w 206515"/>
                  <a:gd name="connsiteY5" fmla="*/ 287565 h 30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15" h="309772">
                    <a:moveTo>
                      <a:pt x="156772" y="287565"/>
                    </a:moveTo>
                    <a:cubicBezTo>
                      <a:pt x="177423" y="260030"/>
                      <a:pt x="189470" y="227331"/>
                      <a:pt x="189470" y="189470"/>
                    </a:cubicBezTo>
                    <a:cubicBezTo>
                      <a:pt x="189470" y="98259"/>
                      <a:pt x="115469" y="25979"/>
                      <a:pt x="25979" y="25979"/>
                    </a:cubicBezTo>
                    <a:cubicBezTo>
                      <a:pt x="25979" y="25979"/>
                      <a:pt x="25979" y="25979"/>
                      <a:pt x="25979" y="25979"/>
                    </a:cubicBezTo>
                    <a:lnTo>
                      <a:pt x="25979" y="192912"/>
                    </a:lnTo>
                    <a:lnTo>
                      <a:pt x="156772" y="287565"/>
                    </a:lnTo>
                    <a:close/>
                  </a:path>
                </a:pathLst>
              </a:custGeom>
              <a:solidFill>
                <a:schemeClr val="accent1"/>
              </a:solidFill>
              <a:ln w="15875" cap="sq">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a:extLst>
              <a:ext uri="{FF2B5EF4-FFF2-40B4-BE49-F238E27FC236}">
                <a16:creationId xmlns:a16="http://schemas.microsoft.com/office/drawing/2014/main" id="{1E46B471-595E-484F-8116-64A2A5F538A2}"/>
              </a:ext>
              <a:ext uri="{C183D7F6-B498-43B3-948B-1728B52AA6E4}">
                <adec:decorative xmlns:adec="http://schemas.microsoft.com/office/drawing/2017/decorative" val="1"/>
              </a:ext>
            </a:extLst>
          </p:cNvPr>
          <p:cNvGrpSpPr/>
          <p:nvPr/>
        </p:nvGrpSpPr>
        <p:grpSpPr>
          <a:xfrm>
            <a:off x="623545" y="1924605"/>
            <a:ext cx="4753792" cy="1344168"/>
            <a:chOff x="623545" y="1924605"/>
            <a:chExt cx="4753792" cy="1344168"/>
          </a:xfrm>
        </p:grpSpPr>
        <p:sp>
          <p:nvSpPr>
            <p:cNvPr id="40" name="Rectangle 39">
              <a:extLst>
                <a:ext uri="{FF2B5EF4-FFF2-40B4-BE49-F238E27FC236}">
                  <a16:creationId xmlns:a16="http://schemas.microsoft.com/office/drawing/2014/main" id="{5F2A5E62-4886-43D5-827F-CB72551F855D}"/>
                </a:ext>
              </a:extLst>
            </p:cNvPr>
            <p:cNvSpPr/>
            <p:nvPr/>
          </p:nvSpPr>
          <p:spPr>
            <a:xfrm>
              <a:off x="623545" y="1924605"/>
              <a:ext cx="4753792" cy="1344168"/>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182880" rIns="182880" bIns="182880" rtlCol="0" anchor="ctr">
              <a:noAutofit/>
            </a:bodyPr>
            <a:lstStyle/>
            <a:p>
              <a:pPr defTabSz="914367"/>
              <a:r>
                <a:rPr lang="en-US" sz="1600" dirty="0">
                  <a:gradFill>
                    <a:gsLst>
                      <a:gs pos="2917">
                        <a:schemeClr val="tx1"/>
                      </a:gs>
                      <a:gs pos="100000">
                        <a:schemeClr val="tx1"/>
                      </a:gs>
                    </a:gsLst>
                    <a:lin ang="5400000" scaled="0"/>
                  </a:gradFill>
                  <a:cs typeface="Segoe UI Semibold" panose="020B0702040204020203" pitchFamily="34" charset="0"/>
                </a:rPr>
                <a:t>800M people will need to learn new skills for their job in the next 2 years</a:t>
              </a:r>
            </a:p>
          </p:txBody>
        </p:sp>
        <p:grpSp>
          <p:nvGrpSpPr>
            <p:cNvPr id="41" name="Group 4">
              <a:extLst>
                <a:ext uri="{FF2B5EF4-FFF2-40B4-BE49-F238E27FC236}">
                  <a16:creationId xmlns:a16="http://schemas.microsoft.com/office/drawing/2014/main" id="{E64857D9-CDCF-49B0-9271-02BD3961B054}"/>
                </a:ext>
              </a:extLst>
            </p:cNvPr>
            <p:cNvGrpSpPr>
              <a:grpSpLocks noChangeAspect="1"/>
            </p:cNvGrpSpPr>
            <p:nvPr/>
          </p:nvGrpSpPr>
          <p:grpSpPr bwMode="auto">
            <a:xfrm>
              <a:off x="830127" y="2428040"/>
              <a:ext cx="571230" cy="337298"/>
              <a:chOff x="485" y="1664"/>
              <a:chExt cx="210" cy="124"/>
            </a:xfrm>
            <a:solidFill>
              <a:srgbClr val="C1C1C1"/>
            </a:solidFill>
          </p:grpSpPr>
          <p:sp>
            <p:nvSpPr>
              <p:cNvPr id="42" name="Freeform 5">
                <a:extLst>
                  <a:ext uri="{FF2B5EF4-FFF2-40B4-BE49-F238E27FC236}">
                    <a16:creationId xmlns:a16="http://schemas.microsoft.com/office/drawing/2014/main" id="{01C46E5A-F62D-4E8A-80AF-F18F8DCFFFCC}"/>
                  </a:ext>
                </a:extLst>
              </p:cNvPr>
              <p:cNvSpPr>
                <a:spLocks/>
              </p:cNvSpPr>
              <p:nvPr/>
            </p:nvSpPr>
            <p:spPr bwMode="auto">
              <a:xfrm>
                <a:off x="485" y="1755"/>
                <a:ext cx="46" cy="33"/>
              </a:xfrm>
              <a:custGeom>
                <a:avLst/>
                <a:gdLst>
                  <a:gd name="T0" fmla="*/ 0 w 75"/>
                  <a:gd name="T1" fmla="*/ 53 h 53"/>
                  <a:gd name="T2" fmla="*/ 0 w 75"/>
                  <a:gd name="T3" fmla="*/ 53 h 53"/>
                  <a:gd name="T4" fmla="*/ 63 w 75"/>
                  <a:gd name="T5" fmla="*/ 53 h 53"/>
                  <a:gd name="T6" fmla="*/ 63 w 75"/>
                  <a:gd name="T7" fmla="*/ 53 h 53"/>
                  <a:gd name="T8" fmla="*/ 75 w 75"/>
                  <a:gd name="T9" fmla="*/ 4 h 53"/>
                  <a:gd name="T10" fmla="*/ 54 w 75"/>
                  <a:gd name="T11" fmla="*/ 0 h 53"/>
                  <a:gd name="T12" fmla="*/ 0 w 7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5" h="53">
                    <a:moveTo>
                      <a:pt x="0" y="53"/>
                    </a:moveTo>
                    <a:lnTo>
                      <a:pt x="0" y="53"/>
                    </a:lnTo>
                    <a:lnTo>
                      <a:pt x="63" y="53"/>
                    </a:lnTo>
                    <a:lnTo>
                      <a:pt x="63" y="53"/>
                    </a:lnTo>
                    <a:cubicBezTo>
                      <a:pt x="63" y="35"/>
                      <a:pt x="67" y="19"/>
                      <a:pt x="75" y="4"/>
                    </a:cubicBezTo>
                    <a:cubicBezTo>
                      <a:pt x="69" y="1"/>
                      <a:pt x="61" y="0"/>
                      <a:pt x="54" y="0"/>
                    </a:cubicBezTo>
                    <a:cubicBezTo>
                      <a:pt x="24" y="0"/>
                      <a:pt x="0" y="24"/>
                      <a:pt x="0"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A61BA59-3E23-498D-A37F-0A52802B6EDC}"/>
                  </a:ext>
                </a:extLst>
              </p:cNvPr>
              <p:cNvSpPr>
                <a:spLocks/>
              </p:cNvSpPr>
              <p:nvPr/>
            </p:nvSpPr>
            <p:spPr bwMode="auto">
              <a:xfrm>
                <a:off x="541" y="1739"/>
                <a:ext cx="85" cy="49"/>
              </a:xfrm>
              <a:custGeom>
                <a:avLst/>
                <a:gdLst>
                  <a:gd name="T0" fmla="*/ 22 w 138"/>
                  <a:gd name="T1" fmla="*/ 25 h 80"/>
                  <a:gd name="T2" fmla="*/ 22 w 138"/>
                  <a:gd name="T3" fmla="*/ 25 h 80"/>
                  <a:gd name="T4" fmla="*/ 13 w 138"/>
                  <a:gd name="T5" fmla="*/ 36 h 80"/>
                  <a:gd name="T6" fmla="*/ 6 w 138"/>
                  <a:gd name="T7" fmla="*/ 48 h 80"/>
                  <a:gd name="T8" fmla="*/ 0 w 138"/>
                  <a:gd name="T9" fmla="*/ 80 h 80"/>
                  <a:gd name="T10" fmla="*/ 17 w 138"/>
                  <a:gd name="T11" fmla="*/ 80 h 80"/>
                  <a:gd name="T12" fmla="*/ 30 w 138"/>
                  <a:gd name="T13" fmla="*/ 80 h 80"/>
                  <a:gd name="T14" fmla="*/ 44 w 138"/>
                  <a:gd name="T15" fmla="*/ 80 h 80"/>
                  <a:gd name="T16" fmla="*/ 116 w 138"/>
                  <a:gd name="T17" fmla="*/ 80 h 80"/>
                  <a:gd name="T18" fmla="*/ 138 w 138"/>
                  <a:gd name="T19" fmla="*/ 25 h 80"/>
                  <a:gd name="T20" fmla="*/ 80 w 138"/>
                  <a:gd name="T21" fmla="*/ 0 h 80"/>
                  <a:gd name="T22" fmla="*/ 22 w 138"/>
                  <a:gd name="T2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80">
                    <a:moveTo>
                      <a:pt x="22" y="25"/>
                    </a:moveTo>
                    <a:lnTo>
                      <a:pt x="22" y="25"/>
                    </a:lnTo>
                    <a:cubicBezTo>
                      <a:pt x="19" y="28"/>
                      <a:pt x="16" y="32"/>
                      <a:pt x="13" y="36"/>
                    </a:cubicBezTo>
                    <a:cubicBezTo>
                      <a:pt x="11" y="40"/>
                      <a:pt x="8" y="44"/>
                      <a:pt x="6" y="48"/>
                    </a:cubicBezTo>
                    <a:cubicBezTo>
                      <a:pt x="2" y="58"/>
                      <a:pt x="0" y="69"/>
                      <a:pt x="0" y="80"/>
                    </a:cubicBezTo>
                    <a:lnTo>
                      <a:pt x="17" y="80"/>
                    </a:lnTo>
                    <a:lnTo>
                      <a:pt x="30" y="80"/>
                    </a:lnTo>
                    <a:lnTo>
                      <a:pt x="44" y="80"/>
                    </a:lnTo>
                    <a:lnTo>
                      <a:pt x="116" y="80"/>
                    </a:lnTo>
                    <a:cubicBezTo>
                      <a:pt x="116" y="58"/>
                      <a:pt x="124" y="39"/>
                      <a:pt x="138" y="25"/>
                    </a:cubicBezTo>
                    <a:cubicBezTo>
                      <a:pt x="123" y="9"/>
                      <a:pt x="103" y="0"/>
                      <a:pt x="80" y="0"/>
                    </a:cubicBezTo>
                    <a:cubicBezTo>
                      <a:pt x="57" y="0"/>
                      <a:pt x="36" y="9"/>
                      <a:pt x="22"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182B2D1E-0C92-40BF-BE98-5A82AE9353AA}"/>
                  </a:ext>
                </a:extLst>
              </p:cNvPr>
              <p:cNvSpPr>
                <a:spLocks/>
              </p:cNvSpPr>
              <p:nvPr/>
            </p:nvSpPr>
            <p:spPr bwMode="auto">
              <a:xfrm>
                <a:off x="629" y="1755"/>
                <a:ext cx="66" cy="33"/>
              </a:xfrm>
              <a:custGeom>
                <a:avLst/>
                <a:gdLst>
                  <a:gd name="T0" fmla="*/ 53 w 106"/>
                  <a:gd name="T1" fmla="*/ 0 h 54"/>
                  <a:gd name="T2" fmla="*/ 53 w 106"/>
                  <a:gd name="T3" fmla="*/ 0 h 54"/>
                  <a:gd name="T4" fmla="*/ 32 w 106"/>
                  <a:gd name="T5" fmla="*/ 5 h 54"/>
                  <a:gd name="T6" fmla="*/ 20 w 106"/>
                  <a:gd name="T7" fmla="*/ 12 h 54"/>
                  <a:gd name="T8" fmla="*/ 10 w 106"/>
                  <a:gd name="T9" fmla="*/ 22 h 54"/>
                  <a:gd name="T10" fmla="*/ 0 w 106"/>
                  <a:gd name="T11" fmla="*/ 54 h 54"/>
                  <a:gd name="T12" fmla="*/ 17 w 106"/>
                  <a:gd name="T13" fmla="*/ 54 h 54"/>
                  <a:gd name="T14" fmla="*/ 30 w 106"/>
                  <a:gd name="T15" fmla="*/ 54 h 54"/>
                  <a:gd name="T16" fmla="*/ 44 w 106"/>
                  <a:gd name="T17" fmla="*/ 54 h 54"/>
                  <a:gd name="T18" fmla="*/ 106 w 106"/>
                  <a:gd name="T19" fmla="*/ 54 h 54"/>
                  <a:gd name="T20" fmla="*/ 53 w 106"/>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4">
                    <a:moveTo>
                      <a:pt x="53" y="0"/>
                    </a:moveTo>
                    <a:lnTo>
                      <a:pt x="53" y="0"/>
                    </a:lnTo>
                    <a:cubicBezTo>
                      <a:pt x="45" y="0"/>
                      <a:pt x="38" y="2"/>
                      <a:pt x="32" y="5"/>
                    </a:cubicBezTo>
                    <a:cubicBezTo>
                      <a:pt x="27" y="7"/>
                      <a:pt x="24" y="9"/>
                      <a:pt x="20" y="12"/>
                    </a:cubicBezTo>
                    <a:cubicBezTo>
                      <a:pt x="16" y="15"/>
                      <a:pt x="13" y="18"/>
                      <a:pt x="10" y="22"/>
                    </a:cubicBezTo>
                    <a:cubicBezTo>
                      <a:pt x="4" y="31"/>
                      <a:pt x="0" y="42"/>
                      <a:pt x="0" y="54"/>
                    </a:cubicBezTo>
                    <a:lnTo>
                      <a:pt x="17" y="54"/>
                    </a:lnTo>
                    <a:lnTo>
                      <a:pt x="30" y="54"/>
                    </a:lnTo>
                    <a:lnTo>
                      <a:pt x="44" y="54"/>
                    </a:lnTo>
                    <a:lnTo>
                      <a:pt x="106" y="54"/>
                    </a:lnTo>
                    <a:cubicBezTo>
                      <a:pt x="106" y="24"/>
                      <a:pt x="82" y="0"/>
                      <a:pt x="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361FF104-27A5-4852-A263-4E83BB6DAFDC}"/>
                  </a:ext>
                </a:extLst>
              </p:cNvPr>
              <p:cNvSpPr>
                <a:spLocks/>
              </p:cNvSpPr>
              <p:nvPr/>
            </p:nvSpPr>
            <p:spPr bwMode="auto">
              <a:xfrm>
                <a:off x="642" y="1706"/>
                <a:ext cx="41" cy="41"/>
              </a:xfrm>
              <a:custGeom>
                <a:avLst/>
                <a:gdLst>
                  <a:gd name="T0" fmla="*/ 31 w 66"/>
                  <a:gd name="T1" fmla="*/ 66 h 67"/>
                  <a:gd name="T2" fmla="*/ 31 w 66"/>
                  <a:gd name="T3" fmla="*/ 66 h 67"/>
                  <a:gd name="T4" fmla="*/ 33 w 66"/>
                  <a:gd name="T5" fmla="*/ 67 h 67"/>
                  <a:gd name="T6" fmla="*/ 35 w 66"/>
                  <a:gd name="T7" fmla="*/ 66 h 67"/>
                  <a:gd name="T8" fmla="*/ 57 w 66"/>
                  <a:gd name="T9" fmla="*/ 56 h 67"/>
                  <a:gd name="T10" fmla="*/ 66 w 66"/>
                  <a:gd name="T11" fmla="*/ 33 h 67"/>
                  <a:gd name="T12" fmla="*/ 33 w 66"/>
                  <a:gd name="T13" fmla="*/ 0 h 67"/>
                  <a:gd name="T14" fmla="*/ 0 w 66"/>
                  <a:gd name="T15" fmla="*/ 33 h 67"/>
                  <a:gd name="T16" fmla="*/ 9 w 66"/>
                  <a:gd name="T17" fmla="*/ 56 h 67"/>
                  <a:gd name="T18" fmla="*/ 31 w 66"/>
                  <a:gd name="T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7">
                    <a:moveTo>
                      <a:pt x="31" y="66"/>
                    </a:moveTo>
                    <a:lnTo>
                      <a:pt x="31" y="66"/>
                    </a:lnTo>
                    <a:cubicBezTo>
                      <a:pt x="31" y="66"/>
                      <a:pt x="32" y="67"/>
                      <a:pt x="33" y="67"/>
                    </a:cubicBezTo>
                    <a:cubicBezTo>
                      <a:pt x="34" y="67"/>
                      <a:pt x="34" y="66"/>
                      <a:pt x="35" y="66"/>
                    </a:cubicBezTo>
                    <a:cubicBezTo>
                      <a:pt x="44" y="66"/>
                      <a:pt x="51" y="62"/>
                      <a:pt x="57" y="56"/>
                    </a:cubicBezTo>
                    <a:cubicBezTo>
                      <a:pt x="63" y="50"/>
                      <a:pt x="66" y="42"/>
                      <a:pt x="66" y="33"/>
                    </a:cubicBezTo>
                    <a:cubicBezTo>
                      <a:pt x="66" y="15"/>
                      <a:pt x="51" y="0"/>
                      <a:pt x="33" y="0"/>
                    </a:cubicBezTo>
                    <a:cubicBezTo>
                      <a:pt x="14" y="0"/>
                      <a:pt x="0" y="15"/>
                      <a:pt x="0" y="33"/>
                    </a:cubicBezTo>
                    <a:cubicBezTo>
                      <a:pt x="0" y="42"/>
                      <a:pt x="3" y="50"/>
                      <a:pt x="9" y="56"/>
                    </a:cubicBezTo>
                    <a:cubicBezTo>
                      <a:pt x="15" y="62"/>
                      <a:pt x="22" y="66"/>
                      <a:pt x="31" y="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7E63F89A-53CD-4359-B340-18ED9D733117}"/>
                  </a:ext>
                </a:extLst>
              </p:cNvPr>
              <p:cNvSpPr>
                <a:spLocks/>
              </p:cNvSpPr>
              <p:nvPr/>
            </p:nvSpPr>
            <p:spPr bwMode="auto">
              <a:xfrm>
                <a:off x="557" y="1664"/>
                <a:ext cx="66" cy="66"/>
              </a:xfrm>
              <a:custGeom>
                <a:avLst/>
                <a:gdLst>
                  <a:gd name="T0" fmla="*/ 23 w 106"/>
                  <a:gd name="T1" fmla="*/ 98 h 107"/>
                  <a:gd name="T2" fmla="*/ 23 w 106"/>
                  <a:gd name="T3" fmla="*/ 98 h 107"/>
                  <a:gd name="T4" fmla="*/ 49 w 106"/>
                  <a:gd name="T5" fmla="*/ 107 h 107"/>
                  <a:gd name="T6" fmla="*/ 53 w 106"/>
                  <a:gd name="T7" fmla="*/ 107 h 107"/>
                  <a:gd name="T8" fmla="*/ 57 w 106"/>
                  <a:gd name="T9" fmla="*/ 107 h 107"/>
                  <a:gd name="T10" fmla="*/ 83 w 106"/>
                  <a:gd name="T11" fmla="*/ 98 h 107"/>
                  <a:gd name="T12" fmla="*/ 106 w 106"/>
                  <a:gd name="T13" fmla="*/ 54 h 107"/>
                  <a:gd name="T14" fmla="*/ 75 w 106"/>
                  <a:gd name="T15" fmla="*/ 5 h 107"/>
                  <a:gd name="T16" fmla="*/ 53 w 106"/>
                  <a:gd name="T17" fmla="*/ 0 h 107"/>
                  <a:gd name="T18" fmla="*/ 31 w 106"/>
                  <a:gd name="T19" fmla="*/ 5 h 107"/>
                  <a:gd name="T20" fmla="*/ 31 w 106"/>
                  <a:gd name="T21" fmla="*/ 5 h 107"/>
                  <a:gd name="T22" fmla="*/ 0 w 106"/>
                  <a:gd name="T23" fmla="*/ 54 h 107"/>
                  <a:gd name="T24" fmla="*/ 23 w 106"/>
                  <a:gd name="T25"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7">
                    <a:moveTo>
                      <a:pt x="23" y="98"/>
                    </a:moveTo>
                    <a:lnTo>
                      <a:pt x="23" y="98"/>
                    </a:lnTo>
                    <a:cubicBezTo>
                      <a:pt x="30" y="103"/>
                      <a:pt x="39" y="106"/>
                      <a:pt x="49" y="107"/>
                    </a:cubicBezTo>
                    <a:cubicBezTo>
                      <a:pt x="50" y="107"/>
                      <a:pt x="52" y="107"/>
                      <a:pt x="53" y="107"/>
                    </a:cubicBezTo>
                    <a:cubicBezTo>
                      <a:pt x="54" y="107"/>
                      <a:pt x="55" y="107"/>
                      <a:pt x="57" y="107"/>
                    </a:cubicBezTo>
                    <a:cubicBezTo>
                      <a:pt x="66" y="106"/>
                      <a:pt x="76" y="103"/>
                      <a:pt x="83" y="98"/>
                    </a:cubicBezTo>
                    <a:cubicBezTo>
                      <a:pt x="97" y="88"/>
                      <a:pt x="106" y="72"/>
                      <a:pt x="106" y="54"/>
                    </a:cubicBezTo>
                    <a:cubicBezTo>
                      <a:pt x="106" y="32"/>
                      <a:pt x="93" y="14"/>
                      <a:pt x="75" y="5"/>
                    </a:cubicBezTo>
                    <a:cubicBezTo>
                      <a:pt x="68" y="2"/>
                      <a:pt x="61" y="0"/>
                      <a:pt x="53" y="0"/>
                    </a:cubicBezTo>
                    <a:cubicBezTo>
                      <a:pt x="45" y="0"/>
                      <a:pt x="38" y="2"/>
                      <a:pt x="31" y="5"/>
                    </a:cubicBezTo>
                    <a:lnTo>
                      <a:pt x="31" y="5"/>
                    </a:lnTo>
                    <a:cubicBezTo>
                      <a:pt x="12" y="14"/>
                      <a:pt x="0" y="32"/>
                      <a:pt x="0" y="54"/>
                    </a:cubicBezTo>
                    <a:cubicBezTo>
                      <a:pt x="0" y="72"/>
                      <a:pt x="9" y="88"/>
                      <a:pt x="23" y="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6A495D68-9016-49ED-A410-6DC59640F135}"/>
                  </a:ext>
                </a:extLst>
              </p:cNvPr>
              <p:cNvSpPr>
                <a:spLocks/>
              </p:cNvSpPr>
              <p:nvPr/>
            </p:nvSpPr>
            <p:spPr bwMode="auto">
              <a:xfrm>
                <a:off x="493" y="1698"/>
                <a:ext cx="50" cy="49"/>
              </a:xfrm>
              <a:custGeom>
                <a:avLst/>
                <a:gdLst>
                  <a:gd name="T0" fmla="*/ 40 w 80"/>
                  <a:gd name="T1" fmla="*/ 0 h 80"/>
                  <a:gd name="T2" fmla="*/ 40 w 80"/>
                  <a:gd name="T3" fmla="*/ 0 h 80"/>
                  <a:gd name="T4" fmla="*/ 0 w 80"/>
                  <a:gd name="T5" fmla="*/ 40 h 80"/>
                  <a:gd name="T6" fmla="*/ 14 w 80"/>
                  <a:gd name="T7" fmla="*/ 70 h 80"/>
                  <a:gd name="T8" fmla="*/ 37 w 80"/>
                  <a:gd name="T9" fmla="*/ 80 h 80"/>
                  <a:gd name="T10" fmla="*/ 40 w 80"/>
                  <a:gd name="T11" fmla="*/ 80 h 80"/>
                  <a:gd name="T12" fmla="*/ 42 w 80"/>
                  <a:gd name="T13" fmla="*/ 80 h 80"/>
                  <a:gd name="T14" fmla="*/ 65 w 80"/>
                  <a:gd name="T15" fmla="*/ 70 h 80"/>
                  <a:gd name="T16" fmla="*/ 8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18" y="0"/>
                      <a:pt x="0" y="18"/>
                      <a:pt x="0" y="40"/>
                    </a:cubicBezTo>
                    <a:cubicBezTo>
                      <a:pt x="0" y="52"/>
                      <a:pt x="5" y="63"/>
                      <a:pt x="14" y="70"/>
                    </a:cubicBezTo>
                    <a:cubicBezTo>
                      <a:pt x="21" y="76"/>
                      <a:pt x="29" y="79"/>
                      <a:pt x="37" y="80"/>
                    </a:cubicBezTo>
                    <a:cubicBezTo>
                      <a:pt x="38" y="80"/>
                      <a:pt x="39" y="80"/>
                      <a:pt x="40" y="80"/>
                    </a:cubicBezTo>
                    <a:cubicBezTo>
                      <a:pt x="41" y="80"/>
                      <a:pt x="41" y="80"/>
                      <a:pt x="42" y="80"/>
                    </a:cubicBezTo>
                    <a:cubicBezTo>
                      <a:pt x="51" y="79"/>
                      <a:pt x="59" y="76"/>
                      <a:pt x="65" y="70"/>
                    </a:cubicBezTo>
                    <a:cubicBezTo>
                      <a:pt x="74" y="63"/>
                      <a:pt x="80" y="52"/>
                      <a:pt x="80" y="40"/>
                    </a:cubicBezTo>
                    <a:cubicBezTo>
                      <a:pt x="80" y="18"/>
                      <a:pt x="62"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8" name="Group 47">
            <a:extLst>
              <a:ext uri="{FF2B5EF4-FFF2-40B4-BE49-F238E27FC236}">
                <a16:creationId xmlns:a16="http://schemas.microsoft.com/office/drawing/2014/main" id="{46E5851A-C991-49F9-BD98-4C98A153DDAF}"/>
              </a:ext>
              <a:ext uri="{C183D7F6-B498-43B3-948B-1728B52AA6E4}">
                <adec:decorative xmlns:adec="http://schemas.microsoft.com/office/drawing/2017/decorative" val="1"/>
              </a:ext>
            </a:extLst>
          </p:cNvPr>
          <p:cNvGrpSpPr/>
          <p:nvPr/>
        </p:nvGrpSpPr>
        <p:grpSpPr>
          <a:xfrm>
            <a:off x="623545" y="4858085"/>
            <a:ext cx="4753792" cy="1143000"/>
            <a:chOff x="623545" y="4858085"/>
            <a:chExt cx="4753792" cy="1143000"/>
          </a:xfrm>
        </p:grpSpPr>
        <p:sp>
          <p:nvSpPr>
            <p:cNvPr id="49" name="Rectangle 48">
              <a:extLst>
                <a:ext uri="{FF2B5EF4-FFF2-40B4-BE49-F238E27FC236}">
                  <a16:creationId xmlns:a16="http://schemas.microsoft.com/office/drawing/2014/main" id="{3A27734D-E25D-40DB-A1B3-99FAFE27E96A}"/>
                </a:ext>
              </a:extLst>
            </p:cNvPr>
            <p:cNvSpPr/>
            <p:nvPr/>
          </p:nvSpPr>
          <p:spPr>
            <a:xfrm>
              <a:off x="623545" y="4858085"/>
              <a:ext cx="4753792" cy="1143000"/>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182880" rIns="182880" bIns="182880" rtlCol="0" anchor="ctr">
              <a:noAutofit/>
            </a:bodyPr>
            <a:lstStyle/>
            <a:p>
              <a:pPr defTabSz="914367"/>
              <a:r>
                <a:rPr lang="en-US" sz="1600" dirty="0">
                  <a:gradFill>
                    <a:gsLst>
                      <a:gs pos="2917">
                        <a:schemeClr val="tx1"/>
                      </a:gs>
                      <a:gs pos="100000">
                        <a:schemeClr val="tx1"/>
                      </a:gs>
                    </a:gsLst>
                    <a:lin ang="5400000" scaled="0"/>
                  </a:gradFill>
                  <a:cs typeface="Segoe UI Semibold" panose="020B0702040204020203" pitchFamily="34" charset="0"/>
                </a:rPr>
                <a:t>Hiring managers prefer to hire individuals who are certified</a:t>
              </a:r>
            </a:p>
          </p:txBody>
        </p:sp>
        <p:grpSp>
          <p:nvGrpSpPr>
            <p:cNvPr id="50" name="Graphic 36">
              <a:extLst>
                <a:ext uri="{FF2B5EF4-FFF2-40B4-BE49-F238E27FC236}">
                  <a16:creationId xmlns:a16="http://schemas.microsoft.com/office/drawing/2014/main" id="{990B9735-266C-4F49-9AE2-78361182F48D}"/>
                </a:ext>
              </a:extLst>
            </p:cNvPr>
            <p:cNvGrpSpPr/>
            <p:nvPr/>
          </p:nvGrpSpPr>
          <p:grpSpPr>
            <a:xfrm>
              <a:off x="962957" y="5230144"/>
              <a:ext cx="306342" cy="398883"/>
              <a:chOff x="5551663" y="4434147"/>
              <a:chExt cx="182880" cy="238125"/>
            </a:xfrm>
          </p:grpSpPr>
          <p:sp>
            <p:nvSpPr>
              <p:cNvPr id="51" name="Freeform: Shape 50">
                <a:extLst>
                  <a:ext uri="{FF2B5EF4-FFF2-40B4-BE49-F238E27FC236}">
                    <a16:creationId xmlns:a16="http://schemas.microsoft.com/office/drawing/2014/main" id="{56FA69EF-A829-4ED0-A83D-B2B27F417CBD}"/>
                  </a:ext>
                </a:extLst>
              </p:cNvPr>
              <p:cNvSpPr/>
              <p:nvPr/>
            </p:nvSpPr>
            <p:spPr>
              <a:xfrm>
                <a:off x="5667868" y="4434147"/>
                <a:ext cx="66675" cy="66675"/>
              </a:xfrm>
              <a:custGeom>
                <a:avLst/>
                <a:gdLst>
                  <a:gd name="connsiteX0" fmla="*/ 7144 w 66675"/>
                  <a:gd name="connsiteY0" fmla="*/ 65246 h 66675"/>
                  <a:gd name="connsiteX1" fmla="*/ 7144 w 66675"/>
                  <a:gd name="connsiteY1" fmla="*/ 65246 h 66675"/>
                  <a:gd name="connsiteX2" fmla="*/ 65246 w 66675"/>
                  <a:gd name="connsiteY2" fmla="*/ 65246 h 66675"/>
                  <a:gd name="connsiteX3" fmla="*/ 7144 w 66675"/>
                  <a:gd name="connsiteY3" fmla="*/ 7144 h 66675"/>
                  <a:gd name="connsiteX4" fmla="*/ 7144 w 66675"/>
                  <a:gd name="connsiteY4" fmla="*/ 65246 h 66675"/>
                  <a:gd name="connsiteX5" fmla="*/ 7144 w 66675"/>
                  <a:gd name="connsiteY5" fmla="*/ 652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66675">
                    <a:moveTo>
                      <a:pt x="7144" y="65246"/>
                    </a:moveTo>
                    <a:lnTo>
                      <a:pt x="7144" y="65246"/>
                    </a:lnTo>
                    <a:lnTo>
                      <a:pt x="65246" y="65246"/>
                    </a:lnTo>
                    <a:lnTo>
                      <a:pt x="7144" y="7144"/>
                    </a:lnTo>
                    <a:lnTo>
                      <a:pt x="7144" y="65246"/>
                    </a:lnTo>
                    <a:lnTo>
                      <a:pt x="7144" y="65246"/>
                    </a:lnTo>
                    <a:close/>
                  </a:path>
                </a:pathLst>
              </a:custGeom>
              <a:solidFill>
                <a:srgbClr val="C1C1C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7A69EF4-B5F4-4E07-9A0C-5302157D922D}"/>
                  </a:ext>
                </a:extLst>
              </p:cNvPr>
              <p:cNvSpPr/>
              <p:nvPr/>
            </p:nvSpPr>
            <p:spPr>
              <a:xfrm>
                <a:off x="5551663" y="4434147"/>
                <a:ext cx="180975" cy="238125"/>
              </a:xfrm>
              <a:custGeom>
                <a:avLst/>
                <a:gdLst>
                  <a:gd name="connsiteX0" fmla="*/ 109061 w 180975"/>
                  <a:gd name="connsiteY0" fmla="*/ 79534 h 238125"/>
                  <a:gd name="connsiteX1" fmla="*/ 109061 w 180975"/>
                  <a:gd name="connsiteY1" fmla="*/ 7144 h 238125"/>
                  <a:gd name="connsiteX2" fmla="*/ 7144 w 180975"/>
                  <a:gd name="connsiteY2" fmla="*/ 7144 h 238125"/>
                  <a:gd name="connsiteX3" fmla="*/ 7144 w 180975"/>
                  <a:gd name="connsiteY3" fmla="*/ 238601 h 238125"/>
                  <a:gd name="connsiteX4" fmla="*/ 181451 w 180975"/>
                  <a:gd name="connsiteY4" fmla="*/ 238601 h 238125"/>
                  <a:gd name="connsiteX5" fmla="*/ 181451 w 180975"/>
                  <a:gd name="connsiteY5" fmla="*/ 7953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38125">
                    <a:moveTo>
                      <a:pt x="109061" y="79534"/>
                    </a:moveTo>
                    <a:lnTo>
                      <a:pt x="109061" y="7144"/>
                    </a:lnTo>
                    <a:lnTo>
                      <a:pt x="7144" y="7144"/>
                    </a:lnTo>
                    <a:lnTo>
                      <a:pt x="7144" y="238601"/>
                    </a:lnTo>
                    <a:lnTo>
                      <a:pt x="181451" y="238601"/>
                    </a:lnTo>
                    <a:lnTo>
                      <a:pt x="181451" y="79534"/>
                    </a:lnTo>
                    <a:close/>
                  </a:path>
                </a:pathLst>
              </a:custGeom>
              <a:solidFill>
                <a:srgbClr val="C1C1C1"/>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DC9E865-2F2E-41A2-AED0-7C60EBA2AF0E}"/>
                  </a:ext>
                </a:extLst>
              </p:cNvPr>
              <p:cNvSpPr/>
              <p:nvPr/>
            </p:nvSpPr>
            <p:spPr>
              <a:xfrm>
                <a:off x="5590787" y="4537088"/>
                <a:ext cx="104775" cy="9525"/>
              </a:xfrm>
              <a:custGeom>
                <a:avLst/>
                <a:gdLst>
                  <a:gd name="connsiteX0" fmla="*/ 8025 w 104775"/>
                  <a:gd name="connsiteY0" fmla="*/ 8025 h 9525"/>
                  <a:gd name="connsiteX1" fmla="*/ 103275 w 104775"/>
                  <a:gd name="connsiteY1" fmla="*/ 8025 h 9525"/>
                </a:gdLst>
                <a:ahLst/>
                <a:cxnLst>
                  <a:cxn ang="0">
                    <a:pos x="connsiteX0" y="connsiteY0"/>
                  </a:cxn>
                  <a:cxn ang="0">
                    <a:pos x="connsiteX1" y="connsiteY1"/>
                  </a:cxn>
                </a:cxnLst>
                <a:rect l="l" t="t" r="r" b="b"/>
                <a:pathLst>
                  <a:path w="104775" h="9525">
                    <a:moveTo>
                      <a:pt x="8025" y="8025"/>
                    </a:moveTo>
                    <a:cubicBezTo>
                      <a:pt x="103275" y="8025"/>
                      <a:pt x="103275" y="8025"/>
                      <a:pt x="103275" y="8025"/>
                    </a:cubicBezTo>
                  </a:path>
                </a:pathLst>
              </a:custGeom>
              <a:noFill/>
              <a:ln w="10700" cap="sq">
                <a:solidFill>
                  <a:srgbClr val="FFFFFF"/>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9FE7C8C6-356B-4360-92DD-C2933DC8E3F8}"/>
                  </a:ext>
                </a:extLst>
              </p:cNvPr>
              <p:cNvSpPr/>
              <p:nvPr/>
            </p:nvSpPr>
            <p:spPr>
              <a:xfrm>
                <a:off x="5590787" y="4564711"/>
                <a:ext cx="38100" cy="9525"/>
              </a:xfrm>
              <a:custGeom>
                <a:avLst/>
                <a:gdLst>
                  <a:gd name="connsiteX0" fmla="*/ 8025 w 38100"/>
                  <a:gd name="connsiteY0" fmla="*/ 8025 h 9525"/>
                  <a:gd name="connsiteX1" fmla="*/ 34695 w 38100"/>
                  <a:gd name="connsiteY1" fmla="*/ 8025 h 9525"/>
                </a:gdLst>
                <a:ahLst/>
                <a:cxnLst>
                  <a:cxn ang="0">
                    <a:pos x="connsiteX0" y="connsiteY0"/>
                  </a:cxn>
                  <a:cxn ang="0">
                    <a:pos x="connsiteX1" y="connsiteY1"/>
                  </a:cxn>
                </a:cxnLst>
                <a:rect l="l" t="t" r="r" b="b"/>
                <a:pathLst>
                  <a:path w="38100" h="9525">
                    <a:moveTo>
                      <a:pt x="8025" y="8025"/>
                    </a:moveTo>
                    <a:cubicBezTo>
                      <a:pt x="34695" y="8025"/>
                      <a:pt x="34695" y="8025"/>
                      <a:pt x="34695" y="8025"/>
                    </a:cubicBezTo>
                  </a:path>
                </a:pathLst>
              </a:custGeom>
              <a:noFill/>
              <a:ln w="10700" cap="sq">
                <a:solidFill>
                  <a:srgbClr val="FFFFFF"/>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6B7FCC02-EF1A-4028-8937-087EB9874184}"/>
                  </a:ext>
                </a:extLst>
              </p:cNvPr>
              <p:cNvSpPr/>
              <p:nvPr/>
            </p:nvSpPr>
            <p:spPr>
              <a:xfrm>
                <a:off x="5590787" y="4591381"/>
                <a:ext cx="38100" cy="9525"/>
              </a:xfrm>
              <a:custGeom>
                <a:avLst/>
                <a:gdLst>
                  <a:gd name="connsiteX0" fmla="*/ 8025 w 38100"/>
                  <a:gd name="connsiteY0" fmla="*/ 8025 h 9525"/>
                  <a:gd name="connsiteX1" fmla="*/ 34695 w 38100"/>
                  <a:gd name="connsiteY1" fmla="*/ 8025 h 9525"/>
                </a:gdLst>
                <a:ahLst/>
                <a:cxnLst>
                  <a:cxn ang="0">
                    <a:pos x="connsiteX0" y="connsiteY0"/>
                  </a:cxn>
                  <a:cxn ang="0">
                    <a:pos x="connsiteX1" y="connsiteY1"/>
                  </a:cxn>
                </a:cxnLst>
                <a:rect l="l" t="t" r="r" b="b"/>
                <a:pathLst>
                  <a:path w="38100" h="9525">
                    <a:moveTo>
                      <a:pt x="8025" y="8025"/>
                    </a:moveTo>
                    <a:cubicBezTo>
                      <a:pt x="34695" y="8025"/>
                      <a:pt x="34695" y="8025"/>
                      <a:pt x="34695" y="8025"/>
                    </a:cubicBezTo>
                  </a:path>
                </a:pathLst>
              </a:custGeom>
              <a:noFill/>
              <a:ln w="10700" cap="sq">
                <a:solidFill>
                  <a:srgbClr val="FFFFFF"/>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9A39A16D-D4D6-4D8E-8B8E-8CA18FDCCA53}"/>
                  </a:ext>
                </a:extLst>
              </p:cNvPr>
              <p:cNvSpPr/>
              <p:nvPr/>
            </p:nvSpPr>
            <p:spPr>
              <a:xfrm>
                <a:off x="5590787" y="4618051"/>
                <a:ext cx="38100" cy="9525"/>
              </a:xfrm>
              <a:custGeom>
                <a:avLst/>
                <a:gdLst>
                  <a:gd name="connsiteX0" fmla="*/ 8025 w 38100"/>
                  <a:gd name="connsiteY0" fmla="*/ 8025 h 9525"/>
                  <a:gd name="connsiteX1" fmla="*/ 34695 w 38100"/>
                  <a:gd name="connsiteY1" fmla="*/ 8025 h 9525"/>
                </a:gdLst>
                <a:ahLst/>
                <a:cxnLst>
                  <a:cxn ang="0">
                    <a:pos x="connsiteX0" y="connsiteY0"/>
                  </a:cxn>
                  <a:cxn ang="0">
                    <a:pos x="connsiteX1" y="connsiteY1"/>
                  </a:cxn>
                </a:cxnLst>
                <a:rect l="l" t="t" r="r" b="b"/>
                <a:pathLst>
                  <a:path w="38100" h="9525">
                    <a:moveTo>
                      <a:pt x="8025" y="8025"/>
                    </a:moveTo>
                    <a:cubicBezTo>
                      <a:pt x="34695" y="8025"/>
                      <a:pt x="34695" y="8025"/>
                      <a:pt x="34695" y="8025"/>
                    </a:cubicBezTo>
                  </a:path>
                </a:pathLst>
              </a:custGeom>
              <a:noFill/>
              <a:ln w="10700" cap="sq">
                <a:solidFill>
                  <a:srgbClr val="FFFFFF"/>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5B47DD07-BF39-4BFF-85CD-FEC51C79651E}"/>
                  </a:ext>
                </a:extLst>
              </p:cNvPr>
              <p:cNvSpPr/>
              <p:nvPr/>
            </p:nvSpPr>
            <p:spPr>
              <a:xfrm>
                <a:off x="5638348" y="4585595"/>
                <a:ext cx="47625" cy="66675"/>
              </a:xfrm>
              <a:custGeom>
                <a:avLst/>
                <a:gdLst>
                  <a:gd name="connsiteX0" fmla="*/ 7144 w 47625"/>
                  <a:gd name="connsiteY0" fmla="*/ 7144 h 66675"/>
                  <a:gd name="connsiteX1" fmla="*/ 7144 w 47625"/>
                  <a:gd name="connsiteY1" fmla="*/ 61436 h 66675"/>
                  <a:gd name="connsiteX2" fmla="*/ 27146 w 47625"/>
                  <a:gd name="connsiteY2" fmla="*/ 51911 h 66675"/>
                  <a:gd name="connsiteX3" fmla="*/ 47149 w 47625"/>
                  <a:gd name="connsiteY3" fmla="*/ 61436 h 66675"/>
                  <a:gd name="connsiteX4" fmla="*/ 47149 w 4762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7144" y="7144"/>
                    </a:moveTo>
                    <a:cubicBezTo>
                      <a:pt x="7144" y="61436"/>
                      <a:pt x="7144" y="61436"/>
                      <a:pt x="7144" y="61436"/>
                    </a:cubicBezTo>
                    <a:cubicBezTo>
                      <a:pt x="27146" y="51911"/>
                      <a:pt x="27146" y="51911"/>
                      <a:pt x="27146" y="51911"/>
                    </a:cubicBezTo>
                    <a:cubicBezTo>
                      <a:pt x="47149" y="61436"/>
                      <a:pt x="47149" y="61436"/>
                      <a:pt x="47149" y="61436"/>
                    </a:cubicBezTo>
                    <a:cubicBezTo>
                      <a:pt x="47149" y="7144"/>
                      <a:pt x="47149" y="7144"/>
                      <a:pt x="47149" y="7144"/>
                    </a:cubicBezTo>
                  </a:path>
                </a:pathLst>
              </a:custGeom>
              <a:solidFill>
                <a:schemeClr val="accent1"/>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B4B64C9-3388-4577-990A-D80217D1987F}"/>
                  </a:ext>
                </a:extLst>
              </p:cNvPr>
              <p:cNvSpPr/>
              <p:nvPr/>
            </p:nvSpPr>
            <p:spPr>
              <a:xfrm>
                <a:off x="5643103" y="4569164"/>
                <a:ext cx="38100" cy="38100"/>
              </a:xfrm>
              <a:custGeom>
                <a:avLst/>
                <a:gdLst>
                  <a:gd name="connsiteX0" fmla="*/ 23574 w 38100"/>
                  <a:gd name="connsiteY0" fmla="*/ 3572 h 38100"/>
                  <a:gd name="connsiteX1" fmla="*/ 3572 w 38100"/>
                  <a:gd name="connsiteY1" fmla="*/ 23574 h 38100"/>
                  <a:gd name="connsiteX2" fmla="*/ 23574 w 38100"/>
                  <a:gd name="connsiteY2" fmla="*/ 43577 h 38100"/>
                  <a:gd name="connsiteX3" fmla="*/ 43577 w 38100"/>
                  <a:gd name="connsiteY3" fmla="*/ 23574 h 38100"/>
                  <a:gd name="connsiteX4" fmla="*/ 23574 w 38100"/>
                  <a:gd name="connsiteY4" fmla="*/ 3572 h 38100"/>
                  <a:gd name="connsiteX5" fmla="*/ 23574 w 38100"/>
                  <a:gd name="connsiteY5" fmla="*/ 357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23574" y="3572"/>
                    </a:moveTo>
                    <a:cubicBezTo>
                      <a:pt x="12144" y="3572"/>
                      <a:pt x="3572" y="12144"/>
                      <a:pt x="3572" y="23574"/>
                    </a:cubicBezTo>
                    <a:cubicBezTo>
                      <a:pt x="3572" y="35004"/>
                      <a:pt x="13097" y="43577"/>
                      <a:pt x="23574" y="43577"/>
                    </a:cubicBezTo>
                    <a:cubicBezTo>
                      <a:pt x="35004" y="43577"/>
                      <a:pt x="43577" y="34052"/>
                      <a:pt x="43577" y="23574"/>
                    </a:cubicBezTo>
                    <a:cubicBezTo>
                      <a:pt x="43577" y="12144"/>
                      <a:pt x="35004" y="3572"/>
                      <a:pt x="23574" y="3572"/>
                    </a:cubicBezTo>
                    <a:lnTo>
                      <a:pt x="23574" y="3572"/>
                    </a:lnTo>
                    <a:close/>
                  </a:path>
                </a:pathLst>
              </a:custGeom>
              <a:solidFill>
                <a:srgbClr val="C1C1C1"/>
              </a:solidFill>
              <a:ln w="12700" cap="flat">
                <a:solidFill>
                  <a:schemeClr val="accent1"/>
                </a:solidFill>
                <a:prstDash val="solid"/>
                <a:miter/>
              </a:ln>
            </p:spPr>
            <p:txBody>
              <a:bodyPr rtlCol="0" anchor="ctr"/>
              <a:lstStyle/>
              <a:p>
                <a:endParaRPr lang="en-US"/>
              </a:p>
            </p:txBody>
          </p:sp>
        </p:grpSp>
      </p:grpSp>
      <p:grpSp>
        <p:nvGrpSpPr>
          <p:cNvPr id="59" name="Group 58">
            <a:extLst>
              <a:ext uri="{FF2B5EF4-FFF2-40B4-BE49-F238E27FC236}">
                <a16:creationId xmlns:a16="http://schemas.microsoft.com/office/drawing/2014/main" id="{72D4EF60-FB3B-4FC7-9BF8-E5048D18CB69}"/>
              </a:ext>
              <a:ext uri="{C183D7F6-B498-43B3-948B-1728B52AA6E4}">
                <adec:decorative xmlns:adec="http://schemas.microsoft.com/office/drawing/2017/decorative" val="1"/>
              </a:ext>
            </a:extLst>
          </p:cNvPr>
          <p:cNvGrpSpPr/>
          <p:nvPr/>
        </p:nvGrpSpPr>
        <p:grpSpPr>
          <a:xfrm>
            <a:off x="6618729" y="3492800"/>
            <a:ext cx="4754880" cy="1143000"/>
            <a:chOff x="6618729" y="3492800"/>
            <a:chExt cx="4754880" cy="1143000"/>
          </a:xfrm>
        </p:grpSpPr>
        <p:sp>
          <p:nvSpPr>
            <p:cNvPr id="60" name="TextBox 59">
              <a:extLst>
                <a:ext uri="{FF2B5EF4-FFF2-40B4-BE49-F238E27FC236}">
                  <a16:creationId xmlns:a16="http://schemas.microsoft.com/office/drawing/2014/main" id="{4B17EE88-2C9E-4027-88B9-44A148D299E5}"/>
                </a:ext>
              </a:extLst>
            </p:cNvPr>
            <p:cNvSpPr txBox="1"/>
            <p:nvPr/>
          </p:nvSpPr>
          <p:spPr>
            <a:xfrm>
              <a:off x="6618729" y="3492800"/>
              <a:ext cx="4754880" cy="1143000"/>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5840" tIns="182880" rIns="182880" bIns="182880" rtlCol="0" anchor="ctr">
              <a:noAutofit/>
            </a:bodyPr>
            <a:lstStyle>
              <a:defPPr>
                <a:defRPr lang="en-US"/>
              </a:defPPr>
              <a:lvl1pPr defTabSz="914367">
                <a:defRPr sz="1600">
                  <a:gradFill>
                    <a:gsLst>
                      <a:gs pos="2917">
                        <a:schemeClr val="tx1"/>
                      </a:gs>
                      <a:gs pos="100000">
                        <a:schemeClr val="tx1"/>
                      </a:gs>
                    </a:gsLst>
                    <a:lin ang="5400000" scaled="0"/>
                  </a:gradFill>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gradFill>
                    <a:gsLst>
                      <a:gs pos="2917">
                        <a:schemeClr val="accent1"/>
                      </a:gs>
                      <a:gs pos="100000">
                        <a:schemeClr val="accent1"/>
                      </a:gs>
                    </a:gsLst>
                    <a:lin ang="5400000" scaled="0"/>
                  </a:gradFill>
                </a:rPr>
                <a:t>Learning Partners have delivered </a:t>
              </a:r>
              <a:r>
                <a:rPr lang="en-US">
                  <a:gradFill>
                    <a:gsLst>
                      <a:gs pos="2917">
                        <a:schemeClr val="accent1"/>
                      </a:gs>
                      <a:gs pos="100000">
                        <a:schemeClr val="accent1"/>
                      </a:gs>
                    </a:gsLst>
                    <a:lin ang="5400000" scaled="0"/>
                  </a:gradFill>
                </a:rPr>
                <a:t>more than 102K </a:t>
              </a:r>
              <a:r>
                <a:rPr lang="en-US" dirty="0">
                  <a:gradFill>
                    <a:gsLst>
                      <a:gs pos="2917">
                        <a:schemeClr val="accent1"/>
                      </a:gs>
                      <a:gs pos="100000">
                        <a:schemeClr val="accent1"/>
                      </a:gs>
                    </a:gsLst>
                    <a:lin ang="5400000" scaled="0"/>
                  </a:gradFill>
                </a:rPr>
                <a:t>Days of Azure Training since </a:t>
              </a:r>
              <a:br>
                <a:rPr lang="en-US" dirty="0">
                  <a:gradFill>
                    <a:gsLst>
                      <a:gs pos="2917">
                        <a:schemeClr val="accent1"/>
                      </a:gs>
                      <a:gs pos="100000">
                        <a:schemeClr val="accent1"/>
                      </a:gs>
                    </a:gsLst>
                    <a:lin ang="5400000" scaled="0"/>
                  </a:gradFill>
                </a:rPr>
              </a:br>
              <a:r>
                <a:rPr lang="en-US" dirty="0">
                  <a:gradFill>
                    <a:gsLst>
                      <a:gs pos="2917">
                        <a:schemeClr val="accent1"/>
                      </a:gs>
                      <a:gs pos="100000">
                        <a:schemeClr val="accent1"/>
                      </a:gs>
                    </a:gsLst>
                    <a:lin ang="5400000" scaled="0"/>
                  </a:gradFill>
                </a:rPr>
                <a:t>July 2018</a:t>
              </a:r>
            </a:p>
          </p:txBody>
        </p:sp>
        <p:grpSp>
          <p:nvGrpSpPr>
            <p:cNvPr id="61" name="Group 13">
              <a:extLst>
                <a:ext uri="{FF2B5EF4-FFF2-40B4-BE49-F238E27FC236}">
                  <a16:creationId xmlns:a16="http://schemas.microsoft.com/office/drawing/2014/main" id="{1BA5D7A8-20BB-46CD-A427-A33BD3EFA459}"/>
                </a:ext>
              </a:extLst>
            </p:cNvPr>
            <p:cNvGrpSpPr>
              <a:grpSpLocks noChangeAspect="1"/>
            </p:cNvGrpSpPr>
            <p:nvPr/>
          </p:nvGrpSpPr>
          <p:grpSpPr bwMode="auto">
            <a:xfrm>
              <a:off x="6942131" y="3849988"/>
              <a:ext cx="488950" cy="428625"/>
              <a:chOff x="4373" y="2409"/>
              <a:chExt cx="308" cy="270"/>
            </a:xfrm>
          </p:grpSpPr>
          <p:sp>
            <p:nvSpPr>
              <p:cNvPr id="62" name="Freeform 14">
                <a:extLst>
                  <a:ext uri="{FF2B5EF4-FFF2-40B4-BE49-F238E27FC236}">
                    <a16:creationId xmlns:a16="http://schemas.microsoft.com/office/drawing/2014/main" id="{A4415A10-5BBA-4F42-9417-9FF2E575B8E3}"/>
                  </a:ext>
                </a:extLst>
              </p:cNvPr>
              <p:cNvSpPr>
                <a:spLocks/>
              </p:cNvSpPr>
              <p:nvPr/>
            </p:nvSpPr>
            <p:spPr bwMode="auto">
              <a:xfrm>
                <a:off x="4373" y="2409"/>
                <a:ext cx="287" cy="188"/>
              </a:xfrm>
              <a:custGeom>
                <a:avLst/>
                <a:gdLst>
                  <a:gd name="T0" fmla="*/ 238 w 367"/>
                  <a:gd name="T1" fmla="*/ 219 h 240"/>
                  <a:gd name="T2" fmla="*/ 238 w 367"/>
                  <a:gd name="T3" fmla="*/ 219 h 240"/>
                  <a:gd name="T4" fmla="*/ 232 w 367"/>
                  <a:gd name="T5" fmla="*/ 187 h 240"/>
                  <a:gd name="T6" fmla="*/ 238 w 367"/>
                  <a:gd name="T7" fmla="*/ 155 h 240"/>
                  <a:gd name="T8" fmla="*/ 256 w 367"/>
                  <a:gd name="T9" fmla="*/ 130 h 240"/>
                  <a:gd name="T10" fmla="*/ 281 w 367"/>
                  <a:gd name="T11" fmla="*/ 113 h 240"/>
                  <a:gd name="T12" fmla="*/ 313 w 367"/>
                  <a:gd name="T13" fmla="*/ 106 h 240"/>
                  <a:gd name="T14" fmla="*/ 344 w 367"/>
                  <a:gd name="T15" fmla="*/ 113 h 240"/>
                  <a:gd name="T16" fmla="*/ 367 w 367"/>
                  <a:gd name="T17" fmla="*/ 127 h 240"/>
                  <a:gd name="T18" fmla="*/ 367 w 367"/>
                  <a:gd name="T19" fmla="*/ 0 h 240"/>
                  <a:gd name="T20" fmla="*/ 316 w 367"/>
                  <a:gd name="T21" fmla="*/ 0 h 240"/>
                  <a:gd name="T22" fmla="*/ 186 w 367"/>
                  <a:gd name="T23" fmla="*/ 130 h 240"/>
                  <a:gd name="T24" fmla="*/ 140 w 367"/>
                  <a:gd name="T25" fmla="*/ 104 h 240"/>
                  <a:gd name="T26" fmla="*/ 75 w 367"/>
                  <a:gd name="T27" fmla="*/ 176 h 240"/>
                  <a:gd name="T28" fmla="*/ 0 w 367"/>
                  <a:gd name="T29" fmla="*/ 176 h 240"/>
                  <a:gd name="T30" fmla="*/ 0 w 367"/>
                  <a:gd name="T31" fmla="*/ 240 h 240"/>
                  <a:gd name="T32" fmla="*/ 252 w 367"/>
                  <a:gd name="T33" fmla="*/ 240 h 240"/>
                  <a:gd name="T34" fmla="*/ 238 w 367"/>
                  <a:gd name="T35" fmla="*/ 2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240">
                    <a:moveTo>
                      <a:pt x="238" y="219"/>
                    </a:moveTo>
                    <a:lnTo>
                      <a:pt x="238" y="219"/>
                    </a:lnTo>
                    <a:cubicBezTo>
                      <a:pt x="234" y="209"/>
                      <a:pt x="232" y="198"/>
                      <a:pt x="232" y="187"/>
                    </a:cubicBezTo>
                    <a:cubicBezTo>
                      <a:pt x="232" y="176"/>
                      <a:pt x="234" y="165"/>
                      <a:pt x="238" y="155"/>
                    </a:cubicBezTo>
                    <a:cubicBezTo>
                      <a:pt x="243" y="146"/>
                      <a:pt x="248" y="137"/>
                      <a:pt x="256" y="130"/>
                    </a:cubicBezTo>
                    <a:cubicBezTo>
                      <a:pt x="263" y="123"/>
                      <a:pt x="271" y="117"/>
                      <a:pt x="281" y="113"/>
                    </a:cubicBezTo>
                    <a:cubicBezTo>
                      <a:pt x="291" y="108"/>
                      <a:pt x="301" y="106"/>
                      <a:pt x="313" y="106"/>
                    </a:cubicBezTo>
                    <a:cubicBezTo>
                      <a:pt x="324" y="106"/>
                      <a:pt x="334" y="108"/>
                      <a:pt x="344" y="113"/>
                    </a:cubicBezTo>
                    <a:cubicBezTo>
                      <a:pt x="353" y="116"/>
                      <a:pt x="360" y="121"/>
                      <a:pt x="367" y="127"/>
                    </a:cubicBezTo>
                    <a:lnTo>
                      <a:pt x="367" y="0"/>
                    </a:lnTo>
                    <a:lnTo>
                      <a:pt x="316" y="0"/>
                    </a:lnTo>
                    <a:lnTo>
                      <a:pt x="186" y="130"/>
                    </a:lnTo>
                    <a:lnTo>
                      <a:pt x="140" y="104"/>
                    </a:lnTo>
                    <a:lnTo>
                      <a:pt x="75" y="176"/>
                    </a:lnTo>
                    <a:lnTo>
                      <a:pt x="0" y="176"/>
                    </a:lnTo>
                    <a:lnTo>
                      <a:pt x="0" y="240"/>
                    </a:lnTo>
                    <a:lnTo>
                      <a:pt x="252" y="240"/>
                    </a:lnTo>
                    <a:cubicBezTo>
                      <a:pt x="247" y="233"/>
                      <a:pt x="242" y="226"/>
                      <a:pt x="238" y="219"/>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5">
                <a:extLst>
                  <a:ext uri="{FF2B5EF4-FFF2-40B4-BE49-F238E27FC236}">
                    <a16:creationId xmlns:a16="http://schemas.microsoft.com/office/drawing/2014/main" id="{3D59A7D6-137A-47E5-9E9C-D9E71D6EAD81}"/>
                  </a:ext>
                </a:extLst>
              </p:cNvPr>
              <p:cNvSpPr>
                <a:spLocks/>
              </p:cNvSpPr>
              <p:nvPr/>
            </p:nvSpPr>
            <p:spPr bwMode="auto">
              <a:xfrm>
                <a:off x="4373" y="2409"/>
                <a:ext cx="218" cy="118"/>
              </a:xfrm>
              <a:custGeom>
                <a:avLst/>
                <a:gdLst>
                  <a:gd name="T0" fmla="*/ 135 w 279"/>
                  <a:gd name="T1" fmla="*/ 69 h 150"/>
                  <a:gd name="T2" fmla="*/ 135 w 279"/>
                  <a:gd name="T3" fmla="*/ 69 h 150"/>
                  <a:gd name="T4" fmla="*/ 181 w 279"/>
                  <a:gd name="T5" fmla="*/ 97 h 150"/>
                  <a:gd name="T6" fmla="*/ 279 w 279"/>
                  <a:gd name="T7" fmla="*/ 0 h 150"/>
                  <a:gd name="T8" fmla="*/ 0 w 279"/>
                  <a:gd name="T9" fmla="*/ 0 h 150"/>
                  <a:gd name="T10" fmla="*/ 0 w 279"/>
                  <a:gd name="T11" fmla="*/ 150 h 150"/>
                  <a:gd name="T12" fmla="*/ 63 w 279"/>
                  <a:gd name="T13" fmla="*/ 150 h 150"/>
                  <a:gd name="T14" fmla="*/ 135 w 279"/>
                  <a:gd name="T15" fmla="*/ 69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50">
                    <a:moveTo>
                      <a:pt x="135" y="69"/>
                    </a:moveTo>
                    <a:lnTo>
                      <a:pt x="135" y="69"/>
                    </a:lnTo>
                    <a:lnTo>
                      <a:pt x="181" y="97"/>
                    </a:lnTo>
                    <a:lnTo>
                      <a:pt x="279" y="0"/>
                    </a:lnTo>
                    <a:lnTo>
                      <a:pt x="0" y="0"/>
                    </a:lnTo>
                    <a:lnTo>
                      <a:pt x="0" y="150"/>
                    </a:lnTo>
                    <a:lnTo>
                      <a:pt x="63" y="150"/>
                    </a:lnTo>
                    <a:lnTo>
                      <a:pt x="135" y="69"/>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6">
                <a:extLst>
                  <a:ext uri="{FF2B5EF4-FFF2-40B4-BE49-F238E27FC236}">
                    <a16:creationId xmlns:a16="http://schemas.microsoft.com/office/drawing/2014/main" id="{5BD7306B-8BB4-4D7F-A6A5-741BD3EA92D2}"/>
                  </a:ext>
                </a:extLst>
              </p:cNvPr>
              <p:cNvSpPr>
                <a:spLocks/>
              </p:cNvSpPr>
              <p:nvPr/>
            </p:nvSpPr>
            <p:spPr bwMode="auto">
              <a:xfrm>
                <a:off x="4575" y="2513"/>
                <a:ext cx="85" cy="84"/>
              </a:xfrm>
              <a:custGeom>
                <a:avLst/>
                <a:gdLst>
                  <a:gd name="T0" fmla="*/ 34 w 109"/>
                  <a:gd name="T1" fmla="*/ 104 h 107"/>
                  <a:gd name="T2" fmla="*/ 34 w 109"/>
                  <a:gd name="T3" fmla="*/ 104 h 107"/>
                  <a:gd name="T4" fmla="*/ 42 w 109"/>
                  <a:gd name="T5" fmla="*/ 107 h 107"/>
                  <a:gd name="T6" fmla="*/ 67 w 109"/>
                  <a:gd name="T7" fmla="*/ 107 h 107"/>
                  <a:gd name="T8" fmla="*/ 76 w 109"/>
                  <a:gd name="T9" fmla="*/ 104 h 107"/>
                  <a:gd name="T10" fmla="*/ 93 w 109"/>
                  <a:gd name="T11" fmla="*/ 92 h 107"/>
                  <a:gd name="T12" fmla="*/ 104 w 109"/>
                  <a:gd name="T13" fmla="*/ 75 h 107"/>
                  <a:gd name="T14" fmla="*/ 109 w 109"/>
                  <a:gd name="T15" fmla="*/ 54 h 107"/>
                  <a:gd name="T16" fmla="*/ 104 w 109"/>
                  <a:gd name="T17" fmla="*/ 33 h 107"/>
                  <a:gd name="T18" fmla="*/ 93 w 109"/>
                  <a:gd name="T19" fmla="*/ 16 h 107"/>
                  <a:gd name="T20" fmla="*/ 76 w 109"/>
                  <a:gd name="T21" fmla="*/ 4 h 107"/>
                  <a:gd name="T22" fmla="*/ 55 w 109"/>
                  <a:gd name="T23" fmla="*/ 0 h 107"/>
                  <a:gd name="T24" fmla="*/ 34 w 109"/>
                  <a:gd name="T25" fmla="*/ 4 h 107"/>
                  <a:gd name="T26" fmla="*/ 16 w 109"/>
                  <a:gd name="T27" fmla="*/ 16 h 107"/>
                  <a:gd name="T28" fmla="*/ 5 w 109"/>
                  <a:gd name="T29" fmla="*/ 33 h 107"/>
                  <a:gd name="T30" fmla="*/ 0 w 109"/>
                  <a:gd name="T31" fmla="*/ 54 h 107"/>
                  <a:gd name="T32" fmla="*/ 5 w 109"/>
                  <a:gd name="T33" fmla="*/ 75 h 107"/>
                  <a:gd name="T34" fmla="*/ 16 w 109"/>
                  <a:gd name="T35" fmla="*/ 92 h 107"/>
                  <a:gd name="T36" fmla="*/ 34 w 109"/>
                  <a:gd name="T3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07">
                    <a:moveTo>
                      <a:pt x="34" y="104"/>
                    </a:moveTo>
                    <a:lnTo>
                      <a:pt x="34" y="104"/>
                    </a:lnTo>
                    <a:cubicBezTo>
                      <a:pt x="36" y="105"/>
                      <a:pt x="39" y="106"/>
                      <a:pt x="42" y="107"/>
                    </a:cubicBezTo>
                    <a:lnTo>
                      <a:pt x="67" y="107"/>
                    </a:lnTo>
                    <a:cubicBezTo>
                      <a:pt x="70" y="106"/>
                      <a:pt x="73" y="105"/>
                      <a:pt x="76" y="104"/>
                    </a:cubicBezTo>
                    <a:cubicBezTo>
                      <a:pt x="82" y="101"/>
                      <a:pt x="88" y="97"/>
                      <a:pt x="93" y="92"/>
                    </a:cubicBezTo>
                    <a:cubicBezTo>
                      <a:pt x="98" y="87"/>
                      <a:pt x="102" y="81"/>
                      <a:pt x="104" y="75"/>
                    </a:cubicBezTo>
                    <a:cubicBezTo>
                      <a:pt x="107" y="68"/>
                      <a:pt x="109" y="61"/>
                      <a:pt x="109" y="54"/>
                    </a:cubicBezTo>
                    <a:cubicBezTo>
                      <a:pt x="109" y="47"/>
                      <a:pt x="107" y="40"/>
                      <a:pt x="104" y="33"/>
                    </a:cubicBezTo>
                    <a:cubicBezTo>
                      <a:pt x="102" y="26"/>
                      <a:pt x="98" y="21"/>
                      <a:pt x="93" y="16"/>
                    </a:cubicBezTo>
                    <a:cubicBezTo>
                      <a:pt x="88" y="11"/>
                      <a:pt x="82" y="7"/>
                      <a:pt x="76" y="4"/>
                    </a:cubicBezTo>
                    <a:cubicBezTo>
                      <a:pt x="69" y="1"/>
                      <a:pt x="62" y="0"/>
                      <a:pt x="55" y="0"/>
                    </a:cubicBezTo>
                    <a:cubicBezTo>
                      <a:pt x="47" y="0"/>
                      <a:pt x="40" y="1"/>
                      <a:pt x="34" y="4"/>
                    </a:cubicBezTo>
                    <a:cubicBezTo>
                      <a:pt x="27" y="7"/>
                      <a:pt x="21" y="11"/>
                      <a:pt x="16" y="16"/>
                    </a:cubicBezTo>
                    <a:cubicBezTo>
                      <a:pt x="12" y="21"/>
                      <a:pt x="8" y="26"/>
                      <a:pt x="5" y="33"/>
                    </a:cubicBezTo>
                    <a:cubicBezTo>
                      <a:pt x="2" y="40"/>
                      <a:pt x="0" y="47"/>
                      <a:pt x="0" y="54"/>
                    </a:cubicBezTo>
                    <a:cubicBezTo>
                      <a:pt x="0" y="61"/>
                      <a:pt x="2" y="68"/>
                      <a:pt x="5" y="75"/>
                    </a:cubicBezTo>
                    <a:cubicBezTo>
                      <a:pt x="8" y="81"/>
                      <a:pt x="12" y="87"/>
                      <a:pt x="16" y="92"/>
                    </a:cubicBezTo>
                    <a:cubicBezTo>
                      <a:pt x="21" y="97"/>
                      <a:pt x="27" y="101"/>
                      <a:pt x="34" y="10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7">
                <a:extLst>
                  <a:ext uri="{FF2B5EF4-FFF2-40B4-BE49-F238E27FC236}">
                    <a16:creationId xmlns:a16="http://schemas.microsoft.com/office/drawing/2014/main" id="{543A4284-9B93-4D5C-A708-27219B98ABFE}"/>
                  </a:ext>
                </a:extLst>
              </p:cNvPr>
              <p:cNvSpPr>
                <a:spLocks/>
              </p:cNvSpPr>
              <p:nvPr/>
            </p:nvSpPr>
            <p:spPr bwMode="auto">
              <a:xfrm>
                <a:off x="4554" y="2619"/>
                <a:ext cx="127" cy="60"/>
              </a:xfrm>
              <a:custGeom>
                <a:avLst/>
                <a:gdLst>
                  <a:gd name="T0" fmla="*/ 113 w 162"/>
                  <a:gd name="T1" fmla="*/ 6 h 77"/>
                  <a:gd name="T2" fmla="*/ 113 w 162"/>
                  <a:gd name="T3" fmla="*/ 6 h 77"/>
                  <a:gd name="T4" fmla="*/ 81 w 162"/>
                  <a:gd name="T5" fmla="*/ 0 h 77"/>
                  <a:gd name="T6" fmla="*/ 49 w 162"/>
                  <a:gd name="T7" fmla="*/ 6 h 77"/>
                  <a:gd name="T8" fmla="*/ 23 w 162"/>
                  <a:gd name="T9" fmla="*/ 24 h 77"/>
                  <a:gd name="T10" fmla="*/ 6 w 162"/>
                  <a:gd name="T11" fmla="*/ 49 h 77"/>
                  <a:gd name="T12" fmla="*/ 0 w 162"/>
                  <a:gd name="T13" fmla="*/ 77 h 77"/>
                  <a:gd name="T14" fmla="*/ 162 w 162"/>
                  <a:gd name="T15" fmla="*/ 77 h 77"/>
                  <a:gd name="T16" fmla="*/ 156 w 162"/>
                  <a:gd name="T17" fmla="*/ 49 h 77"/>
                  <a:gd name="T18" fmla="*/ 138 w 162"/>
                  <a:gd name="T19" fmla="*/ 23 h 77"/>
                  <a:gd name="T20" fmla="*/ 113 w 162"/>
                  <a:gd name="T2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7">
                    <a:moveTo>
                      <a:pt x="113" y="6"/>
                    </a:moveTo>
                    <a:lnTo>
                      <a:pt x="113" y="6"/>
                    </a:lnTo>
                    <a:cubicBezTo>
                      <a:pt x="103" y="2"/>
                      <a:pt x="92" y="0"/>
                      <a:pt x="81" y="0"/>
                    </a:cubicBezTo>
                    <a:cubicBezTo>
                      <a:pt x="69" y="0"/>
                      <a:pt x="59" y="2"/>
                      <a:pt x="49" y="6"/>
                    </a:cubicBezTo>
                    <a:cubicBezTo>
                      <a:pt x="39" y="11"/>
                      <a:pt x="30" y="16"/>
                      <a:pt x="23" y="24"/>
                    </a:cubicBezTo>
                    <a:cubicBezTo>
                      <a:pt x="16" y="31"/>
                      <a:pt x="10" y="40"/>
                      <a:pt x="6" y="49"/>
                    </a:cubicBezTo>
                    <a:cubicBezTo>
                      <a:pt x="2" y="58"/>
                      <a:pt x="0" y="67"/>
                      <a:pt x="0" y="77"/>
                    </a:cubicBezTo>
                    <a:lnTo>
                      <a:pt x="162" y="77"/>
                    </a:lnTo>
                    <a:cubicBezTo>
                      <a:pt x="161" y="67"/>
                      <a:pt x="159" y="58"/>
                      <a:pt x="156" y="49"/>
                    </a:cubicBezTo>
                    <a:cubicBezTo>
                      <a:pt x="151" y="39"/>
                      <a:pt x="146" y="31"/>
                      <a:pt x="138" y="23"/>
                    </a:cubicBezTo>
                    <a:cubicBezTo>
                      <a:pt x="131" y="16"/>
                      <a:pt x="123" y="10"/>
                      <a:pt x="113" y="6"/>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a:extLst>
              <a:ext uri="{FF2B5EF4-FFF2-40B4-BE49-F238E27FC236}">
                <a16:creationId xmlns:a16="http://schemas.microsoft.com/office/drawing/2014/main" id="{8EE69090-91F8-4973-A65E-AABFA3D30D5C}"/>
              </a:ext>
              <a:ext uri="{C183D7F6-B498-43B3-948B-1728B52AA6E4}">
                <adec:decorative xmlns:adec="http://schemas.microsoft.com/office/drawing/2017/decorative" val="1"/>
              </a:ext>
            </a:extLst>
          </p:cNvPr>
          <p:cNvGrpSpPr/>
          <p:nvPr/>
        </p:nvGrpSpPr>
        <p:grpSpPr>
          <a:xfrm>
            <a:off x="6618729" y="4858085"/>
            <a:ext cx="4754880" cy="1143000"/>
            <a:chOff x="6618729" y="4858085"/>
            <a:chExt cx="4754880" cy="1143000"/>
          </a:xfrm>
        </p:grpSpPr>
        <p:sp>
          <p:nvSpPr>
            <p:cNvPr id="67" name="TextBox 66">
              <a:extLst>
                <a:ext uri="{FF2B5EF4-FFF2-40B4-BE49-F238E27FC236}">
                  <a16:creationId xmlns:a16="http://schemas.microsoft.com/office/drawing/2014/main" id="{36C19B93-0885-481D-8C73-2F4DDF82EBED}"/>
                </a:ext>
              </a:extLst>
            </p:cNvPr>
            <p:cNvSpPr txBox="1"/>
            <p:nvPr/>
          </p:nvSpPr>
          <p:spPr>
            <a:xfrm>
              <a:off x="6618729" y="4858085"/>
              <a:ext cx="4754880" cy="1143000"/>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5840" tIns="182880" rIns="182880" bIns="182880" rtlCol="0" anchor="ctr">
              <a:noAutofit/>
            </a:bodyPr>
            <a:lstStyle>
              <a:defPPr>
                <a:defRPr lang="en-US"/>
              </a:defPPr>
              <a:lvl1pPr defTabSz="914367">
                <a:defRPr sz="1600">
                  <a:gradFill>
                    <a:gsLst>
                      <a:gs pos="2917">
                        <a:schemeClr val="tx1"/>
                      </a:gs>
                      <a:gs pos="100000">
                        <a:schemeClr val="tx1"/>
                      </a:gs>
                    </a:gsLst>
                    <a:lin ang="5400000" scaled="0"/>
                  </a:gradFill>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gradFill>
                    <a:gsLst>
                      <a:gs pos="2917">
                        <a:schemeClr val="accent1"/>
                      </a:gs>
                      <a:gs pos="100000">
                        <a:schemeClr val="accent1"/>
                      </a:gs>
                    </a:gsLst>
                    <a:lin ang="5400000" scaled="0"/>
                  </a:gradFill>
                </a:rPr>
                <a:t>Learning Partners have delivered </a:t>
              </a:r>
              <a:br>
                <a:rPr lang="en-US" dirty="0">
                  <a:gradFill>
                    <a:gsLst>
                      <a:gs pos="2917">
                        <a:schemeClr val="accent1"/>
                      </a:gs>
                      <a:gs pos="100000">
                        <a:schemeClr val="accent1"/>
                      </a:gs>
                    </a:gsLst>
                    <a:lin ang="5400000" scaled="0"/>
                  </a:gradFill>
                </a:rPr>
              </a:br>
              <a:r>
                <a:rPr lang="en-US" dirty="0">
                  <a:gradFill>
                    <a:gsLst>
                      <a:gs pos="2917">
                        <a:schemeClr val="accent1"/>
                      </a:gs>
                      <a:gs pos="100000">
                        <a:schemeClr val="accent1"/>
                      </a:gs>
                    </a:gsLst>
                    <a:lin ang="5400000" scaled="0"/>
                  </a:gradFill>
                </a:rPr>
                <a:t>198K Microsoft certified exams since July 2018</a:t>
              </a:r>
            </a:p>
          </p:txBody>
        </p:sp>
        <p:grpSp>
          <p:nvGrpSpPr>
            <p:cNvPr id="68" name="Group 67">
              <a:extLst>
                <a:ext uri="{FF2B5EF4-FFF2-40B4-BE49-F238E27FC236}">
                  <a16:creationId xmlns:a16="http://schemas.microsoft.com/office/drawing/2014/main" id="{6A7B0B5E-ED02-4D62-9A25-7D83875667C1}"/>
                </a:ext>
              </a:extLst>
            </p:cNvPr>
            <p:cNvGrpSpPr/>
            <p:nvPr/>
          </p:nvGrpSpPr>
          <p:grpSpPr>
            <a:xfrm>
              <a:off x="6937222" y="5255314"/>
              <a:ext cx="502126" cy="348542"/>
              <a:chOff x="6937222" y="5246705"/>
              <a:chExt cx="502126" cy="348542"/>
            </a:xfrm>
          </p:grpSpPr>
          <p:pic>
            <p:nvPicPr>
              <p:cNvPr id="69" name="Graphic 68">
                <a:extLst>
                  <a:ext uri="{FF2B5EF4-FFF2-40B4-BE49-F238E27FC236}">
                    <a16:creationId xmlns:a16="http://schemas.microsoft.com/office/drawing/2014/main" id="{C26B793A-C33C-4D52-8C74-16BAD88E3EF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7222" y="5246705"/>
                <a:ext cx="304974" cy="348542"/>
              </a:xfrm>
              <a:prstGeom prst="rect">
                <a:avLst/>
              </a:prstGeom>
            </p:spPr>
          </p:pic>
          <p:sp>
            <p:nvSpPr>
              <p:cNvPr id="70" name="Freeform 19">
                <a:extLst>
                  <a:ext uri="{FF2B5EF4-FFF2-40B4-BE49-F238E27FC236}">
                    <a16:creationId xmlns:a16="http://schemas.microsoft.com/office/drawing/2014/main" id="{F9ACA1D5-E12E-4720-9983-9EBBE1DB12F2}"/>
                  </a:ext>
                </a:extLst>
              </p:cNvPr>
              <p:cNvSpPr>
                <a:spLocks/>
              </p:cNvSpPr>
              <p:nvPr/>
            </p:nvSpPr>
            <p:spPr bwMode="auto">
              <a:xfrm rot="18902004">
                <a:off x="7208488" y="5304268"/>
                <a:ext cx="230860" cy="230860"/>
              </a:xfrm>
              <a:custGeom>
                <a:avLst/>
                <a:gdLst>
                  <a:gd name="T0" fmla="*/ 28 w 230"/>
                  <a:gd name="T1" fmla="*/ 223 h 230"/>
                  <a:gd name="T2" fmla="*/ 28 w 230"/>
                  <a:gd name="T3" fmla="*/ 223 h 230"/>
                  <a:gd name="T4" fmla="*/ 225 w 230"/>
                  <a:gd name="T5" fmla="*/ 26 h 230"/>
                  <a:gd name="T6" fmla="*/ 230 w 230"/>
                  <a:gd name="T7" fmla="*/ 15 h 230"/>
                  <a:gd name="T8" fmla="*/ 225 w 230"/>
                  <a:gd name="T9" fmla="*/ 5 h 230"/>
                  <a:gd name="T10" fmla="*/ 215 w 230"/>
                  <a:gd name="T11" fmla="*/ 0 h 230"/>
                  <a:gd name="T12" fmla="*/ 204 w 230"/>
                  <a:gd name="T13" fmla="*/ 5 h 230"/>
                  <a:gd name="T14" fmla="*/ 7 w 230"/>
                  <a:gd name="T15" fmla="*/ 202 h 230"/>
                  <a:gd name="T16" fmla="*/ 0 w 230"/>
                  <a:gd name="T17" fmla="*/ 230 h 230"/>
                  <a:gd name="T18" fmla="*/ 28 w 230"/>
                  <a:gd name="T19" fmla="*/ 2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28" y="223"/>
                    </a:moveTo>
                    <a:lnTo>
                      <a:pt x="28" y="223"/>
                    </a:lnTo>
                    <a:lnTo>
                      <a:pt x="225" y="26"/>
                    </a:lnTo>
                    <a:cubicBezTo>
                      <a:pt x="228" y="23"/>
                      <a:pt x="230" y="20"/>
                      <a:pt x="230" y="15"/>
                    </a:cubicBezTo>
                    <a:cubicBezTo>
                      <a:pt x="230" y="11"/>
                      <a:pt x="228" y="8"/>
                      <a:pt x="225" y="5"/>
                    </a:cubicBezTo>
                    <a:cubicBezTo>
                      <a:pt x="222" y="2"/>
                      <a:pt x="219" y="0"/>
                      <a:pt x="215" y="0"/>
                    </a:cubicBezTo>
                    <a:cubicBezTo>
                      <a:pt x="210" y="0"/>
                      <a:pt x="207" y="2"/>
                      <a:pt x="204" y="5"/>
                    </a:cubicBezTo>
                    <a:lnTo>
                      <a:pt x="7" y="202"/>
                    </a:lnTo>
                    <a:lnTo>
                      <a:pt x="0" y="230"/>
                    </a:lnTo>
                    <a:lnTo>
                      <a:pt x="28" y="223"/>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1" name="Group 70">
            <a:extLst>
              <a:ext uri="{FF2B5EF4-FFF2-40B4-BE49-F238E27FC236}">
                <a16:creationId xmlns:a16="http://schemas.microsoft.com/office/drawing/2014/main" id="{8D13F58B-D81A-408A-B877-0EDE14BC7B01}"/>
              </a:ext>
              <a:ext uri="{C183D7F6-B498-43B3-948B-1728B52AA6E4}">
                <adec:decorative xmlns:adec="http://schemas.microsoft.com/office/drawing/2017/decorative" val="1"/>
              </a:ext>
            </a:extLst>
          </p:cNvPr>
          <p:cNvGrpSpPr/>
          <p:nvPr/>
        </p:nvGrpSpPr>
        <p:grpSpPr>
          <a:xfrm>
            <a:off x="6618729" y="1922863"/>
            <a:ext cx="4754880" cy="1347652"/>
            <a:chOff x="6618729" y="1922863"/>
            <a:chExt cx="4754880" cy="1347652"/>
          </a:xfrm>
        </p:grpSpPr>
        <p:sp>
          <p:nvSpPr>
            <p:cNvPr id="72" name="TextBox 71">
              <a:extLst>
                <a:ext uri="{FF2B5EF4-FFF2-40B4-BE49-F238E27FC236}">
                  <a16:creationId xmlns:a16="http://schemas.microsoft.com/office/drawing/2014/main" id="{AE0F43BC-EE6F-4F7C-8980-341188C1DCDC}"/>
                </a:ext>
              </a:extLst>
            </p:cNvPr>
            <p:cNvSpPr txBox="1"/>
            <p:nvPr/>
          </p:nvSpPr>
          <p:spPr>
            <a:xfrm>
              <a:off x="6618729" y="1922863"/>
              <a:ext cx="4754880" cy="1347652"/>
            </a:xfrm>
            <a:prstGeom prst="rect">
              <a:avLst/>
            </a:prstGeom>
            <a:solidFill>
              <a:schemeClr val="bg1"/>
            </a:solidFill>
            <a:ln>
              <a:noFill/>
            </a:ln>
            <a:effectLst>
              <a:outerShdw blurRad="254000" dist="38100" dir="2700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5840" tIns="182880" rIns="182880" bIns="182880" rtlCol="0" anchor="ctr">
              <a:noAutofit/>
            </a:bodyPr>
            <a:lstStyle>
              <a:defPPr>
                <a:defRPr lang="en-US"/>
              </a:defPPr>
              <a:lvl1pPr defTabSz="914367">
                <a:defRPr sz="1600">
                  <a:gradFill>
                    <a:gsLst>
                      <a:gs pos="2917">
                        <a:schemeClr val="tx1"/>
                      </a:gs>
                      <a:gs pos="100000">
                        <a:schemeClr val="tx1"/>
                      </a:gs>
                    </a:gsLst>
                    <a:lin ang="5400000" scaled="0"/>
                  </a:gradFill>
                  <a:cs typeface="Segoe UI Semibold" panose="020B07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en-US" dirty="0">
                  <a:gradFill>
                    <a:gsLst>
                      <a:gs pos="2917">
                        <a:schemeClr val="accent1"/>
                      </a:gs>
                      <a:gs pos="100000">
                        <a:schemeClr val="accent1"/>
                      </a:gs>
                    </a:gsLst>
                    <a:lin ang="5400000" scaled="0"/>
                  </a:gradFill>
                </a:rPr>
                <a:t>Learning Partners provide world-class training and certification </a:t>
              </a:r>
            </a:p>
            <a:p>
              <a:pPr marL="169863" indent="-169863">
                <a:buFont typeface="Arial" panose="020B0604020202020204" pitchFamily="34" charset="0"/>
                <a:buChar char="•"/>
              </a:pPr>
              <a:r>
                <a:rPr lang="en-US" sz="1400" dirty="0">
                  <a:gradFill>
                    <a:gsLst>
                      <a:gs pos="2917">
                        <a:schemeClr val="accent1"/>
                      </a:gs>
                      <a:gs pos="100000">
                        <a:schemeClr val="accent1"/>
                      </a:gs>
                    </a:gsLst>
                    <a:lin ang="5400000" scaled="0"/>
                  </a:gradFill>
                </a:rPr>
                <a:t>1100+ Learning Partners with almost </a:t>
              </a:r>
              <a:br>
                <a:rPr lang="en-US" sz="1400" dirty="0">
                  <a:gradFill>
                    <a:gsLst>
                      <a:gs pos="2917">
                        <a:schemeClr val="accent1"/>
                      </a:gs>
                      <a:gs pos="100000">
                        <a:schemeClr val="accent1"/>
                      </a:gs>
                    </a:gsLst>
                    <a:lin ang="5400000" scaled="0"/>
                  </a:gradFill>
                </a:rPr>
              </a:br>
              <a:r>
                <a:rPr lang="en-US" sz="1400" dirty="0">
                  <a:gradFill>
                    <a:gsLst>
                      <a:gs pos="2917">
                        <a:schemeClr val="accent1"/>
                      </a:gs>
                      <a:gs pos="100000">
                        <a:schemeClr val="accent1"/>
                      </a:gs>
                    </a:gsLst>
                    <a:lin ang="5400000" scaled="0"/>
                  </a:gradFill>
                </a:rPr>
                <a:t>6K locations in 156 countries</a:t>
              </a:r>
            </a:p>
          </p:txBody>
        </p:sp>
        <p:pic>
          <p:nvPicPr>
            <p:cNvPr id="73" name="Picture 72">
              <a:extLst>
                <a:ext uri="{FF2B5EF4-FFF2-40B4-BE49-F238E27FC236}">
                  <a16:creationId xmlns:a16="http://schemas.microsoft.com/office/drawing/2014/main" id="{EC0ADC2A-9C54-4540-841C-0449B57C08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29449" y="2362542"/>
              <a:ext cx="468295" cy="468295"/>
            </a:xfrm>
            <a:prstGeom prst="rect">
              <a:avLst/>
            </a:prstGeom>
          </p:spPr>
        </p:pic>
      </p:grpSp>
    </p:spTree>
    <p:extLst>
      <p:ext uri="{BB962C8B-B14F-4D97-AF65-F5344CB8AC3E}">
        <p14:creationId xmlns:p14="http://schemas.microsoft.com/office/powerpoint/2010/main" val="30729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2" presetClass="path" presetSubtype="0" decel="100000" fill="hold" grpId="1" nodeType="withEffect">
                                  <p:stCondLst>
                                    <p:cond delay="0"/>
                                  </p:stCondLst>
                                  <p:childTnLst>
                                    <p:animMotion origin="layout" path="M 6.25E-7 -3.7037E-7 L -0.05091 -0.00069 " pathEditMode="relative" rAng="0" ptsTypes="AA">
                                      <p:cBhvr>
                                        <p:cTn id="9" dur="750" spd="-100000" fill="hold"/>
                                        <p:tgtEl>
                                          <p:spTgt spid="29"/>
                                        </p:tgtEl>
                                        <p:attrNameLst>
                                          <p:attrName>ppt_x</p:attrName>
                                          <p:attrName>ppt_y</p:attrName>
                                        </p:attrNameLst>
                                      </p:cBhvr>
                                      <p:rCtr x="-2552" y="-46"/>
                                    </p:animMotion>
                                  </p:childTnLst>
                                </p:cTn>
                              </p:par>
                              <p:par>
                                <p:cTn id="10" presetID="10" presetClass="entr" presetSubtype="0" fill="hold" nodeType="withEffect">
                                  <p:stCondLst>
                                    <p:cond delay="2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42" presetClass="path" presetSubtype="0" decel="100000" fill="hold" nodeType="withEffect">
                                  <p:stCondLst>
                                    <p:cond delay="200"/>
                                  </p:stCondLst>
                                  <p:childTnLst>
                                    <p:animMotion origin="layout" path="M -3.75E-6 -2.22222E-6 L -0.05091 -0.00069 " pathEditMode="relative" rAng="0" ptsTypes="AA">
                                      <p:cBhvr>
                                        <p:cTn id="14" dur="750" spd="-100000" fill="hold"/>
                                        <p:tgtEl>
                                          <p:spTgt spid="39"/>
                                        </p:tgtEl>
                                        <p:attrNameLst>
                                          <p:attrName>ppt_x</p:attrName>
                                          <p:attrName>ppt_y</p:attrName>
                                        </p:attrNameLst>
                                      </p:cBhvr>
                                      <p:rCtr x="-2552" y="-46"/>
                                    </p:animMotion>
                                  </p:childTnLst>
                                </p:cTn>
                              </p:par>
                              <p:par>
                                <p:cTn id="15" presetID="10" presetClass="entr" presetSubtype="0" fill="hold" nodeType="withEffect">
                                  <p:stCondLst>
                                    <p:cond delay="4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42" presetClass="path" presetSubtype="0" decel="100000" fill="hold" nodeType="withEffect">
                                  <p:stCondLst>
                                    <p:cond delay="400"/>
                                  </p:stCondLst>
                                  <p:childTnLst>
                                    <p:animMotion origin="layout" path="M -3.75E-6 -2.59259E-6 L -0.05091 -0.00069 " pathEditMode="relative" rAng="0" ptsTypes="AA">
                                      <p:cBhvr>
                                        <p:cTn id="19" dur="750" spd="-100000" fill="hold"/>
                                        <p:tgtEl>
                                          <p:spTgt spid="34"/>
                                        </p:tgtEl>
                                        <p:attrNameLst>
                                          <p:attrName>ppt_x</p:attrName>
                                          <p:attrName>ppt_y</p:attrName>
                                        </p:attrNameLst>
                                      </p:cBhvr>
                                      <p:rCtr x="-2552" y="-46"/>
                                    </p:animMotion>
                                  </p:childTnLst>
                                </p:cTn>
                              </p:par>
                              <p:par>
                                <p:cTn id="20" presetID="10" presetClass="entr" presetSubtype="0" fill="hold" nodeType="withEffect">
                                  <p:stCondLst>
                                    <p:cond delay="6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42" presetClass="path" presetSubtype="0" decel="100000" fill="hold" nodeType="withEffect">
                                  <p:stCondLst>
                                    <p:cond delay="600"/>
                                  </p:stCondLst>
                                  <p:childTnLst>
                                    <p:animMotion origin="layout" path="M -3.75E-6 3.33333E-6 L -0.05091 -0.0007 " pathEditMode="relative" rAng="0" ptsTypes="AA">
                                      <p:cBhvr>
                                        <p:cTn id="24" dur="750" spd="-100000" fill="hold"/>
                                        <p:tgtEl>
                                          <p:spTgt spid="48"/>
                                        </p:tgtEl>
                                        <p:attrNameLst>
                                          <p:attrName>ppt_x</p:attrName>
                                          <p:attrName>ppt_y</p:attrName>
                                        </p:attrNameLst>
                                      </p:cBhvr>
                                      <p:rCtr x="-2552" y="-46"/>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42" presetClass="path" presetSubtype="0" decel="100000" fill="hold" grpId="1" nodeType="withEffect">
                                  <p:stCondLst>
                                    <p:cond delay="0"/>
                                  </p:stCondLst>
                                  <p:childTnLst>
                                    <p:animMotion origin="layout" path="M 6.25E-7 -3.7037E-7 L -0.05091 -0.00069 " pathEditMode="relative" rAng="0" ptsTypes="AA">
                                      <p:cBhvr>
                                        <p:cTn id="35" dur="750" spd="-100000" fill="hold"/>
                                        <p:tgtEl>
                                          <p:spTgt spid="31"/>
                                        </p:tgtEl>
                                        <p:attrNameLst>
                                          <p:attrName>ppt_x</p:attrName>
                                          <p:attrName>ppt_y</p:attrName>
                                        </p:attrNameLst>
                                      </p:cBhvr>
                                      <p:rCtr x="-2552" y="-46"/>
                                    </p:animMotion>
                                  </p:childTnLst>
                                </p:cTn>
                              </p:par>
                              <p:par>
                                <p:cTn id="36" presetID="10" presetClass="entr" presetSubtype="0" fill="hold" nodeType="withEffect">
                                  <p:stCondLst>
                                    <p:cond delay="20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42" presetClass="path" presetSubtype="0" decel="100000" fill="hold" nodeType="withEffect">
                                  <p:stCondLst>
                                    <p:cond delay="200"/>
                                  </p:stCondLst>
                                  <p:childTnLst>
                                    <p:animMotion origin="layout" path="M -3.75E-6 -2.22222E-6 L -0.05091 -0.00069 " pathEditMode="relative" rAng="0" ptsTypes="AA">
                                      <p:cBhvr>
                                        <p:cTn id="40" dur="750" spd="-100000" fill="hold"/>
                                        <p:tgtEl>
                                          <p:spTgt spid="71"/>
                                        </p:tgtEl>
                                        <p:attrNameLst>
                                          <p:attrName>ppt_x</p:attrName>
                                          <p:attrName>ppt_y</p:attrName>
                                        </p:attrNameLst>
                                      </p:cBhvr>
                                      <p:rCtr x="-2552" y="-46"/>
                                    </p:animMotion>
                                  </p:childTnLst>
                                </p:cTn>
                              </p:par>
                              <p:par>
                                <p:cTn id="41" presetID="10" presetClass="entr" presetSubtype="0" fill="hold" nodeType="withEffect">
                                  <p:stCondLst>
                                    <p:cond delay="4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42" presetClass="path" presetSubtype="0" decel="100000" fill="hold" nodeType="withEffect">
                                  <p:stCondLst>
                                    <p:cond delay="400"/>
                                  </p:stCondLst>
                                  <p:childTnLst>
                                    <p:animMotion origin="layout" path="M -4.16667E-7 -2.59259E-6 L -0.05091 -0.00069 " pathEditMode="relative" rAng="0" ptsTypes="AA">
                                      <p:cBhvr>
                                        <p:cTn id="45" dur="750" spd="-100000" fill="hold"/>
                                        <p:tgtEl>
                                          <p:spTgt spid="59"/>
                                        </p:tgtEl>
                                        <p:attrNameLst>
                                          <p:attrName>ppt_x</p:attrName>
                                          <p:attrName>ppt_y</p:attrName>
                                        </p:attrNameLst>
                                      </p:cBhvr>
                                      <p:rCtr x="-2552" y="-46"/>
                                    </p:animMotion>
                                  </p:childTnLst>
                                </p:cTn>
                              </p:par>
                              <p:par>
                                <p:cTn id="46" presetID="10" presetClass="entr" presetSubtype="0" fill="hold"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42" presetClass="path" presetSubtype="0" decel="100000" fill="hold" nodeType="withEffect">
                                  <p:stCondLst>
                                    <p:cond delay="600"/>
                                  </p:stCondLst>
                                  <p:childTnLst>
                                    <p:animMotion origin="layout" path="M -3.75E-6 3.33333E-6 L -0.05091 -0.0007 " pathEditMode="relative" rAng="0" ptsTypes="AA">
                                      <p:cBhvr>
                                        <p:cTn id="50" dur="750" spd="-100000" fill="hold"/>
                                        <p:tgtEl>
                                          <p:spTgt spid="66"/>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1" grpId="0"/>
      <p:bldP spid="31" grpId="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A4D3A72E-8AEE-43A5-940D-AD7E73D32AAF}"/>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96" name="Rectangle: Rounded Corners 95">
              <a:extLst>
                <a:ext uri="{FF2B5EF4-FFF2-40B4-BE49-F238E27FC236}">
                  <a16:creationId xmlns:a16="http://schemas.microsoft.com/office/drawing/2014/main" id="{04B4E6CF-ADCB-42C2-A231-4A617B0CF6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7" name="Group 96">
              <a:extLst>
                <a:ext uri="{FF2B5EF4-FFF2-40B4-BE49-F238E27FC236}">
                  <a16:creationId xmlns:a16="http://schemas.microsoft.com/office/drawing/2014/main" id="{D0790630-3892-431F-A943-099346B64ED6}"/>
                </a:ext>
              </a:extLst>
            </p:cNvPr>
            <p:cNvGrpSpPr/>
            <p:nvPr/>
          </p:nvGrpSpPr>
          <p:grpSpPr>
            <a:xfrm>
              <a:off x="910573" y="4997101"/>
              <a:ext cx="681574" cy="410456"/>
              <a:chOff x="2201868" y="5451471"/>
              <a:chExt cx="549073" cy="325437"/>
            </a:xfrm>
          </p:grpSpPr>
          <p:grpSp>
            <p:nvGrpSpPr>
              <p:cNvPr id="98" name="Group 11">
                <a:extLst>
                  <a:ext uri="{FF2B5EF4-FFF2-40B4-BE49-F238E27FC236}">
                    <a16:creationId xmlns:a16="http://schemas.microsoft.com/office/drawing/2014/main" id="{1ACD49C4-50AD-4816-A074-40636C8A3AFE}"/>
                  </a:ext>
                </a:extLst>
              </p:cNvPr>
              <p:cNvGrpSpPr>
                <a:grpSpLocks noChangeAspect="1"/>
              </p:cNvGrpSpPr>
              <p:nvPr/>
            </p:nvGrpSpPr>
            <p:grpSpPr bwMode="auto">
              <a:xfrm>
                <a:off x="2201868" y="5451471"/>
                <a:ext cx="401638" cy="325437"/>
                <a:chOff x="1387" y="3434"/>
                <a:chExt cx="253" cy="205"/>
              </a:xfrm>
              <a:solidFill>
                <a:schemeClr val="tx1"/>
              </a:solidFill>
            </p:grpSpPr>
            <p:sp>
              <p:nvSpPr>
                <p:cNvPr id="100" name="Freeform 12">
                  <a:extLst>
                    <a:ext uri="{FF2B5EF4-FFF2-40B4-BE49-F238E27FC236}">
                      <a16:creationId xmlns:a16="http://schemas.microsoft.com/office/drawing/2014/main" id="{94C54E3A-BCE4-4D22-AF87-8CA1C6A8E78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13">
                  <a:extLst>
                    <a:ext uri="{FF2B5EF4-FFF2-40B4-BE49-F238E27FC236}">
                      <a16:creationId xmlns:a16="http://schemas.microsoft.com/office/drawing/2014/main" id="{12C60E96-2D1B-49D5-A309-468A59CEEB8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14">
                  <a:extLst>
                    <a:ext uri="{FF2B5EF4-FFF2-40B4-BE49-F238E27FC236}">
                      <a16:creationId xmlns:a16="http://schemas.microsoft.com/office/drawing/2014/main" id="{08B00260-3CF7-4975-A2AF-F020367DDCD0}"/>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15">
                  <a:extLst>
                    <a:ext uri="{FF2B5EF4-FFF2-40B4-BE49-F238E27FC236}">
                      <a16:creationId xmlns:a16="http://schemas.microsoft.com/office/drawing/2014/main" id="{72924ECD-60E1-43D5-B7E3-C4B0B92734A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99" name="Freeform 21">
                <a:extLst>
                  <a:ext uri="{FF2B5EF4-FFF2-40B4-BE49-F238E27FC236}">
                    <a16:creationId xmlns:a16="http://schemas.microsoft.com/office/drawing/2014/main" id="{7997874E-EFFA-4320-BCC3-8B386358292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 name="Title 2">
            <a:extLst>
              <a:ext uri="{FF2B5EF4-FFF2-40B4-BE49-F238E27FC236}">
                <a16:creationId xmlns:a16="http://schemas.microsoft.com/office/drawing/2014/main" id="{62565814-36E5-4FBD-83BF-4DB5C840762E}"/>
              </a:ext>
              <a:ext uri="{C183D7F6-B498-43B3-948B-1728B52AA6E4}">
                <adec:decorative xmlns:adec="http://schemas.microsoft.com/office/drawing/2017/decorative" val="1"/>
              </a:ext>
            </a:extLst>
          </p:cNvPr>
          <p:cNvSpPr>
            <a:spLocks noGrp="1"/>
          </p:cNvSpPr>
          <p:nvPr>
            <p:ph type="title"/>
          </p:nvPr>
        </p:nvSpPr>
        <p:spPr>
          <a:xfrm>
            <a:off x="418589" y="429657"/>
            <a:ext cx="10819784" cy="1143000"/>
          </a:xfrm>
        </p:spPr>
        <p:txBody>
          <a:bodyPr/>
          <a:lstStyle/>
          <a:p>
            <a:r>
              <a:rPr lang="en-US" sz="3200" spc="-80" dirty="0"/>
              <a:t>Learning path for </a:t>
            </a:r>
            <a:r>
              <a:rPr lang="en-US" sz="3200" dirty="0"/>
              <a:t>Dynamics 365 for </a:t>
            </a:r>
            <a:r>
              <a:rPr lang="en-US" sz="3200" b="1" dirty="0"/>
              <a:t>Finance and Operations, Manufacturing </a:t>
            </a:r>
            <a:r>
              <a:rPr lang="en-US" sz="3200" dirty="0"/>
              <a:t>Functional Consultant Associate</a:t>
            </a:r>
          </a:p>
        </p:txBody>
      </p:sp>
      <p:grpSp>
        <p:nvGrpSpPr>
          <p:cNvPr id="7" name="Group 6">
            <a:extLst>
              <a:ext uri="{FF2B5EF4-FFF2-40B4-BE49-F238E27FC236}">
                <a16:creationId xmlns:a16="http://schemas.microsoft.com/office/drawing/2014/main" id="{7CBA0FE8-F767-47BC-BEDE-9A18BBFBC746}"/>
              </a:ext>
              <a:ext uri="{C183D7F6-B498-43B3-948B-1728B52AA6E4}">
                <adec:decorative xmlns:adec="http://schemas.microsoft.com/office/drawing/2017/decorative" val="1"/>
              </a:ext>
            </a:extLst>
          </p:cNvPr>
          <p:cNvGrpSpPr/>
          <p:nvPr/>
        </p:nvGrpSpPr>
        <p:grpSpPr>
          <a:xfrm>
            <a:off x="1600663" y="3441106"/>
            <a:ext cx="6827622" cy="1012598"/>
            <a:chOff x="2164355" y="3616685"/>
            <a:chExt cx="17971960" cy="565133"/>
          </a:xfrm>
        </p:grpSpPr>
        <p:cxnSp>
          <p:nvCxnSpPr>
            <p:cNvPr id="8" name="Straight Connector 7">
              <a:extLst>
                <a:ext uri="{FF2B5EF4-FFF2-40B4-BE49-F238E27FC236}">
                  <a16:creationId xmlns:a16="http://schemas.microsoft.com/office/drawing/2014/main" id="{6BCA8924-46C9-440A-A7E7-C8F91AA3F006}"/>
                </a:ext>
              </a:extLst>
            </p:cNvPr>
            <p:cNvCxnSpPr>
              <a:cxnSpLocks/>
              <a:endCxn id="11" idx="0"/>
            </p:cNvCxnSpPr>
            <p:nvPr/>
          </p:nvCxnSpPr>
          <p:spPr>
            <a:xfrm>
              <a:off x="2164355" y="3890783"/>
              <a:ext cx="910606" cy="246"/>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54E6F880-1DB7-42B1-9386-6BF51AC6DC3F}"/>
                </a:ext>
              </a:extLst>
            </p:cNvPr>
            <p:cNvGrpSpPr/>
            <p:nvPr/>
          </p:nvGrpSpPr>
          <p:grpSpPr>
            <a:xfrm>
              <a:off x="3074953" y="3616685"/>
              <a:ext cx="15660853" cy="565133"/>
              <a:chOff x="3196333" y="3200001"/>
              <a:chExt cx="15660853" cy="1535067"/>
            </a:xfrm>
          </p:grpSpPr>
          <p:sp>
            <p:nvSpPr>
              <p:cNvPr id="11" name="Freeform: Shape 10">
                <a:extLst>
                  <a:ext uri="{FF2B5EF4-FFF2-40B4-BE49-F238E27FC236}">
                    <a16:creationId xmlns:a16="http://schemas.microsoft.com/office/drawing/2014/main" id="{D6555A3E-2A8C-4F25-AC1D-472F4CD1C22A}"/>
                  </a:ext>
                </a:extLst>
              </p:cNvPr>
              <p:cNvSpPr/>
              <p:nvPr/>
            </p:nvSpPr>
            <p:spPr bwMode="auto">
              <a:xfrm flipV="1">
                <a:off x="3196341" y="3945196"/>
                <a:ext cx="15660845" cy="789872"/>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301768"/>
                  <a:gd name="connsiteY0" fmla="*/ 1044811 h 1044811"/>
                  <a:gd name="connsiteX1" fmla="*/ 1235531 w 11301768"/>
                  <a:gd name="connsiteY1" fmla="*/ 12166 h 1044811"/>
                  <a:gd name="connsiteX2" fmla="*/ 11301768 w 11301768"/>
                  <a:gd name="connsiteY2" fmla="*/ 0 h 1044811"/>
                  <a:gd name="connsiteX0" fmla="*/ 0 w 11254680"/>
                  <a:gd name="connsiteY0" fmla="*/ 1044811 h 1044811"/>
                  <a:gd name="connsiteX1" fmla="*/ 1235531 w 11254680"/>
                  <a:gd name="connsiteY1" fmla="*/ 12166 h 1044811"/>
                  <a:gd name="connsiteX2" fmla="*/ 11254680 w 11254680"/>
                  <a:gd name="connsiteY2" fmla="*/ 0 h 1044811"/>
                  <a:gd name="connsiteX0" fmla="*/ 0 w 12000317"/>
                  <a:gd name="connsiteY0" fmla="*/ 1044813 h 1044813"/>
                  <a:gd name="connsiteX1" fmla="*/ 1235531 w 12000317"/>
                  <a:gd name="connsiteY1" fmla="*/ 12168 h 1044813"/>
                  <a:gd name="connsiteX2" fmla="*/ 11254680 w 12000317"/>
                  <a:gd name="connsiteY2" fmla="*/ 2 h 1044813"/>
                  <a:gd name="connsiteX3" fmla="*/ 11266761 w 12000317"/>
                  <a:gd name="connsiteY3" fmla="*/ 11095 h 1044813"/>
                  <a:gd name="connsiteX0" fmla="*/ 0 w 12629047"/>
                  <a:gd name="connsiteY0" fmla="*/ 1044813 h 1044813"/>
                  <a:gd name="connsiteX1" fmla="*/ 1235531 w 12629047"/>
                  <a:gd name="connsiteY1" fmla="*/ 12168 h 1044813"/>
                  <a:gd name="connsiteX2" fmla="*/ 11254680 w 12629047"/>
                  <a:gd name="connsiteY2" fmla="*/ 2 h 1044813"/>
                  <a:gd name="connsiteX3" fmla="*/ 12605402 w 12629047"/>
                  <a:gd name="connsiteY3" fmla="*/ 1042501 h 1044813"/>
                  <a:gd name="connsiteX0" fmla="*/ 0 w 12605402"/>
                  <a:gd name="connsiteY0" fmla="*/ 1044811 h 1044811"/>
                  <a:gd name="connsiteX1" fmla="*/ 1235531 w 12605402"/>
                  <a:gd name="connsiteY1" fmla="*/ 12166 h 1044811"/>
                  <a:gd name="connsiteX2" fmla="*/ 11254680 w 12605402"/>
                  <a:gd name="connsiteY2" fmla="*/ 0 h 1044811"/>
                  <a:gd name="connsiteX3" fmla="*/ 12605402 w 12605402"/>
                  <a:gd name="connsiteY3" fmla="*/ 1042499 h 1044811"/>
                </a:gdLst>
                <a:ahLst/>
                <a:cxnLst>
                  <a:cxn ang="0">
                    <a:pos x="connsiteX0" y="connsiteY0"/>
                  </a:cxn>
                  <a:cxn ang="0">
                    <a:pos x="connsiteX1" y="connsiteY1"/>
                  </a:cxn>
                  <a:cxn ang="0">
                    <a:pos x="connsiteX2" y="connsiteY2"/>
                  </a:cxn>
                  <a:cxn ang="0">
                    <a:pos x="connsiteX3" y="connsiteY3"/>
                  </a:cxn>
                </a:cxnLst>
                <a:rect l="l" t="t" r="r" b="b"/>
                <a:pathLst>
                  <a:path w="12605402" h="1044811">
                    <a:moveTo>
                      <a:pt x="0" y="1044811"/>
                    </a:moveTo>
                    <a:cubicBezTo>
                      <a:pt x="150086" y="957941"/>
                      <a:pt x="1051186" y="129879"/>
                      <a:pt x="1235531" y="12166"/>
                    </a:cubicBezTo>
                    <a:cubicBezTo>
                      <a:pt x="1292009" y="1831"/>
                      <a:pt x="11168716" y="8566"/>
                      <a:pt x="11254680" y="0"/>
                    </a:cubicBezTo>
                    <a:lnTo>
                      <a:pt x="12605402" y="1042499"/>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7E14B50-06AB-4737-8650-B3A8585ED31E}"/>
                  </a:ext>
                </a:extLst>
              </p:cNvPr>
              <p:cNvSpPr/>
              <p:nvPr/>
            </p:nvSpPr>
            <p:spPr bwMode="auto">
              <a:xfrm>
                <a:off x="3196333" y="3200001"/>
                <a:ext cx="15644136" cy="746945"/>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329047"/>
                  <a:gd name="connsiteY0" fmla="*/ 1043764 h 1043764"/>
                  <a:gd name="connsiteX1" fmla="*/ 1235531 w 11329047"/>
                  <a:gd name="connsiteY1" fmla="*/ 11119 h 1043764"/>
                  <a:gd name="connsiteX2" fmla="*/ 11329047 w 11329047"/>
                  <a:gd name="connsiteY2" fmla="*/ 3901 h 1043764"/>
                  <a:gd name="connsiteX0" fmla="*/ 0 w 11241957"/>
                  <a:gd name="connsiteY0" fmla="*/ 1043764 h 1043764"/>
                  <a:gd name="connsiteX1" fmla="*/ 1235531 w 11241957"/>
                  <a:gd name="connsiteY1" fmla="*/ 11119 h 1043764"/>
                  <a:gd name="connsiteX2" fmla="*/ 11241957 w 11241957"/>
                  <a:gd name="connsiteY2" fmla="*/ 3901 h 1043764"/>
                  <a:gd name="connsiteX0" fmla="*/ 0 w 11980863"/>
                  <a:gd name="connsiteY0" fmla="*/ 1043764 h 1043764"/>
                  <a:gd name="connsiteX1" fmla="*/ 1235531 w 11980863"/>
                  <a:gd name="connsiteY1" fmla="*/ 11119 h 1043764"/>
                  <a:gd name="connsiteX2" fmla="*/ 11241957 w 11980863"/>
                  <a:gd name="connsiteY2" fmla="*/ 3901 h 1043764"/>
                  <a:gd name="connsiteX3" fmla="*/ 11233895 w 11980863"/>
                  <a:gd name="connsiteY3" fmla="*/ 1259 h 1043764"/>
                  <a:gd name="connsiteX0" fmla="*/ 0 w 12575549"/>
                  <a:gd name="connsiteY0" fmla="*/ 1043764 h 1046221"/>
                  <a:gd name="connsiteX1" fmla="*/ 1235531 w 12575549"/>
                  <a:gd name="connsiteY1" fmla="*/ 11119 h 1046221"/>
                  <a:gd name="connsiteX2" fmla="*/ 11241957 w 12575549"/>
                  <a:gd name="connsiteY2" fmla="*/ 3901 h 1046221"/>
                  <a:gd name="connsiteX3" fmla="*/ 12540242 w 12575549"/>
                  <a:gd name="connsiteY3" fmla="*/ 1046221 h 1046221"/>
                  <a:gd name="connsiteX0" fmla="*/ 0 w 12540243"/>
                  <a:gd name="connsiteY0" fmla="*/ 1043764 h 1046221"/>
                  <a:gd name="connsiteX1" fmla="*/ 1235531 w 12540243"/>
                  <a:gd name="connsiteY1" fmla="*/ 11119 h 1046221"/>
                  <a:gd name="connsiteX2" fmla="*/ 11241957 w 12540243"/>
                  <a:gd name="connsiteY2" fmla="*/ 3901 h 1046221"/>
                  <a:gd name="connsiteX3" fmla="*/ 12540242 w 12540243"/>
                  <a:gd name="connsiteY3" fmla="*/ 1046221 h 1046221"/>
                </a:gdLst>
                <a:ahLst/>
                <a:cxnLst>
                  <a:cxn ang="0">
                    <a:pos x="connsiteX0" y="connsiteY0"/>
                  </a:cxn>
                  <a:cxn ang="0">
                    <a:pos x="connsiteX1" y="connsiteY1"/>
                  </a:cxn>
                  <a:cxn ang="0">
                    <a:pos x="connsiteX2" y="connsiteY2"/>
                  </a:cxn>
                  <a:cxn ang="0">
                    <a:pos x="connsiteX3" y="connsiteY3"/>
                  </a:cxn>
                </a:cxnLst>
                <a:rect l="l" t="t" r="r" b="b"/>
                <a:pathLst>
                  <a:path w="12540243" h="1046221">
                    <a:moveTo>
                      <a:pt x="0" y="1043764"/>
                    </a:moveTo>
                    <a:cubicBezTo>
                      <a:pt x="150086" y="956894"/>
                      <a:pt x="1051186" y="128832"/>
                      <a:pt x="1235531" y="11119"/>
                    </a:cubicBezTo>
                    <a:cubicBezTo>
                      <a:pt x="1292009" y="784"/>
                      <a:pt x="11122223" y="-3913"/>
                      <a:pt x="11241957" y="3901"/>
                    </a:cubicBezTo>
                    <a:lnTo>
                      <a:pt x="12540242" y="1046221"/>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10" name="Straight Connector 9">
              <a:extLst>
                <a:ext uri="{FF2B5EF4-FFF2-40B4-BE49-F238E27FC236}">
                  <a16:creationId xmlns:a16="http://schemas.microsoft.com/office/drawing/2014/main" id="{872E5505-5F2E-49CE-8253-0B5C47947B10}"/>
                </a:ext>
              </a:extLst>
            </p:cNvPr>
            <p:cNvCxnSpPr>
              <a:cxnSpLocks/>
            </p:cNvCxnSpPr>
            <p:nvPr/>
          </p:nvCxnSpPr>
          <p:spPr>
            <a:xfrm>
              <a:off x="18696647" y="3891027"/>
              <a:ext cx="1439668" cy="0"/>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FA4508-75E8-495D-B619-27A0A5986F91}"/>
              </a:ext>
              <a:ext uri="{C183D7F6-B498-43B3-948B-1728B52AA6E4}">
                <adec:decorative xmlns:adec="http://schemas.microsoft.com/office/drawing/2017/decorative" val="1"/>
              </a:ext>
            </a:extLst>
          </p:cNvPr>
          <p:cNvGrpSpPr/>
          <p:nvPr/>
        </p:nvGrpSpPr>
        <p:grpSpPr>
          <a:xfrm>
            <a:off x="1277976" y="2345563"/>
            <a:ext cx="2432185" cy="1191240"/>
            <a:chOff x="2574841" y="2411564"/>
            <a:chExt cx="2432185" cy="1191240"/>
          </a:xfrm>
        </p:grpSpPr>
        <p:cxnSp>
          <p:nvCxnSpPr>
            <p:cNvPr id="17" name="Straight Connector 16">
              <a:extLst>
                <a:ext uri="{FF2B5EF4-FFF2-40B4-BE49-F238E27FC236}">
                  <a16:creationId xmlns:a16="http://schemas.microsoft.com/office/drawing/2014/main" id="{304A57F3-4377-4575-B7F7-01C0E3B7C92F}"/>
                </a:ext>
              </a:extLst>
            </p:cNvPr>
            <p:cNvCxnSpPr>
              <a:cxnSpLocks/>
            </p:cNvCxnSpPr>
            <p:nvPr/>
          </p:nvCxnSpPr>
          <p:spPr>
            <a:xfrm flipH="1">
              <a:off x="3792927"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A8C998-5FAB-4604-AE93-C1C5D8768F9A}"/>
                </a:ext>
              </a:extLst>
            </p:cNvPr>
            <p:cNvSpPr txBox="1"/>
            <p:nvPr/>
          </p:nvSpPr>
          <p:spPr>
            <a:xfrm>
              <a:off x="2574841" y="2411564"/>
              <a:ext cx="2432185"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Common functionality and implementation tools</a:t>
              </a:r>
            </a:p>
          </p:txBody>
        </p:sp>
        <p:sp>
          <p:nvSpPr>
            <p:cNvPr id="16" name="Oval 15">
              <a:extLst>
                <a:ext uri="{FF2B5EF4-FFF2-40B4-BE49-F238E27FC236}">
                  <a16:creationId xmlns:a16="http://schemas.microsoft.com/office/drawing/2014/main" id="{B1E359DA-F860-4834-B34E-34BE5E1078D6}"/>
                </a:ext>
              </a:extLst>
            </p:cNvPr>
            <p:cNvSpPr/>
            <p:nvPr/>
          </p:nvSpPr>
          <p:spPr bwMode="auto">
            <a:xfrm>
              <a:off x="3699494" y="34199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9" name="Group 18">
            <a:extLst>
              <a:ext uri="{FF2B5EF4-FFF2-40B4-BE49-F238E27FC236}">
                <a16:creationId xmlns:a16="http://schemas.microsoft.com/office/drawing/2014/main" id="{0B7E1D81-8177-42A8-BE02-6C3E36F4A1AF}"/>
              </a:ext>
              <a:ext uri="{C183D7F6-B498-43B3-948B-1728B52AA6E4}">
                <adec:decorative xmlns:adec="http://schemas.microsoft.com/office/drawing/2017/decorative" val="1"/>
              </a:ext>
            </a:extLst>
          </p:cNvPr>
          <p:cNvGrpSpPr/>
          <p:nvPr/>
        </p:nvGrpSpPr>
        <p:grpSpPr>
          <a:xfrm>
            <a:off x="2674102" y="2016683"/>
            <a:ext cx="2381037" cy="1509508"/>
            <a:chOff x="2604530" y="2090564"/>
            <a:chExt cx="2381037" cy="1509508"/>
          </a:xfrm>
        </p:grpSpPr>
        <p:sp>
          <p:nvSpPr>
            <p:cNvPr id="20" name="Oval 19">
              <a:extLst>
                <a:ext uri="{FF2B5EF4-FFF2-40B4-BE49-F238E27FC236}">
                  <a16:creationId xmlns:a16="http://schemas.microsoft.com/office/drawing/2014/main" id="{BB3DADB9-B2E1-4151-8984-A64A02B827D2}"/>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1" name="Straight Connector 20">
              <a:extLst>
                <a:ext uri="{FF2B5EF4-FFF2-40B4-BE49-F238E27FC236}">
                  <a16:creationId xmlns:a16="http://schemas.microsoft.com/office/drawing/2014/main" id="{6D50C470-BCFA-47A2-9781-0EC973871930}"/>
                </a:ext>
              </a:extLst>
            </p:cNvPr>
            <p:cNvCxnSpPr>
              <a:cxnSpLocks/>
              <a:stCxn id="22" idx="2"/>
              <a:endCxn id="20" idx="0"/>
            </p:cNvCxnSpPr>
            <p:nvPr/>
          </p:nvCxnSpPr>
          <p:spPr>
            <a:xfrm>
              <a:off x="3795049" y="2441429"/>
              <a:ext cx="0" cy="975763"/>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3C95DE-3204-4A59-A6BF-CBC5D2F70085}"/>
                </a:ext>
              </a:extLst>
            </p:cNvPr>
            <p:cNvSpPr txBox="1"/>
            <p:nvPr/>
          </p:nvSpPr>
          <p:spPr>
            <a:xfrm>
              <a:off x="2604530" y="2090564"/>
              <a:ext cx="2381037"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processes, and options</a:t>
              </a:r>
            </a:p>
          </p:txBody>
        </p:sp>
      </p:grpSp>
      <p:grpSp>
        <p:nvGrpSpPr>
          <p:cNvPr id="23" name="Group 22">
            <a:extLst>
              <a:ext uri="{FF2B5EF4-FFF2-40B4-BE49-F238E27FC236}">
                <a16:creationId xmlns:a16="http://schemas.microsoft.com/office/drawing/2014/main" id="{2BEF98B2-8220-414E-BA98-E857A38E665D}"/>
              </a:ext>
              <a:ext uri="{C183D7F6-B498-43B3-948B-1728B52AA6E4}">
                <adec:decorative xmlns:adec="http://schemas.microsoft.com/office/drawing/2017/decorative" val="1"/>
              </a:ext>
            </a:extLst>
          </p:cNvPr>
          <p:cNvGrpSpPr/>
          <p:nvPr/>
        </p:nvGrpSpPr>
        <p:grpSpPr>
          <a:xfrm>
            <a:off x="6794787" y="2351890"/>
            <a:ext cx="2140917" cy="1155954"/>
            <a:chOff x="8352872" y="2334796"/>
            <a:chExt cx="2140917" cy="1155954"/>
          </a:xfrm>
        </p:grpSpPr>
        <p:sp>
          <p:nvSpPr>
            <p:cNvPr id="24" name="Oval 23">
              <a:extLst>
                <a:ext uri="{FF2B5EF4-FFF2-40B4-BE49-F238E27FC236}">
                  <a16:creationId xmlns:a16="http://schemas.microsoft.com/office/drawing/2014/main" id="{1F28CFEC-8951-49D3-9A90-7919FB72A36F}"/>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5" name="Straight Connector 24">
              <a:extLst>
                <a:ext uri="{FF2B5EF4-FFF2-40B4-BE49-F238E27FC236}">
                  <a16:creationId xmlns:a16="http://schemas.microsoft.com/office/drawing/2014/main" id="{19FE07B7-1BC6-4E06-BFF3-859272E6B583}"/>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A1ADB-1EF9-481C-9FCE-475564E3E153}"/>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MB-300: Microsoft Dynamics 365 Unified Operations Core</a:t>
              </a:r>
            </a:p>
          </p:txBody>
        </p:sp>
      </p:grpSp>
      <p:grpSp>
        <p:nvGrpSpPr>
          <p:cNvPr id="27" name="Group 26">
            <a:extLst>
              <a:ext uri="{FF2B5EF4-FFF2-40B4-BE49-F238E27FC236}">
                <a16:creationId xmlns:a16="http://schemas.microsoft.com/office/drawing/2014/main" id="{E4B5AED1-CD27-4095-A748-8D4619B14F80}"/>
              </a:ext>
              <a:ext uri="{C183D7F6-B498-43B3-948B-1728B52AA6E4}">
                <adec:decorative xmlns:adec="http://schemas.microsoft.com/office/drawing/2017/decorative" val="1"/>
              </a:ext>
            </a:extLst>
          </p:cNvPr>
          <p:cNvGrpSpPr/>
          <p:nvPr/>
        </p:nvGrpSpPr>
        <p:grpSpPr>
          <a:xfrm>
            <a:off x="4345107" y="2522595"/>
            <a:ext cx="1237839" cy="993431"/>
            <a:chOff x="2649846" y="3035053"/>
            <a:chExt cx="1237839" cy="993431"/>
          </a:xfrm>
        </p:grpSpPr>
        <p:grpSp>
          <p:nvGrpSpPr>
            <p:cNvPr id="28" name="Group 27">
              <a:extLst>
                <a:ext uri="{FF2B5EF4-FFF2-40B4-BE49-F238E27FC236}">
                  <a16:creationId xmlns:a16="http://schemas.microsoft.com/office/drawing/2014/main" id="{9546490B-1E3A-42F8-A5CF-263F00012A80}"/>
                </a:ext>
              </a:extLst>
            </p:cNvPr>
            <p:cNvGrpSpPr/>
            <p:nvPr/>
          </p:nvGrpSpPr>
          <p:grpSpPr>
            <a:xfrm flipV="1">
              <a:off x="3199149" y="3359188"/>
              <a:ext cx="182880" cy="669296"/>
              <a:chOff x="3175206" y="5630837"/>
              <a:chExt cx="182880" cy="669296"/>
            </a:xfrm>
          </p:grpSpPr>
          <p:sp>
            <p:nvSpPr>
              <p:cNvPr id="30" name="Oval 29">
                <a:extLst>
                  <a:ext uri="{FF2B5EF4-FFF2-40B4-BE49-F238E27FC236}">
                    <a16:creationId xmlns:a16="http://schemas.microsoft.com/office/drawing/2014/main" id="{432105C9-A8D4-4F1E-A7F9-2F65EDDB8EF9}"/>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1" name="Straight Connector 30">
                <a:extLst>
                  <a:ext uri="{FF2B5EF4-FFF2-40B4-BE49-F238E27FC236}">
                    <a16:creationId xmlns:a16="http://schemas.microsoft.com/office/drawing/2014/main" id="{F1F8BD2D-7510-4855-81F4-6A71968FFE5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E1CA8C3-7F64-445C-B387-9F8A77699041}"/>
                </a:ext>
              </a:extLst>
            </p:cNvPr>
            <p:cNvSpPr txBox="1"/>
            <p:nvPr/>
          </p:nvSpPr>
          <p:spPr>
            <a:xfrm>
              <a:off x="2649846" y="3035053"/>
              <a:ext cx="1237839"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Data migration</a:t>
              </a:r>
            </a:p>
          </p:txBody>
        </p:sp>
      </p:grpSp>
      <p:grpSp>
        <p:nvGrpSpPr>
          <p:cNvPr id="70" name="Group 69">
            <a:extLst>
              <a:ext uri="{FF2B5EF4-FFF2-40B4-BE49-F238E27FC236}">
                <a16:creationId xmlns:a16="http://schemas.microsoft.com/office/drawing/2014/main" id="{637DCD5A-F618-46F3-AA26-D19521E3B6F1}"/>
              </a:ext>
              <a:ext uri="{C183D7F6-B498-43B3-948B-1728B52AA6E4}">
                <adec:decorative xmlns:adec="http://schemas.microsoft.com/office/drawing/2017/decorative" val="1"/>
              </a:ext>
            </a:extLst>
          </p:cNvPr>
          <p:cNvGrpSpPr/>
          <p:nvPr/>
        </p:nvGrpSpPr>
        <p:grpSpPr>
          <a:xfrm>
            <a:off x="6783898" y="4380439"/>
            <a:ext cx="2140917" cy="1180296"/>
            <a:chOff x="7757889" y="1253508"/>
            <a:chExt cx="2140917" cy="1180296"/>
          </a:xfrm>
        </p:grpSpPr>
        <p:sp>
          <p:nvSpPr>
            <p:cNvPr id="71" name="Oval 70">
              <a:extLst>
                <a:ext uri="{FF2B5EF4-FFF2-40B4-BE49-F238E27FC236}">
                  <a16:creationId xmlns:a16="http://schemas.microsoft.com/office/drawing/2014/main" id="{9A8DDDBA-E1BB-4CFB-9FEA-62712731ECD2}"/>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72" name="Straight Connector 71">
              <a:extLst>
                <a:ext uri="{FF2B5EF4-FFF2-40B4-BE49-F238E27FC236}">
                  <a16:creationId xmlns:a16="http://schemas.microsoft.com/office/drawing/2014/main" id="{B3020A55-A464-47EE-934C-1402F43A38AD}"/>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673FD4-E7F4-4077-A380-41CF8F79D771}"/>
                </a:ext>
              </a:extLst>
            </p:cNvPr>
            <p:cNvSpPr txBox="1"/>
            <p:nvPr/>
          </p:nvSpPr>
          <p:spPr>
            <a:xfrm>
              <a:off x="7757889" y="1499959"/>
              <a:ext cx="2140917" cy="933845"/>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MB-320: Microsoft Dynamics 365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for Finance and Operations, Manufacturing</a:t>
              </a:r>
            </a:p>
          </p:txBody>
        </p:sp>
      </p:grpSp>
      <p:grpSp>
        <p:nvGrpSpPr>
          <p:cNvPr id="74" name="Group 73">
            <a:extLst>
              <a:ext uri="{FF2B5EF4-FFF2-40B4-BE49-F238E27FC236}">
                <a16:creationId xmlns:a16="http://schemas.microsoft.com/office/drawing/2014/main" id="{81223810-4AED-42CE-A0C2-180F89170AD0}"/>
              </a:ext>
              <a:ext uri="{C183D7F6-B498-43B3-948B-1728B52AA6E4}">
                <adec:decorative xmlns:adec="http://schemas.microsoft.com/office/drawing/2017/decorative" val="1"/>
              </a:ext>
            </a:extLst>
          </p:cNvPr>
          <p:cNvGrpSpPr/>
          <p:nvPr/>
        </p:nvGrpSpPr>
        <p:grpSpPr>
          <a:xfrm>
            <a:off x="8301213" y="5759464"/>
            <a:ext cx="2980944" cy="691837"/>
            <a:chOff x="324701" y="6061492"/>
            <a:chExt cx="2980944" cy="691837"/>
          </a:xfrm>
        </p:grpSpPr>
        <p:sp>
          <p:nvSpPr>
            <p:cNvPr id="75" name="Rectangle 74">
              <a:extLst>
                <a:ext uri="{FF2B5EF4-FFF2-40B4-BE49-F238E27FC236}">
                  <a16:creationId xmlns:a16="http://schemas.microsoft.com/office/drawing/2014/main" id="{0AA737E9-A2A2-439E-82CF-8D10939DECBE}"/>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MB-300 + MB-320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76" name="Group 75">
              <a:extLst>
                <a:ext uri="{FF2B5EF4-FFF2-40B4-BE49-F238E27FC236}">
                  <a16:creationId xmlns:a16="http://schemas.microsoft.com/office/drawing/2014/main" id="{6B3FC487-5946-47B6-9555-A5F8415F0ACA}"/>
                </a:ext>
              </a:extLst>
            </p:cNvPr>
            <p:cNvGrpSpPr/>
            <p:nvPr/>
          </p:nvGrpSpPr>
          <p:grpSpPr>
            <a:xfrm>
              <a:off x="513941" y="6214857"/>
              <a:ext cx="477345" cy="398781"/>
              <a:chOff x="481153" y="6191294"/>
              <a:chExt cx="477345" cy="398781"/>
            </a:xfrm>
          </p:grpSpPr>
          <p:sp>
            <p:nvSpPr>
              <p:cNvPr id="77" name="arrow">
                <a:extLst>
                  <a:ext uri="{FF2B5EF4-FFF2-40B4-BE49-F238E27FC236}">
                    <a16:creationId xmlns:a16="http://schemas.microsoft.com/office/drawing/2014/main" id="{6EA4A2B4-7908-4FAC-B570-48B61E9D167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8" name="Rectangle 77">
                <a:extLst>
                  <a:ext uri="{FF2B5EF4-FFF2-40B4-BE49-F238E27FC236}">
                    <a16:creationId xmlns:a16="http://schemas.microsoft.com/office/drawing/2014/main" id="{3C019A5F-834E-45EC-90B3-6D58F3844118}"/>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9" name="pencil">
                <a:extLst>
                  <a:ext uri="{FF2B5EF4-FFF2-40B4-BE49-F238E27FC236}">
                    <a16:creationId xmlns:a16="http://schemas.microsoft.com/office/drawing/2014/main" id="{15139A13-3C65-4880-A80A-E25B3C6FD2D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66" name="Group 65">
            <a:extLst>
              <a:ext uri="{FF2B5EF4-FFF2-40B4-BE49-F238E27FC236}">
                <a16:creationId xmlns:a16="http://schemas.microsoft.com/office/drawing/2014/main" id="{37686D4E-4F23-4894-9412-86DB07F9C458}"/>
              </a:ext>
              <a:ext uri="{C183D7F6-B498-43B3-948B-1728B52AA6E4}">
                <adec:decorative xmlns:adec="http://schemas.microsoft.com/office/drawing/2017/decorative" val="1"/>
              </a:ext>
            </a:extLst>
          </p:cNvPr>
          <p:cNvGrpSpPr/>
          <p:nvPr/>
        </p:nvGrpSpPr>
        <p:grpSpPr>
          <a:xfrm>
            <a:off x="5324686" y="1928085"/>
            <a:ext cx="1798441" cy="1605986"/>
            <a:chOff x="5854132" y="2787357"/>
            <a:chExt cx="1798441" cy="1605986"/>
          </a:xfrm>
        </p:grpSpPr>
        <p:grpSp>
          <p:nvGrpSpPr>
            <p:cNvPr id="67" name="Group 66">
              <a:extLst>
                <a:ext uri="{FF2B5EF4-FFF2-40B4-BE49-F238E27FC236}">
                  <a16:creationId xmlns:a16="http://schemas.microsoft.com/office/drawing/2014/main" id="{A749C558-0E2F-4465-AAC9-77FC894C619A}"/>
                </a:ext>
              </a:extLst>
            </p:cNvPr>
            <p:cNvGrpSpPr/>
            <p:nvPr/>
          </p:nvGrpSpPr>
          <p:grpSpPr>
            <a:xfrm flipV="1">
              <a:off x="6661907" y="3138222"/>
              <a:ext cx="182880" cy="1255121"/>
              <a:chOff x="6661907" y="5325065"/>
              <a:chExt cx="182880" cy="1255121"/>
            </a:xfrm>
          </p:grpSpPr>
          <p:sp>
            <p:nvSpPr>
              <p:cNvPr id="69" name="Oval 68">
                <a:extLst>
                  <a:ext uri="{FF2B5EF4-FFF2-40B4-BE49-F238E27FC236}">
                    <a16:creationId xmlns:a16="http://schemas.microsoft.com/office/drawing/2014/main" id="{143A28DF-77E4-49CE-8EFE-889CDD01B5D5}"/>
                  </a:ext>
                </a:extLst>
              </p:cNvPr>
              <p:cNvSpPr/>
              <p:nvPr/>
            </p:nvSpPr>
            <p:spPr bwMode="auto">
              <a:xfrm>
                <a:off x="6661907"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0" name="Straight Connector 79">
                <a:extLst>
                  <a:ext uri="{FF2B5EF4-FFF2-40B4-BE49-F238E27FC236}">
                    <a16:creationId xmlns:a16="http://schemas.microsoft.com/office/drawing/2014/main" id="{8950E71B-B88F-4F16-85F3-6B8305BB163F}"/>
                  </a:ext>
                </a:extLst>
              </p:cNvPr>
              <p:cNvCxnSpPr>
                <a:cxnSpLocks/>
                <a:endCxn id="68" idx="2"/>
              </p:cNvCxnSpPr>
              <p:nvPr/>
            </p:nvCxnSpPr>
            <p:spPr>
              <a:xfrm>
                <a:off x="6751225" y="5497670"/>
                <a:ext cx="2128" cy="10825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F824265C-0CA0-415E-8F9A-09CACFCDBF6B}"/>
                </a:ext>
              </a:extLst>
            </p:cNvPr>
            <p:cNvSpPr txBox="1"/>
            <p:nvPr/>
          </p:nvSpPr>
          <p:spPr>
            <a:xfrm>
              <a:off x="5854132" y="2787357"/>
              <a:ext cx="179844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Validation and Support</a:t>
              </a:r>
            </a:p>
          </p:txBody>
        </p:sp>
      </p:grpSp>
      <p:grpSp>
        <p:nvGrpSpPr>
          <p:cNvPr id="85" name="Group 84">
            <a:extLst>
              <a:ext uri="{FF2B5EF4-FFF2-40B4-BE49-F238E27FC236}">
                <a16:creationId xmlns:a16="http://schemas.microsoft.com/office/drawing/2014/main" id="{4B153422-8900-4BC3-A3DA-53D15648EE3A}"/>
              </a:ext>
              <a:ext uri="{C183D7F6-B498-43B3-948B-1728B52AA6E4}">
                <adec:decorative xmlns:adec="http://schemas.microsoft.com/office/drawing/2017/decorative" val="1"/>
              </a:ext>
            </a:extLst>
          </p:cNvPr>
          <p:cNvGrpSpPr/>
          <p:nvPr/>
        </p:nvGrpSpPr>
        <p:grpSpPr>
          <a:xfrm>
            <a:off x="4423455" y="4395604"/>
            <a:ext cx="1355946" cy="1241476"/>
            <a:chOff x="3129944" y="3417192"/>
            <a:chExt cx="1355946" cy="1241476"/>
          </a:xfrm>
        </p:grpSpPr>
        <p:sp>
          <p:nvSpPr>
            <p:cNvPr id="86" name="Oval 85">
              <a:extLst>
                <a:ext uri="{FF2B5EF4-FFF2-40B4-BE49-F238E27FC236}">
                  <a16:creationId xmlns:a16="http://schemas.microsoft.com/office/drawing/2014/main" id="{FA58423A-714C-414B-ADFB-AF432AEC4550}"/>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7" name="Straight Connector 86">
              <a:extLst>
                <a:ext uri="{FF2B5EF4-FFF2-40B4-BE49-F238E27FC236}">
                  <a16:creationId xmlns:a16="http://schemas.microsoft.com/office/drawing/2014/main" id="{7DCA8495-2D13-4EA8-B535-502C0B26DF41}"/>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0D3A951-D45F-47DB-94B4-63525423A2AC}"/>
                </a:ext>
              </a:extLst>
            </p:cNvPr>
            <p:cNvSpPr txBox="1"/>
            <p:nvPr/>
          </p:nvSpPr>
          <p:spPr>
            <a:xfrm>
              <a:off x="3129944" y="4141603"/>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Lean manufacturing</a:t>
              </a:r>
            </a:p>
          </p:txBody>
        </p:sp>
      </p:grpSp>
      <p:sp>
        <p:nvSpPr>
          <p:cNvPr id="105" name="Rectangle 104">
            <a:extLst>
              <a:ext uri="{FF2B5EF4-FFF2-40B4-BE49-F238E27FC236}">
                <a16:creationId xmlns:a16="http://schemas.microsoft.com/office/drawing/2014/main" id="{BC15E5ED-791F-4B4E-B76A-41E0DBF33AEE}"/>
              </a:ext>
              <a:ext uri="{C183D7F6-B498-43B3-948B-1728B52AA6E4}">
                <adec:decorative xmlns:adec="http://schemas.microsoft.com/office/drawing/2017/decorative" val="1"/>
              </a:ext>
            </a:extLst>
          </p:cNvPr>
          <p:cNvSpPr/>
          <p:nvPr/>
        </p:nvSpPr>
        <p:spPr>
          <a:xfrm>
            <a:off x="3186793" y="3678221"/>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11" name="Group 110">
            <a:extLst>
              <a:ext uri="{FF2B5EF4-FFF2-40B4-BE49-F238E27FC236}">
                <a16:creationId xmlns:a16="http://schemas.microsoft.com/office/drawing/2014/main" id="{1391B30E-1466-41AE-8FC7-BA6B55E0E09A}"/>
              </a:ext>
              <a:ext uri="{C183D7F6-B498-43B3-948B-1728B52AA6E4}">
                <adec:decorative xmlns:adec="http://schemas.microsoft.com/office/drawing/2017/decorative" val="1"/>
              </a:ext>
            </a:extLst>
          </p:cNvPr>
          <p:cNvGrpSpPr/>
          <p:nvPr/>
        </p:nvGrpSpPr>
        <p:grpSpPr>
          <a:xfrm>
            <a:off x="8392661" y="3428054"/>
            <a:ext cx="3021160" cy="1034129"/>
            <a:chOff x="3984046" y="2883884"/>
            <a:chExt cx="3021160" cy="1034129"/>
          </a:xfrm>
        </p:grpSpPr>
        <p:sp>
          <p:nvSpPr>
            <p:cNvPr id="112" name="Title 1">
              <a:extLst>
                <a:ext uri="{FF2B5EF4-FFF2-40B4-BE49-F238E27FC236}">
                  <a16:creationId xmlns:a16="http://schemas.microsoft.com/office/drawing/2014/main" id="{3F294078-1038-47FF-8404-C0A4B1D448C6}"/>
                </a:ext>
              </a:extLst>
            </p:cNvPr>
            <p:cNvSpPr txBox="1">
              <a:spLocks/>
            </p:cNvSpPr>
            <p:nvPr/>
          </p:nvSpPr>
          <p:spPr>
            <a:xfrm>
              <a:off x="3984046" y="2883884"/>
              <a:ext cx="3021160" cy="1034129"/>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Finance and Operations, Manufacturing Functional Consultant Associate</a:t>
              </a:r>
            </a:p>
          </p:txBody>
        </p:sp>
        <p:grpSp>
          <p:nvGrpSpPr>
            <p:cNvPr id="113" name="Group 112">
              <a:extLst>
                <a:ext uri="{FF2B5EF4-FFF2-40B4-BE49-F238E27FC236}">
                  <a16:creationId xmlns:a16="http://schemas.microsoft.com/office/drawing/2014/main" id="{E420DBC8-C95E-48F4-8ACA-BD4A72E0DCBE}"/>
                </a:ext>
              </a:extLst>
            </p:cNvPr>
            <p:cNvGrpSpPr/>
            <p:nvPr/>
          </p:nvGrpSpPr>
          <p:grpSpPr>
            <a:xfrm>
              <a:off x="4106237" y="3332351"/>
              <a:ext cx="333424" cy="137193"/>
              <a:chOff x="2474176" y="5456022"/>
              <a:chExt cx="288898" cy="118872"/>
            </a:xfrm>
          </p:grpSpPr>
          <p:sp>
            <p:nvSpPr>
              <p:cNvPr id="114" name="Star: 5 Points 113">
                <a:extLst>
                  <a:ext uri="{FF2B5EF4-FFF2-40B4-BE49-F238E27FC236}">
                    <a16:creationId xmlns:a16="http://schemas.microsoft.com/office/drawing/2014/main" id="{9F824A2A-05DB-45C2-BF66-688E7204AD9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15" name="Star: 5 Points 114">
                <a:extLst>
                  <a:ext uri="{FF2B5EF4-FFF2-40B4-BE49-F238E27FC236}">
                    <a16:creationId xmlns:a16="http://schemas.microsoft.com/office/drawing/2014/main" id="{8C7F938D-28B2-46B8-AAA4-2B49762709E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5" name="Group 4">
            <a:extLst>
              <a:ext uri="{FF2B5EF4-FFF2-40B4-BE49-F238E27FC236}">
                <a16:creationId xmlns:a16="http://schemas.microsoft.com/office/drawing/2014/main" id="{D792E433-854F-4B5D-B4D9-2CAFF16D7416}"/>
              </a:ext>
              <a:ext uri="{C183D7F6-B498-43B3-948B-1728B52AA6E4}">
                <adec:decorative xmlns:adec="http://schemas.microsoft.com/office/drawing/2017/decorative" val="1"/>
              </a:ext>
            </a:extLst>
          </p:cNvPr>
          <p:cNvGrpSpPr/>
          <p:nvPr/>
        </p:nvGrpSpPr>
        <p:grpSpPr>
          <a:xfrm>
            <a:off x="3411510" y="4395604"/>
            <a:ext cx="1227163" cy="1541652"/>
            <a:chOff x="3411510" y="4395604"/>
            <a:chExt cx="1227163" cy="1541652"/>
          </a:xfrm>
        </p:grpSpPr>
        <p:grpSp>
          <p:nvGrpSpPr>
            <p:cNvPr id="81" name="Group 80">
              <a:extLst>
                <a:ext uri="{FF2B5EF4-FFF2-40B4-BE49-F238E27FC236}">
                  <a16:creationId xmlns:a16="http://schemas.microsoft.com/office/drawing/2014/main" id="{7BA5067D-DC52-4479-9204-90831FC7EFCF}"/>
                </a:ext>
              </a:extLst>
            </p:cNvPr>
            <p:cNvGrpSpPr/>
            <p:nvPr/>
          </p:nvGrpSpPr>
          <p:grpSpPr>
            <a:xfrm>
              <a:off x="3932991" y="4395604"/>
              <a:ext cx="182880" cy="1005840"/>
              <a:chOff x="3703609" y="3417192"/>
              <a:chExt cx="182880" cy="1005840"/>
            </a:xfrm>
          </p:grpSpPr>
          <p:sp>
            <p:nvSpPr>
              <p:cNvPr id="82" name="Oval 81">
                <a:extLst>
                  <a:ext uri="{FF2B5EF4-FFF2-40B4-BE49-F238E27FC236}">
                    <a16:creationId xmlns:a16="http://schemas.microsoft.com/office/drawing/2014/main" id="{E08E411C-546C-406B-A581-7D84BEFB6AF5}"/>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3" name="Straight Connector 82">
                <a:extLst>
                  <a:ext uri="{FF2B5EF4-FFF2-40B4-BE49-F238E27FC236}">
                    <a16:creationId xmlns:a16="http://schemas.microsoft.com/office/drawing/2014/main" id="{229108F1-DA22-456F-9C3D-E004BA54D6EB}"/>
                  </a:ext>
                </a:extLst>
              </p:cNvPr>
              <p:cNvCxnSpPr>
                <a:cxnSpLocks/>
              </p:cNvCxnSpPr>
              <p:nvPr/>
            </p:nvCxnSpPr>
            <p:spPr>
              <a:xfrm flipH="1">
                <a:off x="3792927" y="3600072"/>
                <a:ext cx="0" cy="8229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C9882107-8C47-4346-A42F-04676893072F}"/>
                </a:ext>
              </a:extLst>
            </p:cNvPr>
            <p:cNvSpPr txBox="1"/>
            <p:nvPr/>
          </p:nvSpPr>
          <p:spPr>
            <a:xfrm>
              <a:off x="3411510" y="5420191"/>
              <a:ext cx="1227163"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Discrete manufacturing</a:t>
              </a:r>
            </a:p>
          </p:txBody>
        </p:sp>
      </p:grpSp>
      <p:grpSp>
        <p:nvGrpSpPr>
          <p:cNvPr id="4" name="Group 3">
            <a:extLst>
              <a:ext uri="{FF2B5EF4-FFF2-40B4-BE49-F238E27FC236}">
                <a16:creationId xmlns:a16="http://schemas.microsoft.com/office/drawing/2014/main" id="{6FC28136-BFCC-4E33-8920-E2E2DB2ED0EE}"/>
              </a:ext>
              <a:ext uri="{C183D7F6-B498-43B3-948B-1728B52AA6E4}">
                <adec:decorative xmlns:adec="http://schemas.microsoft.com/office/drawing/2017/decorative" val="1"/>
              </a:ext>
            </a:extLst>
          </p:cNvPr>
          <p:cNvGrpSpPr/>
          <p:nvPr/>
        </p:nvGrpSpPr>
        <p:grpSpPr>
          <a:xfrm>
            <a:off x="2050921" y="4395604"/>
            <a:ext cx="1695592" cy="1226954"/>
            <a:chOff x="2050921" y="4395604"/>
            <a:chExt cx="1695592" cy="1226954"/>
          </a:xfrm>
        </p:grpSpPr>
        <p:grpSp>
          <p:nvGrpSpPr>
            <p:cNvPr id="46" name="Group 45">
              <a:extLst>
                <a:ext uri="{FF2B5EF4-FFF2-40B4-BE49-F238E27FC236}">
                  <a16:creationId xmlns:a16="http://schemas.microsoft.com/office/drawing/2014/main" id="{1676C112-EF41-4B86-B2E4-CF276B17068B}"/>
                </a:ext>
              </a:extLst>
            </p:cNvPr>
            <p:cNvGrpSpPr/>
            <p:nvPr/>
          </p:nvGrpSpPr>
          <p:grpSpPr>
            <a:xfrm>
              <a:off x="2803858" y="4395604"/>
              <a:ext cx="182880" cy="674256"/>
              <a:chOff x="3703609" y="3417192"/>
              <a:chExt cx="182880" cy="674256"/>
            </a:xfrm>
          </p:grpSpPr>
          <p:sp>
            <p:nvSpPr>
              <p:cNvPr id="47" name="Oval 46">
                <a:extLst>
                  <a:ext uri="{FF2B5EF4-FFF2-40B4-BE49-F238E27FC236}">
                    <a16:creationId xmlns:a16="http://schemas.microsoft.com/office/drawing/2014/main" id="{F0995DB0-4129-4629-8E27-DA4D72882974}"/>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8" name="Straight Connector 47">
                <a:extLst>
                  <a:ext uri="{FF2B5EF4-FFF2-40B4-BE49-F238E27FC236}">
                    <a16:creationId xmlns:a16="http://schemas.microsoft.com/office/drawing/2014/main" id="{EB6FEC8B-E81C-4737-A53C-7B21BA6F698E}"/>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67BC8CE6-7C8C-4021-8C54-7F3E99436AB4}"/>
                </a:ext>
              </a:extLst>
            </p:cNvPr>
            <p:cNvSpPr txBox="1"/>
            <p:nvPr/>
          </p:nvSpPr>
          <p:spPr>
            <a:xfrm>
              <a:off x="2050921" y="5105493"/>
              <a:ext cx="1695592"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Set up and configuration </a:t>
              </a:r>
            </a:p>
          </p:txBody>
        </p:sp>
      </p:grpSp>
      <p:grpSp>
        <p:nvGrpSpPr>
          <p:cNvPr id="32" name="Group 31">
            <a:extLst>
              <a:ext uri="{FF2B5EF4-FFF2-40B4-BE49-F238E27FC236}">
                <a16:creationId xmlns:a16="http://schemas.microsoft.com/office/drawing/2014/main" id="{1EFF418D-4BAF-4ABA-902B-F81A6E2B974A}"/>
              </a:ext>
              <a:ext uri="{C183D7F6-B498-43B3-948B-1728B52AA6E4}">
                <adec:decorative xmlns:adec="http://schemas.microsoft.com/office/drawing/2017/decorative" val="1"/>
              </a:ext>
            </a:extLst>
          </p:cNvPr>
          <p:cNvGrpSpPr/>
          <p:nvPr/>
        </p:nvGrpSpPr>
        <p:grpSpPr>
          <a:xfrm>
            <a:off x="5572319" y="4395604"/>
            <a:ext cx="1352459" cy="1433616"/>
            <a:chOff x="5572319" y="4395604"/>
            <a:chExt cx="1352459" cy="1433616"/>
          </a:xfrm>
        </p:grpSpPr>
        <p:sp>
          <p:nvSpPr>
            <p:cNvPr id="84" name="TextBox 83">
              <a:extLst>
                <a:ext uri="{FF2B5EF4-FFF2-40B4-BE49-F238E27FC236}">
                  <a16:creationId xmlns:a16="http://schemas.microsoft.com/office/drawing/2014/main" id="{A82C0E64-7A6F-48BF-87B1-D8F07508BE54}"/>
                </a:ext>
              </a:extLst>
            </p:cNvPr>
            <p:cNvSpPr txBox="1"/>
            <p:nvPr/>
          </p:nvSpPr>
          <p:spPr>
            <a:xfrm>
              <a:off x="5572319" y="5312155"/>
              <a:ext cx="1352459"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Process manufacturing</a:t>
              </a:r>
            </a:p>
          </p:txBody>
        </p:sp>
        <p:grpSp>
          <p:nvGrpSpPr>
            <p:cNvPr id="91" name="Group 90">
              <a:extLst>
                <a:ext uri="{FF2B5EF4-FFF2-40B4-BE49-F238E27FC236}">
                  <a16:creationId xmlns:a16="http://schemas.microsoft.com/office/drawing/2014/main" id="{27D1597D-C7AA-4D89-858D-BBF92926C0AB}"/>
                </a:ext>
              </a:extLst>
            </p:cNvPr>
            <p:cNvGrpSpPr/>
            <p:nvPr/>
          </p:nvGrpSpPr>
          <p:grpSpPr>
            <a:xfrm>
              <a:off x="6148387" y="4395604"/>
              <a:ext cx="182880" cy="1005840"/>
              <a:chOff x="3703609" y="3417192"/>
              <a:chExt cx="182880" cy="1005840"/>
            </a:xfrm>
          </p:grpSpPr>
          <p:sp>
            <p:nvSpPr>
              <p:cNvPr id="93" name="Oval 92">
                <a:extLst>
                  <a:ext uri="{FF2B5EF4-FFF2-40B4-BE49-F238E27FC236}">
                    <a16:creationId xmlns:a16="http://schemas.microsoft.com/office/drawing/2014/main" id="{E08563E8-09E1-4DEC-9096-793FB0C605F1}"/>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94" name="Straight Connector 93">
                <a:extLst>
                  <a:ext uri="{FF2B5EF4-FFF2-40B4-BE49-F238E27FC236}">
                    <a16:creationId xmlns:a16="http://schemas.microsoft.com/office/drawing/2014/main" id="{D8E54901-AB1C-408A-8C2E-F2273EAD5516}"/>
                  </a:ext>
                </a:extLst>
              </p:cNvPr>
              <p:cNvCxnSpPr>
                <a:cxnSpLocks/>
              </p:cNvCxnSpPr>
              <p:nvPr/>
            </p:nvCxnSpPr>
            <p:spPr>
              <a:xfrm flipH="1">
                <a:off x="3792927" y="3600072"/>
                <a:ext cx="0" cy="82296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89" name="TextBox 88">
            <a:extLst>
              <a:ext uri="{FF2B5EF4-FFF2-40B4-BE49-F238E27FC236}">
                <a16:creationId xmlns:a16="http://schemas.microsoft.com/office/drawing/2014/main" id="{A97F0E70-0843-4B14-9764-4068691100CE}"/>
              </a:ext>
              <a:ext uri="{C183D7F6-B498-43B3-948B-1728B52AA6E4}">
                <adec:decorative xmlns:adec="http://schemas.microsoft.com/office/drawing/2017/decorative" val="1"/>
              </a:ext>
            </a:extLst>
          </p:cNvPr>
          <p:cNvSpPr txBox="1"/>
          <p:nvPr/>
        </p:nvSpPr>
        <p:spPr>
          <a:xfrm>
            <a:off x="685807" y="4460712"/>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grpSp>
        <p:nvGrpSpPr>
          <p:cNvPr id="104" name="Group 103">
            <a:extLst>
              <a:ext uri="{FF2B5EF4-FFF2-40B4-BE49-F238E27FC236}">
                <a16:creationId xmlns:a16="http://schemas.microsoft.com/office/drawing/2014/main" id="{885AB2DC-A5EE-4CFB-BF45-043F7551518A}"/>
              </a:ext>
            </a:extLst>
          </p:cNvPr>
          <p:cNvGrpSpPr/>
          <p:nvPr/>
        </p:nvGrpSpPr>
        <p:grpSpPr>
          <a:xfrm>
            <a:off x="1795346" y="1520932"/>
            <a:ext cx="9696366" cy="409448"/>
            <a:chOff x="1795346" y="1520932"/>
            <a:chExt cx="9696366" cy="409448"/>
          </a:xfrm>
        </p:grpSpPr>
        <p:sp>
          <p:nvSpPr>
            <p:cNvPr id="106" name="Rectangle 105">
              <a:extLst>
                <a:ext uri="{FF2B5EF4-FFF2-40B4-BE49-F238E27FC236}">
                  <a16:creationId xmlns:a16="http://schemas.microsoft.com/office/drawing/2014/main" id="{35559F22-0EDA-43C9-9842-BA9AFC940AFB}"/>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7" name="Rectangle 106">
              <a:extLst>
                <a:ext uri="{FF2B5EF4-FFF2-40B4-BE49-F238E27FC236}">
                  <a16:creationId xmlns:a16="http://schemas.microsoft.com/office/drawing/2014/main" id="{68BFC073-1282-4DB0-A0BD-3C813B1E2BA3}"/>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8" name="Rectangle 107">
              <a:extLst>
                <a:ext uri="{FF2B5EF4-FFF2-40B4-BE49-F238E27FC236}">
                  <a16:creationId xmlns:a16="http://schemas.microsoft.com/office/drawing/2014/main" id="{9484B9F1-9FC8-4541-8DB1-D9FF5639E6A8}"/>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09" name="Title 1">
              <a:extLst>
                <a:ext uri="{FF2B5EF4-FFF2-40B4-BE49-F238E27FC236}">
                  <a16:creationId xmlns:a16="http://schemas.microsoft.com/office/drawing/2014/main" id="{A2B6C06B-8D1D-43B4-801F-41426984E053}"/>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110" name="Title 1">
              <a:extLst>
                <a:ext uri="{FF2B5EF4-FFF2-40B4-BE49-F238E27FC236}">
                  <a16:creationId xmlns:a16="http://schemas.microsoft.com/office/drawing/2014/main" id="{3EB30D6B-8EB7-4706-AD93-E0C09E824A18}"/>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116" name="Title 1">
              <a:extLst>
                <a:ext uri="{FF2B5EF4-FFF2-40B4-BE49-F238E27FC236}">
                  <a16:creationId xmlns:a16="http://schemas.microsoft.com/office/drawing/2014/main" id="{C3BB25F9-18AB-4C46-8819-B9B1561FC07C}"/>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spTree>
    <p:extLst>
      <p:ext uri="{BB962C8B-B14F-4D97-AF65-F5344CB8AC3E}">
        <p14:creationId xmlns:p14="http://schemas.microsoft.com/office/powerpoint/2010/main" val="92529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nodeType="withEffect">
                                  <p:stCondLst>
                                    <p:cond delay="1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1" fill="hold"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4"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1"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4" fill="hold" nodeType="withEffect">
                                  <p:stCondLst>
                                    <p:cond delay="50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1" fill="hold" nodeType="withEffect">
                                  <p:stCondLst>
                                    <p:cond delay="600"/>
                                  </p:stCondLst>
                                  <p:childTnLst>
                                    <p:set>
                                      <p:cBhvr>
                                        <p:cTn id="27" dur="1" fill="hold">
                                          <p:stCondLst>
                                            <p:cond delay="0"/>
                                          </p:stCondLst>
                                        </p:cTn>
                                        <p:tgtEl>
                                          <p:spTgt spid="85"/>
                                        </p:tgtEl>
                                        <p:attrNameLst>
                                          <p:attrName>style.visibility</p:attrName>
                                        </p:attrNameLst>
                                      </p:cBhvr>
                                      <p:to>
                                        <p:strVal val="visible"/>
                                      </p:to>
                                    </p:set>
                                    <p:animEffect transition="in" filter="wipe(up)">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22" presetClass="entr" presetSubtype="4" fill="hold" nodeType="withEffect">
                                  <p:stCondLst>
                                    <p:cond delay="7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1" fill="hold" nodeType="withEffect">
                                  <p:stCondLst>
                                    <p:cond delay="70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par>
                                <p:cTn id="41" presetID="10" presetClass="entr" presetSubtype="0" fill="hold" nodeType="withEffect">
                                  <p:stCondLst>
                                    <p:cond delay="70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par>
                                <p:cTn id="44" presetID="22" presetClass="entr" presetSubtype="1" fill="hold" nodeType="withEffect">
                                  <p:stCondLst>
                                    <p:cond delay="70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955869672"/>
              </p:ext>
            </p:extLst>
          </p:nvPr>
        </p:nvGraphicFramePr>
        <p:xfrm>
          <a:off x="387059" y="2046647"/>
          <a:ext cx="11283696" cy="4215420"/>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9381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621792">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Unified Operations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MB-300</a:t>
                      </a:r>
                    </a:p>
                  </a:txBody>
                  <a:tcPr marL="137160" marR="137160" marT="18288" marB="18288">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Lifecycle services and mobile devices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MB-300T01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621792">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Entities, users, and integration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MB-300T02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621792">
                <a:tc vMerge="1">
                  <a:txBody>
                    <a:bodyPr/>
                    <a:lstStyle/>
                    <a:p>
                      <a:endParaRPr lang="en-US"/>
                    </a:p>
                  </a:txBody>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Data management and go-live preparation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MB-300T03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621792">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411480">
                <a:tc rowSpan="3">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Finance and Operations, Manufacturing</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MB-320</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Discrete manufacturing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MB-320T01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411480">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Lean manufacturing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MB-320T02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5824002"/>
                  </a:ext>
                </a:extLst>
              </a:tr>
              <a:tr h="411480">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Process manufacturing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MB-320T03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0028265"/>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18589" y="429657"/>
            <a:ext cx="10819784" cy="1143000"/>
          </a:xfrm>
        </p:spPr>
        <p:txBody>
          <a:bodyPr/>
          <a:lstStyle/>
          <a:p>
            <a:r>
              <a:rPr lang="en-US" sz="3200" dirty="0"/>
              <a:t>Course details for Dynamics 365 for </a:t>
            </a:r>
            <a:r>
              <a:rPr lang="en-US" sz="3200" b="1" dirty="0"/>
              <a:t>Finance and Operations, Manufacturing </a:t>
            </a:r>
            <a:r>
              <a:rPr lang="en-US" sz="3200" dirty="0"/>
              <a:t>Functional Consultant Associate</a:t>
            </a:r>
          </a:p>
        </p:txBody>
      </p:sp>
      <p:sp>
        <p:nvSpPr>
          <p:cNvPr id="7" name="Rectangle 1">
            <a:extLst>
              <a:ext uri="{FF2B5EF4-FFF2-40B4-BE49-F238E27FC236}">
                <a16:creationId xmlns:a16="http://schemas.microsoft.com/office/drawing/2014/main" id="{FBC1CB1F-CDA8-4A06-97D1-AD14D3C88699}"/>
              </a:ext>
            </a:extLst>
          </p:cNvPr>
          <p:cNvSpPr>
            <a:spLocks noChangeArrowheads="1"/>
          </p:cNvSpPr>
          <p:nvPr/>
        </p:nvSpPr>
        <p:spPr bwMode="auto">
          <a:xfrm>
            <a:off x="418589" y="1442004"/>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6 Instructor-led training courses aligned to the two exams</a:t>
            </a:r>
          </a:p>
        </p:txBody>
      </p:sp>
    </p:spTree>
    <p:extLst>
      <p:ext uri="{BB962C8B-B14F-4D97-AF65-F5344CB8AC3E}">
        <p14:creationId xmlns:p14="http://schemas.microsoft.com/office/powerpoint/2010/main" val="24226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1.25E-6 3.7037E-6 L -0.05091 -0.0007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A4D3A72E-8AEE-43A5-940D-AD7E73D32AAF}"/>
              </a:ext>
              <a:ext uri="{C183D7F6-B498-43B3-948B-1728B52AA6E4}">
                <adec:decorative xmlns:adec="http://schemas.microsoft.com/office/drawing/2017/decorative" val="1"/>
              </a:ext>
            </a:extLst>
          </p:cNvPr>
          <p:cNvGrpSpPr/>
          <p:nvPr/>
        </p:nvGrpSpPr>
        <p:grpSpPr>
          <a:xfrm>
            <a:off x="616046" y="3680263"/>
            <a:ext cx="1005840" cy="1005840"/>
            <a:chOff x="748440" y="4715331"/>
            <a:chExt cx="1005840" cy="1005840"/>
          </a:xfrm>
        </p:grpSpPr>
        <p:sp>
          <p:nvSpPr>
            <p:cNvPr id="96" name="Rectangle: Rounded Corners 95">
              <a:extLst>
                <a:ext uri="{FF2B5EF4-FFF2-40B4-BE49-F238E27FC236}">
                  <a16:creationId xmlns:a16="http://schemas.microsoft.com/office/drawing/2014/main" id="{04B4E6CF-ADCB-42C2-A231-4A617B0CF6B3}"/>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97" name="Group 96">
              <a:extLst>
                <a:ext uri="{FF2B5EF4-FFF2-40B4-BE49-F238E27FC236}">
                  <a16:creationId xmlns:a16="http://schemas.microsoft.com/office/drawing/2014/main" id="{D0790630-3892-431F-A943-099346B64ED6}"/>
                </a:ext>
              </a:extLst>
            </p:cNvPr>
            <p:cNvGrpSpPr/>
            <p:nvPr/>
          </p:nvGrpSpPr>
          <p:grpSpPr>
            <a:xfrm>
              <a:off x="910573" y="4997101"/>
              <a:ext cx="681574" cy="410456"/>
              <a:chOff x="2201868" y="5451471"/>
              <a:chExt cx="549073" cy="325437"/>
            </a:xfrm>
          </p:grpSpPr>
          <p:grpSp>
            <p:nvGrpSpPr>
              <p:cNvPr id="98" name="Group 11">
                <a:extLst>
                  <a:ext uri="{FF2B5EF4-FFF2-40B4-BE49-F238E27FC236}">
                    <a16:creationId xmlns:a16="http://schemas.microsoft.com/office/drawing/2014/main" id="{1ACD49C4-50AD-4816-A074-40636C8A3AFE}"/>
                  </a:ext>
                </a:extLst>
              </p:cNvPr>
              <p:cNvGrpSpPr>
                <a:grpSpLocks noChangeAspect="1"/>
              </p:cNvGrpSpPr>
              <p:nvPr/>
            </p:nvGrpSpPr>
            <p:grpSpPr bwMode="auto">
              <a:xfrm>
                <a:off x="2201868" y="5451471"/>
                <a:ext cx="401638" cy="325437"/>
                <a:chOff x="1387" y="3434"/>
                <a:chExt cx="253" cy="205"/>
              </a:xfrm>
              <a:solidFill>
                <a:schemeClr val="tx1"/>
              </a:solidFill>
            </p:grpSpPr>
            <p:sp>
              <p:nvSpPr>
                <p:cNvPr id="100" name="Freeform 12">
                  <a:extLst>
                    <a:ext uri="{FF2B5EF4-FFF2-40B4-BE49-F238E27FC236}">
                      <a16:creationId xmlns:a16="http://schemas.microsoft.com/office/drawing/2014/main" id="{94C54E3A-BCE4-4D22-AF87-8CA1C6A8E78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13">
                  <a:extLst>
                    <a:ext uri="{FF2B5EF4-FFF2-40B4-BE49-F238E27FC236}">
                      <a16:creationId xmlns:a16="http://schemas.microsoft.com/office/drawing/2014/main" id="{12C60E96-2D1B-49D5-A309-468A59CEEB83}"/>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14">
                  <a:extLst>
                    <a:ext uri="{FF2B5EF4-FFF2-40B4-BE49-F238E27FC236}">
                      <a16:creationId xmlns:a16="http://schemas.microsoft.com/office/drawing/2014/main" id="{08B00260-3CF7-4975-A2AF-F020367DDCD0}"/>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15">
                  <a:extLst>
                    <a:ext uri="{FF2B5EF4-FFF2-40B4-BE49-F238E27FC236}">
                      <a16:creationId xmlns:a16="http://schemas.microsoft.com/office/drawing/2014/main" id="{72924ECD-60E1-43D5-B7E3-C4B0B92734AB}"/>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99" name="Freeform 21">
                <a:extLst>
                  <a:ext uri="{FF2B5EF4-FFF2-40B4-BE49-F238E27FC236}">
                    <a16:creationId xmlns:a16="http://schemas.microsoft.com/office/drawing/2014/main" id="{7997874E-EFFA-4320-BCC3-8B3863582927}"/>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B29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sp>
        <p:nvSpPr>
          <p:cNvPr id="3" name="Title 2">
            <a:extLst>
              <a:ext uri="{FF2B5EF4-FFF2-40B4-BE49-F238E27FC236}">
                <a16:creationId xmlns:a16="http://schemas.microsoft.com/office/drawing/2014/main" id="{62565814-36E5-4FBD-83BF-4DB5C840762E}"/>
              </a:ext>
              <a:ext uri="{C183D7F6-B498-43B3-948B-1728B52AA6E4}">
                <adec:decorative xmlns:adec="http://schemas.microsoft.com/office/drawing/2017/decorative" val="1"/>
              </a:ext>
            </a:extLst>
          </p:cNvPr>
          <p:cNvSpPr>
            <a:spLocks noGrp="1"/>
          </p:cNvSpPr>
          <p:nvPr>
            <p:ph type="title"/>
          </p:nvPr>
        </p:nvSpPr>
        <p:spPr>
          <a:xfrm>
            <a:off x="418589" y="429657"/>
            <a:ext cx="10819784" cy="1143000"/>
          </a:xfrm>
        </p:spPr>
        <p:txBody>
          <a:bodyPr/>
          <a:lstStyle/>
          <a:p>
            <a:r>
              <a:rPr lang="en-US" sz="3200" spc="-80" dirty="0"/>
              <a:t>Learning path for </a:t>
            </a:r>
            <a:r>
              <a:rPr lang="en-US" sz="3200" dirty="0"/>
              <a:t>Dynamics 365 for </a:t>
            </a:r>
            <a:r>
              <a:rPr lang="en-US" sz="3200" b="1" dirty="0"/>
              <a:t>Finance and Operations, Supply Chain Management </a:t>
            </a:r>
            <a:r>
              <a:rPr lang="en-US" sz="3200" dirty="0"/>
              <a:t>Functional Consultant Associate</a:t>
            </a:r>
          </a:p>
        </p:txBody>
      </p:sp>
      <p:grpSp>
        <p:nvGrpSpPr>
          <p:cNvPr id="7" name="Group 6">
            <a:extLst>
              <a:ext uri="{FF2B5EF4-FFF2-40B4-BE49-F238E27FC236}">
                <a16:creationId xmlns:a16="http://schemas.microsoft.com/office/drawing/2014/main" id="{7CBA0FE8-F767-47BC-BEDE-9A18BBFBC746}"/>
              </a:ext>
              <a:ext uri="{C183D7F6-B498-43B3-948B-1728B52AA6E4}">
                <adec:decorative xmlns:adec="http://schemas.microsoft.com/office/drawing/2017/decorative" val="1"/>
              </a:ext>
            </a:extLst>
          </p:cNvPr>
          <p:cNvGrpSpPr/>
          <p:nvPr/>
        </p:nvGrpSpPr>
        <p:grpSpPr>
          <a:xfrm>
            <a:off x="1600663" y="3708840"/>
            <a:ext cx="6827622" cy="1009891"/>
            <a:chOff x="2164355" y="3617750"/>
            <a:chExt cx="17971960" cy="563622"/>
          </a:xfrm>
        </p:grpSpPr>
        <p:cxnSp>
          <p:nvCxnSpPr>
            <p:cNvPr id="8" name="Straight Connector 7">
              <a:extLst>
                <a:ext uri="{FF2B5EF4-FFF2-40B4-BE49-F238E27FC236}">
                  <a16:creationId xmlns:a16="http://schemas.microsoft.com/office/drawing/2014/main" id="{6BCA8924-46C9-440A-A7E7-C8F91AA3F006}"/>
                </a:ext>
              </a:extLst>
            </p:cNvPr>
            <p:cNvCxnSpPr>
              <a:cxnSpLocks/>
              <a:endCxn id="11" idx="0"/>
            </p:cNvCxnSpPr>
            <p:nvPr/>
          </p:nvCxnSpPr>
          <p:spPr>
            <a:xfrm>
              <a:off x="2164355" y="3890783"/>
              <a:ext cx="910606" cy="242"/>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54E6F880-1DB7-42B1-9386-6BF51AC6DC3F}"/>
                </a:ext>
              </a:extLst>
            </p:cNvPr>
            <p:cNvGrpSpPr/>
            <p:nvPr/>
          </p:nvGrpSpPr>
          <p:grpSpPr>
            <a:xfrm>
              <a:off x="3074953" y="3617750"/>
              <a:ext cx="15654586" cy="563622"/>
              <a:chOff x="3196333" y="3202899"/>
              <a:chExt cx="15654586" cy="1530964"/>
            </a:xfrm>
          </p:grpSpPr>
          <p:sp>
            <p:nvSpPr>
              <p:cNvPr id="11" name="Freeform: Shape 10">
                <a:extLst>
                  <a:ext uri="{FF2B5EF4-FFF2-40B4-BE49-F238E27FC236}">
                    <a16:creationId xmlns:a16="http://schemas.microsoft.com/office/drawing/2014/main" id="{D6555A3E-2A8C-4F25-AC1D-472F4CD1C22A}"/>
                  </a:ext>
                </a:extLst>
              </p:cNvPr>
              <p:cNvSpPr/>
              <p:nvPr/>
            </p:nvSpPr>
            <p:spPr bwMode="auto">
              <a:xfrm flipV="1">
                <a:off x="3196341" y="3941059"/>
                <a:ext cx="15654578" cy="792804"/>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1328675"/>
                  <a:gd name="connsiteY0" fmla="*/ 1043219 h 1043219"/>
                  <a:gd name="connsiteX1" fmla="*/ 1235531 w 11328675"/>
                  <a:gd name="connsiteY1" fmla="*/ 10574 h 1043219"/>
                  <a:gd name="connsiteX2" fmla="*/ 11328675 w 11328675"/>
                  <a:gd name="connsiteY2" fmla="*/ 0 h 1043219"/>
                  <a:gd name="connsiteX0" fmla="*/ 0 w 11252998"/>
                  <a:gd name="connsiteY0" fmla="*/ 1043219 h 1043219"/>
                  <a:gd name="connsiteX1" fmla="*/ 1235531 w 11252998"/>
                  <a:gd name="connsiteY1" fmla="*/ 10574 h 1043219"/>
                  <a:gd name="connsiteX2" fmla="*/ 11252998 w 11252998"/>
                  <a:gd name="connsiteY2" fmla="*/ 0 h 1043219"/>
                  <a:gd name="connsiteX0" fmla="*/ 0 w 11998025"/>
                  <a:gd name="connsiteY0" fmla="*/ 1045038 h 1045038"/>
                  <a:gd name="connsiteX1" fmla="*/ 1235531 w 11998025"/>
                  <a:gd name="connsiteY1" fmla="*/ 12393 h 1045038"/>
                  <a:gd name="connsiteX2" fmla="*/ 11252998 w 11998025"/>
                  <a:gd name="connsiteY2" fmla="*/ 1819 h 1045038"/>
                  <a:gd name="connsiteX3" fmla="*/ 11263399 w 11998025"/>
                  <a:gd name="connsiteY3" fmla="*/ 0 h 1045038"/>
                  <a:gd name="connsiteX0" fmla="*/ 0 w 12624698"/>
                  <a:gd name="connsiteY0" fmla="*/ 1043223 h 1048694"/>
                  <a:gd name="connsiteX1" fmla="*/ 1235531 w 12624698"/>
                  <a:gd name="connsiteY1" fmla="*/ 10578 h 1048694"/>
                  <a:gd name="connsiteX2" fmla="*/ 11252998 w 12624698"/>
                  <a:gd name="connsiteY2" fmla="*/ 4 h 1048694"/>
                  <a:gd name="connsiteX3" fmla="*/ 12600358 w 12624698"/>
                  <a:gd name="connsiteY3" fmla="*/ 1048693 h 1048694"/>
                  <a:gd name="connsiteX0" fmla="*/ 0 w 12600358"/>
                  <a:gd name="connsiteY0" fmla="*/ 1043219 h 1048690"/>
                  <a:gd name="connsiteX1" fmla="*/ 1235531 w 12600358"/>
                  <a:gd name="connsiteY1" fmla="*/ 10574 h 1048690"/>
                  <a:gd name="connsiteX2" fmla="*/ 11252998 w 12600358"/>
                  <a:gd name="connsiteY2" fmla="*/ 0 h 1048690"/>
                  <a:gd name="connsiteX3" fmla="*/ 12600358 w 12600358"/>
                  <a:gd name="connsiteY3" fmla="*/ 1048689 h 1048690"/>
                </a:gdLst>
                <a:ahLst/>
                <a:cxnLst>
                  <a:cxn ang="0">
                    <a:pos x="connsiteX0" y="connsiteY0"/>
                  </a:cxn>
                  <a:cxn ang="0">
                    <a:pos x="connsiteX1" y="connsiteY1"/>
                  </a:cxn>
                  <a:cxn ang="0">
                    <a:pos x="connsiteX2" y="connsiteY2"/>
                  </a:cxn>
                  <a:cxn ang="0">
                    <a:pos x="connsiteX3" y="connsiteY3"/>
                  </a:cxn>
                </a:cxnLst>
                <a:rect l="l" t="t" r="r" b="b"/>
                <a:pathLst>
                  <a:path w="12600358" h="1048690">
                    <a:moveTo>
                      <a:pt x="0" y="1043219"/>
                    </a:moveTo>
                    <a:cubicBezTo>
                      <a:pt x="150086" y="956349"/>
                      <a:pt x="1051186" y="128287"/>
                      <a:pt x="1235531" y="10574"/>
                    </a:cubicBezTo>
                    <a:cubicBezTo>
                      <a:pt x="1292009" y="239"/>
                      <a:pt x="11167034" y="8566"/>
                      <a:pt x="11252998" y="0"/>
                    </a:cubicBezTo>
                    <a:lnTo>
                      <a:pt x="12600358" y="1048689"/>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7E14B50-06AB-4737-8650-B3A8585ED31E}"/>
                  </a:ext>
                </a:extLst>
              </p:cNvPr>
              <p:cNvSpPr/>
              <p:nvPr/>
            </p:nvSpPr>
            <p:spPr bwMode="auto">
              <a:xfrm>
                <a:off x="3196333" y="3202899"/>
                <a:ext cx="15648313" cy="742290"/>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1302250"/>
                  <a:gd name="connsiteY0" fmla="*/ 1039702 h 1039702"/>
                  <a:gd name="connsiteX1" fmla="*/ 1235531 w 11302250"/>
                  <a:gd name="connsiteY1" fmla="*/ 7057 h 1039702"/>
                  <a:gd name="connsiteX2" fmla="*/ 11302250 w 11302250"/>
                  <a:gd name="connsiteY2" fmla="*/ 6580 h 1039702"/>
                  <a:gd name="connsiteX0" fmla="*/ 0 w 11241957"/>
                  <a:gd name="connsiteY0" fmla="*/ 1039702 h 1039702"/>
                  <a:gd name="connsiteX1" fmla="*/ 1235531 w 11241957"/>
                  <a:gd name="connsiteY1" fmla="*/ 7057 h 1039702"/>
                  <a:gd name="connsiteX2" fmla="*/ 11241957 w 11241957"/>
                  <a:gd name="connsiteY2" fmla="*/ 6580 h 1039702"/>
                  <a:gd name="connsiteX0" fmla="*/ 0 w 11980384"/>
                  <a:gd name="connsiteY0" fmla="*/ 1047386 h 1047386"/>
                  <a:gd name="connsiteX1" fmla="*/ 1235531 w 11980384"/>
                  <a:gd name="connsiteY1" fmla="*/ 14741 h 1047386"/>
                  <a:gd name="connsiteX2" fmla="*/ 11241957 w 11980384"/>
                  <a:gd name="connsiteY2" fmla="*/ 14264 h 1047386"/>
                  <a:gd name="connsiteX3" fmla="*/ 11232219 w 11980384"/>
                  <a:gd name="connsiteY3" fmla="*/ 0 h 1047386"/>
                  <a:gd name="connsiteX0" fmla="*/ 0 w 12578250"/>
                  <a:gd name="connsiteY0" fmla="*/ 1039702 h 1039702"/>
                  <a:gd name="connsiteX1" fmla="*/ 1235531 w 12578250"/>
                  <a:gd name="connsiteY1" fmla="*/ 7057 h 1039702"/>
                  <a:gd name="connsiteX2" fmla="*/ 11241957 w 12578250"/>
                  <a:gd name="connsiteY2" fmla="*/ 6580 h 1039702"/>
                  <a:gd name="connsiteX3" fmla="*/ 12543591 w 12578250"/>
                  <a:gd name="connsiteY3" fmla="*/ 1033909 h 1039702"/>
                  <a:gd name="connsiteX0" fmla="*/ 0 w 12543591"/>
                  <a:gd name="connsiteY0" fmla="*/ 1039702 h 1039702"/>
                  <a:gd name="connsiteX1" fmla="*/ 1235531 w 12543591"/>
                  <a:gd name="connsiteY1" fmla="*/ 7057 h 1039702"/>
                  <a:gd name="connsiteX2" fmla="*/ 11241957 w 12543591"/>
                  <a:gd name="connsiteY2" fmla="*/ 6580 h 1039702"/>
                  <a:gd name="connsiteX3" fmla="*/ 12543591 w 12543591"/>
                  <a:gd name="connsiteY3" fmla="*/ 1033909 h 1039702"/>
                </a:gdLst>
                <a:ahLst/>
                <a:cxnLst>
                  <a:cxn ang="0">
                    <a:pos x="connsiteX0" y="connsiteY0"/>
                  </a:cxn>
                  <a:cxn ang="0">
                    <a:pos x="connsiteX1" y="connsiteY1"/>
                  </a:cxn>
                  <a:cxn ang="0">
                    <a:pos x="connsiteX2" y="connsiteY2"/>
                  </a:cxn>
                  <a:cxn ang="0">
                    <a:pos x="connsiteX3" y="connsiteY3"/>
                  </a:cxn>
                </a:cxnLst>
                <a:rect l="l" t="t" r="r" b="b"/>
                <a:pathLst>
                  <a:path w="12543591" h="1039702">
                    <a:moveTo>
                      <a:pt x="0" y="1039702"/>
                    </a:moveTo>
                    <a:cubicBezTo>
                      <a:pt x="150086" y="952832"/>
                      <a:pt x="1051186" y="124770"/>
                      <a:pt x="1235531" y="7057"/>
                    </a:cubicBezTo>
                    <a:cubicBezTo>
                      <a:pt x="1292009" y="-3278"/>
                      <a:pt x="11122223" y="-1234"/>
                      <a:pt x="11241957" y="6580"/>
                    </a:cubicBezTo>
                    <a:lnTo>
                      <a:pt x="12543591" y="1033909"/>
                    </a:lnTo>
                  </a:path>
                </a:pathLst>
              </a:cu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cxnSp>
          <p:nvCxnSpPr>
            <p:cNvPr id="10" name="Straight Connector 9">
              <a:extLst>
                <a:ext uri="{FF2B5EF4-FFF2-40B4-BE49-F238E27FC236}">
                  <a16:creationId xmlns:a16="http://schemas.microsoft.com/office/drawing/2014/main" id="{872E5505-5F2E-49CE-8253-0B5C47947B10}"/>
                </a:ext>
              </a:extLst>
            </p:cNvPr>
            <p:cNvCxnSpPr>
              <a:cxnSpLocks/>
            </p:cNvCxnSpPr>
            <p:nvPr/>
          </p:nvCxnSpPr>
          <p:spPr>
            <a:xfrm>
              <a:off x="18696647" y="3891027"/>
              <a:ext cx="1439668" cy="0"/>
            </a:xfrm>
            <a:prstGeom prst="line">
              <a:avLst/>
            </a:prstGeom>
            <a:noFill/>
            <a:ln w="25400">
              <a:solidFill>
                <a:srgbClr val="008272"/>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FA4508-75E8-495D-B619-27A0A5986F91}"/>
              </a:ext>
              <a:ext uri="{C183D7F6-B498-43B3-948B-1728B52AA6E4}">
                <adec:decorative xmlns:adec="http://schemas.microsoft.com/office/drawing/2017/decorative" val="1"/>
              </a:ext>
            </a:extLst>
          </p:cNvPr>
          <p:cNvGrpSpPr/>
          <p:nvPr/>
        </p:nvGrpSpPr>
        <p:grpSpPr>
          <a:xfrm>
            <a:off x="1364452" y="2610994"/>
            <a:ext cx="2432185" cy="1191634"/>
            <a:chOff x="2661317" y="2411170"/>
            <a:chExt cx="2432185" cy="1191634"/>
          </a:xfrm>
        </p:grpSpPr>
        <p:cxnSp>
          <p:nvCxnSpPr>
            <p:cNvPr id="17" name="Straight Connector 16">
              <a:extLst>
                <a:ext uri="{FF2B5EF4-FFF2-40B4-BE49-F238E27FC236}">
                  <a16:creationId xmlns:a16="http://schemas.microsoft.com/office/drawing/2014/main" id="{304A57F3-4377-4575-B7F7-01C0E3B7C92F}"/>
                </a:ext>
              </a:extLst>
            </p:cNvPr>
            <p:cNvCxnSpPr>
              <a:cxnSpLocks/>
            </p:cNvCxnSpPr>
            <p:nvPr/>
          </p:nvCxnSpPr>
          <p:spPr>
            <a:xfrm flipH="1">
              <a:off x="4005581" y="2925816"/>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A8C998-5FAB-4604-AE93-C1C5D8768F9A}"/>
                </a:ext>
              </a:extLst>
            </p:cNvPr>
            <p:cNvSpPr txBox="1"/>
            <p:nvPr/>
          </p:nvSpPr>
          <p:spPr>
            <a:xfrm>
              <a:off x="2661317" y="2411170"/>
              <a:ext cx="2432185"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Common functionality and implementation tools</a:t>
              </a:r>
            </a:p>
          </p:txBody>
        </p:sp>
        <p:sp>
          <p:nvSpPr>
            <p:cNvPr id="16" name="Oval 15">
              <a:extLst>
                <a:ext uri="{FF2B5EF4-FFF2-40B4-BE49-F238E27FC236}">
                  <a16:creationId xmlns:a16="http://schemas.microsoft.com/office/drawing/2014/main" id="{B1E359DA-F860-4834-B34E-34BE5E1078D6}"/>
                </a:ext>
              </a:extLst>
            </p:cNvPr>
            <p:cNvSpPr/>
            <p:nvPr/>
          </p:nvSpPr>
          <p:spPr bwMode="auto">
            <a:xfrm>
              <a:off x="3912148" y="341992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23" name="Group 22">
            <a:extLst>
              <a:ext uri="{FF2B5EF4-FFF2-40B4-BE49-F238E27FC236}">
                <a16:creationId xmlns:a16="http://schemas.microsoft.com/office/drawing/2014/main" id="{2BEF98B2-8220-414E-BA98-E857A38E665D}"/>
              </a:ext>
              <a:ext uri="{C183D7F6-B498-43B3-948B-1728B52AA6E4}">
                <adec:decorative xmlns:adec="http://schemas.microsoft.com/office/drawing/2017/decorative" val="1"/>
              </a:ext>
            </a:extLst>
          </p:cNvPr>
          <p:cNvGrpSpPr/>
          <p:nvPr/>
        </p:nvGrpSpPr>
        <p:grpSpPr>
          <a:xfrm>
            <a:off x="6794787" y="2617715"/>
            <a:ext cx="2140917" cy="1155954"/>
            <a:chOff x="8352872" y="2334796"/>
            <a:chExt cx="2140917" cy="1155954"/>
          </a:xfrm>
        </p:grpSpPr>
        <p:sp>
          <p:nvSpPr>
            <p:cNvPr id="24" name="Oval 23">
              <a:extLst>
                <a:ext uri="{FF2B5EF4-FFF2-40B4-BE49-F238E27FC236}">
                  <a16:creationId xmlns:a16="http://schemas.microsoft.com/office/drawing/2014/main" id="{1F28CFEC-8951-49D3-9A90-7919FB72A36F}"/>
                </a:ext>
              </a:extLst>
            </p:cNvPr>
            <p:cNvSpPr/>
            <p:nvPr/>
          </p:nvSpPr>
          <p:spPr bwMode="auto">
            <a:xfrm>
              <a:off x="8736907" y="3307870"/>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25" name="Straight Connector 24">
              <a:extLst>
                <a:ext uri="{FF2B5EF4-FFF2-40B4-BE49-F238E27FC236}">
                  <a16:creationId xmlns:a16="http://schemas.microsoft.com/office/drawing/2014/main" id="{19FE07B7-1BC6-4E06-BFF3-859272E6B583}"/>
                </a:ext>
              </a:extLst>
            </p:cNvPr>
            <p:cNvCxnSpPr>
              <a:cxnSpLocks/>
            </p:cNvCxnSpPr>
            <p:nvPr/>
          </p:nvCxnSpPr>
          <p:spPr>
            <a:xfrm>
              <a:off x="8828347" y="2647586"/>
              <a:ext cx="0" cy="667512"/>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1A1ADB-1EF9-481C-9FCE-475564E3E153}"/>
                </a:ext>
              </a:extLst>
            </p:cNvPr>
            <p:cNvSpPr txBox="1"/>
            <p:nvPr/>
          </p:nvSpPr>
          <p:spPr>
            <a:xfrm>
              <a:off x="8352872" y="2334796"/>
              <a:ext cx="2140917" cy="769634"/>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MB-300: Microsoft Dynamics 365 Unified Operations Core</a:t>
              </a:r>
            </a:p>
          </p:txBody>
        </p:sp>
      </p:grpSp>
      <p:grpSp>
        <p:nvGrpSpPr>
          <p:cNvPr id="27" name="Group 26">
            <a:extLst>
              <a:ext uri="{FF2B5EF4-FFF2-40B4-BE49-F238E27FC236}">
                <a16:creationId xmlns:a16="http://schemas.microsoft.com/office/drawing/2014/main" id="{E4B5AED1-CD27-4095-A748-8D4619B14F80}"/>
              </a:ext>
              <a:ext uri="{C183D7F6-B498-43B3-948B-1728B52AA6E4}">
                <adec:decorative xmlns:adec="http://schemas.microsoft.com/office/drawing/2017/decorative" val="1"/>
              </a:ext>
            </a:extLst>
          </p:cNvPr>
          <p:cNvGrpSpPr/>
          <p:nvPr/>
        </p:nvGrpSpPr>
        <p:grpSpPr>
          <a:xfrm>
            <a:off x="4430168" y="2777787"/>
            <a:ext cx="1237839" cy="1004064"/>
            <a:chOff x="2649846" y="3024420"/>
            <a:chExt cx="1237839" cy="1004064"/>
          </a:xfrm>
        </p:grpSpPr>
        <p:grpSp>
          <p:nvGrpSpPr>
            <p:cNvPr id="28" name="Group 27">
              <a:extLst>
                <a:ext uri="{FF2B5EF4-FFF2-40B4-BE49-F238E27FC236}">
                  <a16:creationId xmlns:a16="http://schemas.microsoft.com/office/drawing/2014/main" id="{9546490B-1E3A-42F8-A5CF-263F00012A80}"/>
                </a:ext>
              </a:extLst>
            </p:cNvPr>
            <p:cNvGrpSpPr/>
            <p:nvPr/>
          </p:nvGrpSpPr>
          <p:grpSpPr>
            <a:xfrm flipV="1">
              <a:off x="3199149" y="3359188"/>
              <a:ext cx="182880" cy="669296"/>
              <a:chOff x="3175206" y="5630837"/>
              <a:chExt cx="182880" cy="669296"/>
            </a:xfrm>
          </p:grpSpPr>
          <p:sp>
            <p:nvSpPr>
              <p:cNvPr id="30" name="Oval 29">
                <a:extLst>
                  <a:ext uri="{FF2B5EF4-FFF2-40B4-BE49-F238E27FC236}">
                    <a16:creationId xmlns:a16="http://schemas.microsoft.com/office/drawing/2014/main" id="{432105C9-A8D4-4F1E-A7F9-2F65EDDB8EF9}"/>
                  </a:ext>
                </a:extLst>
              </p:cNvPr>
              <p:cNvSpPr/>
              <p:nvPr/>
            </p:nvSpPr>
            <p:spPr bwMode="auto">
              <a:xfrm>
                <a:off x="3175206" y="563083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31" name="Straight Connector 30">
                <a:extLst>
                  <a:ext uri="{FF2B5EF4-FFF2-40B4-BE49-F238E27FC236}">
                    <a16:creationId xmlns:a16="http://schemas.microsoft.com/office/drawing/2014/main" id="{F1F8BD2D-7510-4855-81F4-6A71968FFE56}"/>
                  </a:ext>
                </a:extLst>
              </p:cNvPr>
              <p:cNvCxnSpPr>
                <a:cxnSpLocks/>
              </p:cNvCxnSpPr>
              <p:nvPr/>
            </p:nvCxnSpPr>
            <p:spPr>
              <a:xfrm flipH="1">
                <a:off x="3266646" y="5808757"/>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E1CA8C3-7F64-445C-B387-9F8A77699041}"/>
                </a:ext>
              </a:extLst>
            </p:cNvPr>
            <p:cNvSpPr txBox="1"/>
            <p:nvPr/>
          </p:nvSpPr>
          <p:spPr>
            <a:xfrm>
              <a:off x="2649846" y="3024420"/>
              <a:ext cx="1237839"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Data migration</a:t>
              </a:r>
            </a:p>
          </p:txBody>
        </p:sp>
      </p:grpSp>
      <p:grpSp>
        <p:nvGrpSpPr>
          <p:cNvPr id="39" name="Group 38">
            <a:extLst>
              <a:ext uri="{FF2B5EF4-FFF2-40B4-BE49-F238E27FC236}">
                <a16:creationId xmlns:a16="http://schemas.microsoft.com/office/drawing/2014/main" id="{42322A3F-346A-4804-B81C-271C8FD7279B}"/>
              </a:ext>
            </a:extLst>
          </p:cNvPr>
          <p:cNvGrpSpPr/>
          <p:nvPr/>
        </p:nvGrpSpPr>
        <p:grpSpPr>
          <a:xfrm>
            <a:off x="1795346" y="1520932"/>
            <a:ext cx="9696366" cy="409448"/>
            <a:chOff x="1795346" y="1520932"/>
            <a:chExt cx="9696366" cy="409448"/>
          </a:xfrm>
        </p:grpSpPr>
        <p:sp>
          <p:nvSpPr>
            <p:cNvPr id="38" name="Rectangle 37">
              <a:extLst>
                <a:ext uri="{FF2B5EF4-FFF2-40B4-BE49-F238E27FC236}">
                  <a16:creationId xmlns:a16="http://schemas.microsoft.com/office/drawing/2014/main" id="{A5F236F2-2081-4E61-93EA-8FEEF5903A1B}"/>
                </a:ext>
              </a:extLst>
            </p:cNvPr>
            <p:cNvSpPr/>
            <p:nvPr/>
          </p:nvSpPr>
          <p:spPr>
            <a:xfrm>
              <a:off x="1795346" y="1520932"/>
              <a:ext cx="4619973" cy="4094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0" name="Rectangle 109">
              <a:extLst>
                <a:ext uri="{FF2B5EF4-FFF2-40B4-BE49-F238E27FC236}">
                  <a16:creationId xmlns:a16="http://schemas.microsoft.com/office/drawing/2014/main" id="{05E7C39B-4FD9-42C7-A3C7-2F192EB589CA}"/>
                </a:ext>
              </a:extLst>
            </p:cNvPr>
            <p:cNvSpPr/>
            <p:nvPr/>
          </p:nvSpPr>
          <p:spPr>
            <a:xfrm>
              <a:off x="6363347" y="1520932"/>
              <a:ext cx="2780654" cy="40944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116" name="Rectangle 115">
              <a:extLst>
                <a:ext uri="{FF2B5EF4-FFF2-40B4-BE49-F238E27FC236}">
                  <a16:creationId xmlns:a16="http://schemas.microsoft.com/office/drawing/2014/main" id="{7DDF5434-CC2A-425B-B2B6-2C445787855B}"/>
                </a:ext>
              </a:extLst>
            </p:cNvPr>
            <p:cNvSpPr/>
            <p:nvPr/>
          </p:nvSpPr>
          <p:spPr>
            <a:xfrm>
              <a:off x="9019509" y="1520932"/>
              <a:ext cx="2472203" cy="409448"/>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sp>
          <p:nvSpPr>
            <p:cNvPr id="50" name="Title 1">
              <a:extLst>
                <a:ext uri="{FF2B5EF4-FFF2-40B4-BE49-F238E27FC236}">
                  <a16:creationId xmlns:a16="http://schemas.microsoft.com/office/drawing/2014/main" id="{D78D9FE8-BC35-4D45-8C2B-2F3AF4B0DEE0}"/>
                </a:ext>
                <a:ext uri="{C183D7F6-B498-43B3-948B-1728B52AA6E4}">
                  <adec:decorative xmlns:adec="http://schemas.microsoft.com/office/drawing/2017/decorative" val="1"/>
                </a:ext>
              </a:extLst>
            </p:cNvPr>
            <p:cNvSpPr txBox="1">
              <a:spLocks/>
            </p:cNvSpPr>
            <p:nvPr/>
          </p:nvSpPr>
          <p:spPr>
            <a:xfrm>
              <a:off x="2156473" y="1587157"/>
              <a:ext cx="389771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Skills required for certification</a:t>
              </a:r>
            </a:p>
          </p:txBody>
        </p:sp>
        <p:sp>
          <p:nvSpPr>
            <p:cNvPr id="51" name="Title 1">
              <a:extLst>
                <a:ext uri="{FF2B5EF4-FFF2-40B4-BE49-F238E27FC236}">
                  <a16:creationId xmlns:a16="http://schemas.microsoft.com/office/drawing/2014/main" id="{6164D046-1B99-4D95-BAEC-E53CF907F4B4}"/>
                </a:ext>
                <a:ext uri="{C183D7F6-B498-43B3-948B-1728B52AA6E4}">
                  <adec:decorative xmlns:adec="http://schemas.microsoft.com/office/drawing/2017/decorative" val="1"/>
                </a:ext>
              </a:extLst>
            </p:cNvPr>
            <p:cNvSpPr txBox="1">
              <a:spLocks/>
            </p:cNvSpPr>
            <p:nvPr/>
          </p:nvSpPr>
          <p:spPr>
            <a:xfrm>
              <a:off x="9141006"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Certification</a:t>
              </a:r>
            </a:p>
          </p:txBody>
        </p:sp>
        <p:sp>
          <p:nvSpPr>
            <p:cNvPr id="52" name="Title 1">
              <a:extLst>
                <a:ext uri="{FF2B5EF4-FFF2-40B4-BE49-F238E27FC236}">
                  <a16:creationId xmlns:a16="http://schemas.microsoft.com/office/drawing/2014/main" id="{6B678F1F-84D9-4CE7-A6CC-EDD53F06D7BF}"/>
                </a:ext>
                <a:ext uri="{C183D7F6-B498-43B3-948B-1728B52AA6E4}">
                  <adec:decorative xmlns:adec="http://schemas.microsoft.com/office/drawing/2017/decorative" val="1"/>
                </a:ext>
              </a:extLst>
            </p:cNvPr>
            <p:cNvSpPr txBox="1">
              <a:spLocks/>
            </p:cNvSpPr>
            <p:nvPr/>
          </p:nvSpPr>
          <p:spPr>
            <a:xfrm>
              <a:off x="6639070" y="1587157"/>
              <a:ext cx="2229208" cy="276999"/>
            </a:xfrm>
            <a:prstGeom prst="rect">
              <a:avLst/>
            </a:prstGeom>
            <a:noFill/>
          </p:spPr>
          <p:txBody>
            <a:bodyPr vert="horz" wrap="square" lIns="0" tIns="0"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Exams</a:t>
              </a:r>
            </a:p>
          </p:txBody>
        </p:sp>
      </p:grpSp>
      <p:grpSp>
        <p:nvGrpSpPr>
          <p:cNvPr id="70" name="Group 69">
            <a:extLst>
              <a:ext uri="{FF2B5EF4-FFF2-40B4-BE49-F238E27FC236}">
                <a16:creationId xmlns:a16="http://schemas.microsoft.com/office/drawing/2014/main" id="{637DCD5A-F618-46F3-AA26-D19521E3B6F1}"/>
              </a:ext>
              <a:ext uri="{C183D7F6-B498-43B3-948B-1728B52AA6E4}">
                <adec:decorative xmlns:adec="http://schemas.microsoft.com/office/drawing/2017/decorative" val="1"/>
              </a:ext>
            </a:extLst>
          </p:cNvPr>
          <p:cNvGrpSpPr/>
          <p:nvPr/>
        </p:nvGrpSpPr>
        <p:grpSpPr>
          <a:xfrm>
            <a:off x="6917248" y="4646264"/>
            <a:ext cx="2140917" cy="1180296"/>
            <a:chOff x="7891239" y="1253508"/>
            <a:chExt cx="2140917" cy="1180296"/>
          </a:xfrm>
        </p:grpSpPr>
        <p:sp>
          <p:nvSpPr>
            <p:cNvPr id="71" name="Oval 70">
              <a:extLst>
                <a:ext uri="{FF2B5EF4-FFF2-40B4-BE49-F238E27FC236}">
                  <a16:creationId xmlns:a16="http://schemas.microsoft.com/office/drawing/2014/main" id="{9A8DDDBA-E1BB-4CFB-9FEA-62712731ECD2}"/>
                </a:ext>
              </a:extLst>
            </p:cNvPr>
            <p:cNvSpPr/>
            <p:nvPr/>
          </p:nvSpPr>
          <p:spPr bwMode="auto">
            <a:xfrm>
              <a:off x="8141924" y="1253508"/>
              <a:ext cx="182880" cy="182880"/>
            </a:xfrm>
            <a:prstGeom prst="ellipse">
              <a:avLst/>
            </a:prstGeom>
            <a:solidFill>
              <a:srgbClr val="008272"/>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72" name="Straight Connector 71">
              <a:extLst>
                <a:ext uri="{FF2B5EF4-FFF2-40B4-BE49-F238E27FC236}">
                  <a16:creationId xmlns:a16="http://schemas.microsoft.com/office/drawing/2014/main" id="{B3020A55-A464-47EE-934C-1402F43A38AD}"/>
                </a:ext>
              </a:extLst>
            </p:cNvPr>
            <p:cNvCxnSpPr>
              <a:cxnSpLocks/>
            </p:cNvCxnSpPr>
            <p:nvPr/>
          </p:nvCxnSpPr>
          <p:spPr>
            <a:xfrm flipH="1">
              <a:off x="8233364" y="1392063"/>
              <a:ext cx="1" cy="663414"/>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673FD4-E7F4-4077-A380-41CF8F79D771}"/>
                </a:ext>
              </a:extLst>
            </p:cNvPr>
            <p:cNvSpPr txBox="1"/>
            <p:nvPr/>
          </p:nvSpPr>
          <p:spPr>
            <a:xfrm>
              <a:off x="7891239" y="1499959"/>
              <a:ext cx="2140917" cy="933845"/>
            </a:xfrm>
            <a:prstGeom prst="rect">
              <a:avLst/>
            </a:prstGeom>
            <a:solidFill>
              <a:srgbClr val="008272"/>
            </a:solidFill>
            <a:effectLst>
              <a:outerShdw blurRad="76200" dist="25400" dir="2700000" algn="ctr" rotWithShape="0">
                <a:prstClr val="black">
                  <a:alpha val="31000"/>
                </a:prstClr>
              </a:outerShdw>
            </a:effectLst>
          </p:spPr>
          <p:txBody>
            <a:bodyPr rot="0" spcFirstLastPara="0" vertOverflow="overflow" horzOverflow="overflow" vert="horz" wrap="square" lIns="182880" tIns="137160" rIns="182880" bIns="137160" numCol="1" spcCol="0" rtlCol="0" fromWordArt="0" anchor="ctr" anchorCtr="0" forceAA="0" compatLnSpc="1">
              <a:prstTxWarp prst="textNoShape">
                <a:avLst/>
              </a:prstTxWarp>
              <a:spAutoFit/>
            </a:bodyPr>
            <a:lstStyle>
              <a:defPPr>
                <a:defRPr lang="en-US"/>
              </a:defPPr>
              <a:lvl1pPr defTabSz="932742">
                <a:lnSpc>
                  <a:spcPct val="90000"/>
                </a:lnSpc>
                <a:spcBef>
                  <a:spcPct val="0"/>
                </a:spcBef>
                <a:defRPr sz="1200" b="1">
                  <a:ln w="3175">
                    <a:noFill/>
                  </a:ln>
                  <a:gradFill>
                    <a:gsLst>
                      <a:gs pos="1250">
                        <a:schemeClr val="bg1"/>
                      </a:gs>
                      <a:gs pos="100000">
                        <a:schemeClr val="bg1"/>
                      </a:gs>
                    </a:gsLst>
                    <a:lin ang="5400000" scaled="0"/>
                  </a:gradFill>
                  <a:latin typeface="+mj-lt"/>
                  <a:cs typeface="Segoe UI" panose="020B0502040204020203" pitchFamily="34" charset="0"/>
                </a:defRPr>
              </a:lvl1pPr>
            </a:lstStyle>
            <a:p>
              <a:pPr marR="0" lvl="0" algn="l" defTabSz="932742" rtl="0" eaLnBrk="1" fontAlgn="auto" latinLnBrk="0" hangingPunct="1">
                <a:lnSpc>
                  <a:spcPct val="97000"/>
                </a:lnSpc>
                <a:spcBef>
                  <a:spcPct val="0"/>
                </a:spcBef>
                <a:spcAft>
                  <a:spcPts val="0"/>
                </a:spcAft>
                <a:buClrTx/>
                <a:buSzTx/>
                <a:buFontTx/>
                <a:buNone/>
                <a:tabLst/>
                <a:defRPr/>
              </a:pP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MB-330: Microsoft Dynamics 365 </a:t>
              </a:r>
              <a:b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11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for Finance and Operations, Supply Chain Management</a:t>
              </a:r>
            </a:p>
          </p:txBody>
        </p:sp>
      </p:grpSp>
      <p:grpSp>
        <p:nvGrpSpPr>
          <p:cNvPr id="74" name="Group 73">
            <a:extLst>
              <a:ext uri="{FF2B5EF4-FFF2-40B4-BE49-F238E27FC236}">
                <a16:creationId xmlns:a16="http://schemas.microsoft.com/office/drawing/2014/main" id="{81223810-4AED-42CE-A0C2-180F89170AD0}"/>
              </a:ext>
              <a:ext uri="{C183D7F6-B498-43B3-948B-1728B52AA6E4}">
                <adec:decorative xmlns:adec="http://schemas.microsoft.com/office/drawing/2017/decorative" val="1"/>
              </a:ext>
            </a:extLst>
          </p:cNvPr>
          <p:cNvGrpSpPr/>
          <p:nvPr/>
        </p:nvGrpSpPr>
        <p:grpSpPr>
          <a:xfrm>
            <a:off x="8432877" y="5985799"/>
            <a:ext cx="2980944" cy="691837"/>
            <a:chOff x="324701" y="6061492"/>
            <a:chExt cx="2980944" cy="691837"/>
          </a:xfrm>
        </p:grpSpPr>
        <p:sp>
          <p:nvSpPr>
            <p:cNvPr id="75" name="Rectangle 74">
              <a:extLst>
                <a:ext uri="{FF2B5EF4-FFF2-40B4-BE49-F238E27FC236}">
                  <a16:creationId xmlns:a16="http://schemas.microsoft.com/office/drawing/2014/main" id="{0AA737E9-A2A2-439E-82CF-8D10939DECBE}"/>
                </a:ext>
              </a:extLst>
            </p:cNvPr>
            <p:cNvSpPr/>
            <p:nvPr/>
          </p:nvSpPr>
          <p:spPr bwMode="auto">
            <a:xfrm>
              <a:off x="324701" y="6061492"/>
              <a:ext cx="2980944" cy="691837"/>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91440" rIns="182880" bIns="91440" numCol="1" rtlCol="0" anchor="ctr" anchorCtr="0" compatLnSpc="1">
              <a:prstTxWarp prst="textNoShape">
                <a:avLst/>
              </a:prstTxWarp>
              <a:noAutofit/>
            </a:bodyPr>
            <a:lstStyle/>
            <a:p>
              <a:pPr marL="57150" marR="0" lvl="0" indent="-57150" algn="l" defTabSz="932472" rtl="0" eaLnBrk="1" fontAlgn="base" latinLnBrk="0" hangingPunct="1">
                <a:lnSpc>
                  <a:spcPct val="97000"/>
                </a:lnSpc>
                <a:spcBef>
                  <a:spcPct val="0"/>
                </a:spcBef>
                <a:spcAft>
                  <a:spcPct val="0"/>
                </a:spcAft>
                <a:buClrTx/>
                <a:buSzTx/>
                <a:buFontTx/>
                <a:buNone/>
                <a:tabLst/>
                <a:defRPr/>
              </a:pP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*Must pass MB-300 + MB-330</a:t>
              </a:r>
              <a:b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br>
              <a:r>
                <a:rPr kumimoji="0" lang="en-US" sz="1050" b="0" i="0" u="none" strike="noStrike" kern="1200" cap="none" spc="0" normalizeH="0" baseline="0" noProof="0" dirty="0">
                  <a:ln>
                    <a:noFill/>
                  </a:ln>
                  <a:gradFill>
                    <a:gsLst>
                      <a:gs pos="100000">
                        <a:srgbClr val="505050"/>
                      </a:gs>
                      <a:gs pos="0">
                        <a:srgbClr val="505050"/>
                      </a:gs>
                    </a:gsLst>
                    <a:lin ang="5400000" scaled="0"/>
                  </a:gradFill>
                  <a:effectLst/>
                  <a:uLnTx/>
                  <a:uFillTx/>
                  <a:latin typeface="Segoe UI Semibold"/>
                  <a:ea typeface="+mn-ea"/>
                  <a:cs typeface="+mn-cs"/>
                </a:rPr>
                <a:t>to achieve certification</a:t>
              </a:r>
            </a:p>
          </p:txBody>
        </p:sp>
        <p:grpSp>
          <p:nvGrpSpPr>
            <p:cNvPr id="76" name="Group 75">
              <a:extLst>
                <a:ext uri="{FF2B5EF4-FFF2-40B4-BE49-F238E27FC236}">
                  <a16:creationId xmlns:a16="http://schemas.microsoft.com/office/drawing/2014/main" id="{6B3FC487-5946-47B6-9555-A5F8415F0ACA}"/>
                </a:ext>
              </a:extLst>
            </p:cNvPr>
            <p:cNvGrpSpPr/>
            <p:nvPr/>
          </p:nvGrpSpPr>
          <p:grpSpPr>
            <a:xfrm>
              <a:off x="513941" y="6214857"/>
              <a:ext cx="477345" cy="398781"/>
              <a:chOff x="481153" y="6191294"/>
              <a:chExt cx="477345" cy="398781"/>
            </a:xfrm>
          </p:grpSpPr>
          <p:sp>
            <p:nvSpPr>
              <p:cNvPr id="77" name="arrow">
                <a:extLst>
                  <a:ext uri="{FF2B5EF4-FFF2-40B4-BE49-F238E27FC236}">
                    <a16:creationId xmlns:a16="http://schemas.microsoft.com/office/drawing/2014/main" id="{6EA4A2B4-7908-4FAC-B570-48B61E9D1673}"/>
                  </a:ext>
                </a:extLst>
              </p:cNvPr>
              <p:cNvSpPr>
                <a:spLocks noChangeAspect="1" noEditPoints="1"/>
              </p:cNvSpPr>
              <p:nvPr/>
            </p:nvSpPr>
            <p:spPr bwMode="auto">
              <a:xfrm>
                <a:off x="645818" y="6269982"/>
                <a:ext cx="312680" cy="288529"/>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8" name="Rectangle 77">
                <a:extLst>
                  <a:ext uri="{FF2B5EF4-FFF2-40B4-BE49-F238E27FC236}">
                    <a16:creationId xmlns:a16="http://schemas.microsoft.com/office/drawing/2014/main" id="{3C019A5F-834E-45EC-90B3-6D58F3844118}"/>
                  </a:ext>
                </a:extLst>
              </p:cNvPr>
              <p:cNvSpPr/>
              <p:nvPr/>
            </p:nvSpPr>
            <p:spPr bwMode="auto">
              <a:xfrm rot="1012191">
                <a:off x="636379" y="6248699"/>
                <a:ext cx="127506" cy="34137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91440" rIns="182880" bIns="9144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97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100000">
                        <a:srgbClr val="FFFFFF"/>
                      </a:gs>
                      <a:gs pos="0">
                        <a:srgbClr val="FFFFFF"/>
                      </a:gs>
                    </a:gsLst>
                    <a:lin ang="5400000" scaled="0"/>
                  </a:gradFill>
                  <a:effectLst/>
                  <a:uLnTx/>
                  <a:uFillTx/>
                  <a:latin typeface="Segoe UI Semibold"/>
                  <a:ea typeface="+mn-ea"/>
                  <a:cs typeface="+mn-cs"/>
                </a:endParaRPr>
              </a:p>
            </p:txBody>
          </p:sp>
          <p:sp>
            <p:nvSpPr>
              <p:cNvPr id="79" name="pencil">
                <a:extLst>
                  <a:ext uri="{FF2B5EF4-FFF2-40B4-BE49-F238E27FC236}">
                    <a16:creationId xmlns:a16="http://schemas.microsoft.com/office/drawing/2014/main" id="{15139A13-3C65-4880-A80A-E25B3C6FD2DD}"/>
                  </a:ext>
                </a:extLst>
              </p:cNvPr>
              <p:cNvSpPr>
                <a:spLocks noChangeAspect="1" noEditPoints="1"/>
              </p:cNvSpPr>
              <p:nvPr/>
            </p:nvSpPr>
            <p:spPr bwMode="auto">
              <a:xfrm rot="20019126">
                <a:off x="481153" y="6191294"/>
                <a:ext cx="365760" cy="36576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5875" cap="rnd">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6" name="Group 5">
            <a:extLst>
              <a:ext uri="{FF2B5EF4-FFF2-40B4-BE49-F238E27FC236}">
                <a16:creationId xmlns:a16="http://schemas.microsoft.com/office/drawing/2014/main" id="{39E2B2D2-AA14-4DF9-BAFA-57CF22FCBE0B}"/>
              </a:ext>
              <a:ext uri="{C183D7F6-B498-43B3-948B-1728B52AA6E4}">
                <adec:decorative xmlns:adec="http://schemas.microsoft.com/office/drawing/2017/decorative" val="1"/>
              </a:ext>
            </a:extLst>
          </p:cNvPr>
          <p:cNvGrpSpPr/>
          <p:nvPr/>
        </p:nvGrpSpPr>
        <p:grpSpPr>
          <a:xfrm>
            <a:off x="5620382" y="4661429"/>
            <a:ext cx="1308742" cy="1330573"/>
            <a:chOff x="5487032" y="4661429"/>
            <a:chExt cx="1308742" cy="1330573"/>
          </a:xfrm>
        </p:grpSpPr>
        <p:sp>
          <p:nvSpPr>
            <p:cNvPr id="86" name="Oval 85">
              <a:extLst>
                <a:ext uri="{FF2B5EF4-FFF2-40B4-BE49-F238E27FC236}">
                  <a16:creationId xmlns:a16="http://schemas.microsoft.com/office/drawing/2014/main" id="{FA58423A-714C-414B-ADFB-AF432AEC4550}"/>
                </a:ext>
              </a:extLst>
            </p:cNvPr>
            <p:cNvSpPr/>
            <p:nvPr/>
          </p:nvSpPr>
          <p:spPr bwMode="auto">
            <a:xfrm>
              <a:off x="6044771" y="466142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7" name="Straight Connector 86">
              <a:extLst>
                <a:ext uri="{FF2B5EF4-FFF2-40B4-BE49-F238E27FC236}">
                  <a16:creationId xmlns:a16="http://schemas.microsoft.com/office/drawing/2014/main" id="{7DCA8495-2D13-4EA8-B535-502C0B26DF41}"/>
                </a:ext>
              </a:extLst>
            </p:cNvPr>
            <p:cNvCxnSpPr>
              <a:cxnSpLocks/>
            </p:cNvCxnSpPr>
            <p:nvPr/>
          </p:nvCxnSpPr>
          <p:spPr>
            <a:xfrm>
              <a:off x="6134089" y="4844309"/>
              <a:ext cx="0" cy="34681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0D3A951-D45F-47DB-94B4-63525423A2AC}"/>
                </a:ext>
              </a:extLst>
            </p:cNvPr>
            <p:cNvSpPr txBox="1"/>
            <p:nvPr/>
          </p:nvSpPr>
          <p:spPr>
            <a:xfrm>
              <a:off x="5487032" y="5142539"/>
              <a:ext cx="1308742" cy="849463"/>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Warehousing and transportation management</a:t>
              </a:r>
            </a:p>
          </p:txBody>
        </p:sp>
      </p:grpSp>
      <p:sp>
        <p:nvSpPr>
          <p:cNvPr id="105" name="Rectangle 104">
            <a:extLst>
              <a:ext uri="{FF2B5EF4-FFF2-40B4-BE49-F238E27FC236}">
                <a16:creationId xmlns:a16="http://schemas.microsoft.com/office/drawing/2014/main" id="{BC15E5ED-791F-4B4E-B76A-41E0DBF33AEE}"/>
              </a:ext>
              <a:ext uri="{C183D7F6-B498-43B3-948B-1728B52AA6E4}">
                <adec:decorative xmlns:adec="http://schemas.microsoft.com/office/drawing/2017/decorative" val="1"/>
              </a:ext>
            </a:extLst>
          </p:cNvPr>
          <p:cNvSpPr/>
          <p:nvPr/>
        </p:nvSpPr>
        <p:spPr>
          <a:xfrm>
            <a:off x="3186793" y="3944046"/>
            <a:ext cx="3129711" cy="553998"/>
          </a:xfrm>
          <a:prstGeom prst="rect">
            <a:avLst/>
          </a:prstGeom>
          <a:noFill/>
        </p:spPr>
        <p:txBody>
          <a:bodyPr wrap="square" lIns="91440" tIns="91440" rIns="91440" bIns="9144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Online courses and instructor-led training available to support learning</a:t>
            </a:r>
          </a:p>
        </p:txBody>
      </p:sp>
      <p:grpSp>
        <p:nvGrpSpPr>
          <p:cNvPr id="111" name="Group 110">
            <a:extLst>
              <a:ext uri="{FF2B5EF4-FFF2-40B4-BE49-F238E27FC236}">
                <a16:creationId xmlns:a16="http://schemas.microsoft.com/office/drawing/2014/main" id="{1391B30E-1466-41AE-8FC7-BA6B55E0E09A}"/>
              </a:ext>
              <a:ext uri="{C183D7F6-B498-43B3-948B-1728B52AA6E4}">
                <adec:decorative xmlns:adec="http://schemas.microsoft.com/office/drawing/2017/decorative" val="1"/>
              </a:ext>
            </a:extLst>
          </p:cNvPr>
          <p:cNvGrpSpPr/>
          <p:nvPr/>
        </p:nvGrpSpPr>
        <p:grpSpPr>
          <a:xfrm>
            <a:off x="8392661" y="3693879"/>
            <a:ext cx="3021160" cy="1034129"/>
            <a:chOff x="3984046" y="2883884"/>
            <a:chExt cx="3021160" cy="1034129"/>
          </a:xfrm>
        </p:grpSpPr>
        <p:sp>
          <p:nvSpPr>
            <p:cNvPr id="112" name="Title 1">
              <a:extLst>
                <a:ext uri="{FF2B5EF4-FFF2-40B4-BE49-F238E27FC236}">
                  <a16:creationId xmlns:a16="http://schemas.microsoft.com/office/drawing/2014/main" id="{3F294078-1038-47FF-8404-C0A4B1D448C6}"/>
                </a:ext>
              </a:extLst>
            </p:cNvPr>
            <p:cNvSpPr txBox="1">
              <a:spLocks/>
            </p:cNvSpPr>
            <p:nvPr/>
          </p:nvSpPr>
          <p:spPr>
            <a:xfrm>
              <a:off x="3984046" y="2883884"/>
              <a:ext cx="3021160" cy="1034129"/>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Microsoft Certified: Dynamics 365 for Finance and Operations, Supply Chain Management Functional Consultant Associate</a:t>
              </a:r>
            </a:p>
          </p:txBody>
        </p:sp>
        <p:grpSp>
          <p:nvGrpSpPr>
            <p:cNvPr id="113" name="Group 112">
              <a:extLst>
                <a:ext uri="{FF2B5EF4-FFF2-40B4-BE49-F238E27FC236}">
                  <a16:creationId xmlns:a16="http://schemas.microsoft.com/office/drawing/2014/main" id="{E420DBC8-C95E-48F4-8ACA-BD4A72E0DCBE}"/>
                </a:ext>
              </a:extLst>
            </p:cNvPr>
            <p:cNvGrpSpPr/>
            <p:nvPr/>
          </p:nvGrpSpPr>
          <p:grpSpPr>
            <a:xfrm>
              <a:off x="4106237" y="3332351"/>
              <a:ext cx="333424" cy="137193"/>
              <a:chOff x="2474176" y="5456022"/>
              <a:chExt cx="288898" cy="118872"/>
            </a:xfrm>
          </p:grpSpPr>
          <p:sp>
            <p:nvSpPr>
              <p:cNvPr id="114" name="Star: 5 Points 113">
                <a:extLst>
                  <a:ext uri="{FF2B5EF4-FFF2-40B4-BE49-F238E27FC236}">
                    <a16:creationId xmlns:a16="http://schemas.microsoft.com/office/drawing/2014/main" id="{9F824A2A-05DB-45C2-BF66-688E7204AD94}"/>
                  </a:ext>
                </a:extLst>
              </p:cNvPr>
              <p:cNvSpPr/>
              <p:nvPr/>
            </p:nvSpPr>
            <p:spPr>
              <a:xfrm>
                <a:off x="2474176"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sp>
            <p:nvSpPr>
              <p:cNvPr id="115" name="Star: 5 Points 114">
                <a:extLst>
                  <a:ext uri="{FF2B5EF4-FFF2-40B4-BE49-F238E27FC236}">
                    <a16:creationId xmlns:a16="http://schemas.microsoft.com/office/drawing/2014/main" id="{8C7F938D-28B2-46B8-AAA4-2B49762709EB}"/>
                  </a:ext>
                </a:extLst>
              </p:cNvPr>
              <p:cNvSpPr/>
              <p:nvPr/>
            </p:nvSpPr>
            <p:spPr>
              <a:xfrm>
                <a:off x="2644202" y="5456022"/>
                <a:ext cx="118872" cy="118872"/>
              </a:xfrm>
              <a:prstGeom prst="star5">
                <a:avLst>
                  <a:gd name="adj" fmla="val 24281"/>
                  <a:gd name="hf" fmla="val 105146"/>
                  <a:gd name="vf" fmla="val 110557"/>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endParaRPr>
              </a:p>
            </p:txBody>
          </p:sp>
        </p:grpSp>
      </p:grpSp>
      <p:grpSp>
        <p:nvGrpSpPr>
          <p:cNvPr id="2" name="Group 1">
            <a:extLst>
              <a:ext uri="{FF2B5EF4-FFF2-40B4-BE49-F238E27FC236}">
                <a16:creationId xmlns:a16="http://schemas.microsoft.com/office/drawing/2014/main" id="{4C1B3C77-C040-44A7-8F6D-F469B8AD4428}"/>
              </a:ext>
              <a:ext uri="{C183D7F6-B498-43B3-948B-1728B52AA6E4}">
                <adec:decorative xmlns:adec="http://schemas.microsoft.com/office/drawing/2017/decorative" val="1"/>
              </a:ext>
            </a:extLst>
          </p:cNvPr>
          <p:cNvGrpSpPr/>
          <p:nvPr/>
        </p:nvGrpSpPr>
        <p:grpSpPr>
          <a:xfrm>
            <a:off x="2213790" y="4661429"/>
            <a:ext cx="1106340" cy="1370729"/>
            <a:chOff x="2251890" y="4661429"/>
            <a:chExt cx="1106340" cy="1370729"/>
          </a:xfrm>
        </p:grpSpPr>
        <p:grpSp>
          <p:nvGrpSpPr>
            <p:cNvPr id="46" name="Group 45">
              <a:extLst>
                <a:ext uri="{FF2B5EF4-FFF2-40B4-BE49-F238E27FC236}">
                  <a16:creationId xmlns:a16="http://schemas.microsoft.com/office/drawing/2014/main" id="{1676C112-EF41-4B86-B2E4-CF276B17068B}"/>
                </a:ext>
              </a:extLst>
            </p:cNvPr>
            <p:cNvGrpSpPr/>
            <p:nvPr/>
          </p:nvGrpSpPr>
          <p:grpSpPr>
            <a:xfrm>
              <a:off x="2715692" y="4661429"/>
              <a:ext cx="182880" cy="674256"/>
              <a:chOff x="3703609" y="3417192"/>
              <a:chExt cx="182880" cy="674256"/>
            </a:xfrm>
          </p:grpSpPr>
          <p:sp>
            <p:nvSpPr>
              <p:cNvPr id="47" name="Oval 46">
                <a:extLst>
                  <a:ext uri="{FF2B5EF4-FFF2-40B4-BE49-F238E27FC236}">
                    <a16:creationId xmlns:a16="http://schemas.microsoft.com/office/drawing/2014/main" id="{F0995DB0-4129-4629-8E27-DA4D72882974}"/>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48" name="Straight Connector 47">
                <a:extLst>
                  <a:ext uri="{FF2B5EF4-FFF2-40B4-BE49-F238E27FC236}">
                    <a16:creationId xmlns:a16="http://schemas.microsoft.com/office/drawing/2014/main" id="{EB6FEC8B-E81C-4737-A53C-7B21BA6F698E}"/>
                  </a:ext>
                </a:extLst>
              </p:cNvPr>
              <p:cNvCxnSpPr>
                <a:cxnSpLocks/>
              </p:cNvCxnSpPr>
              <p:nvPr/>
            </p:nvCxnSpPr>
            <p:spPr>
              <a:xfrm flipH="1">
                <a:off x="3792927" y="3600072"/>
                <a:ext cx="0" cy="491376"/>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67BC8CE6-7C8C-4021-8C54-7F3E99436AB4}"/>
                </a:ext>
              </a:extLst>
            </p:cNvPr>
            <p:cNvSpPr txBox="1"/>
            <p:nvPr/>
          </p:nvSpPr>
          <p:spPr>
            <a:xfrm>
              <a:off x="2251890" y="5348894"/>
              <a:ext cx="1106340" cy="683264"/>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Product information management </a:t>
              </a:r>
            </a:p>
          </p:txBody>
        </p:sp>
      </p:grpSp>
      <p:grpSp>
        <p:nvGrpSpPr>
          <p:cNvPr id="5" name="Group 4">
            <a:extLst>
              <a:ext uri="{FF2B5EF4-FFF2-40B4-BE49-F238E27FC236}">
                <a16:creationId xmlns:a16="http://schemas.microsoft.com/office/drawing/2014/main" id="{58358CFC-2B95-496E-B02C-BD787357A18B}"/>
              </a:ext>
              <a:ext uri="{C183D7F6-B498-43B3-948B-1728B52AA6E4}">
                <adec:decorative xmlns:adec="http://schemas.microsoft.com/office/drawing/2017/decorative" val="1"/>
              </a:ext>
            </a:extLst>
          </p:cNvPr>
          <p:cNvGrpSpPr/>
          <p:nvPr/>
        </p:nvGrpSpPr>
        <p:grpSpPr>
          <a:xfrm>
            <a:off x="3622481" y="4661429"/>
            <a:ext cx="1551037" cy="1302402"/>
            <a:chOff x="3689156" y="4661429"/>
            <a:chExt cx="1551037" cy="1302402"/>
          </a:xfrm>
        </p:grpSpPr>
        <p:grpSp>
          <p:nvGrpSpPr>
            <p:cNvPr id="81" name="Group 80">
              <a:extLst>
                <a:ext uri="{FF2B5EF4-FFF2-40B4-BE49-F238E27FC236}">
                  <a16:creationId xmlns:a16="http://schemas.microsoft.com/office/drawing/2014/main" id="{7BA5067D-DC52-4479-9204-90831FC7EFCF}"/>
                </a:ext>
              </a:extLst>
            </p:cNvPr>
            <p:cNvGrpSpPr/>
            <p:nvPr/>
          </p:nvGrpSpPr>
          <p:grpSpPr>
            <a:xfrm>
              <a:off x="4382816" y="4661429"/>
              <a:ext cx="182880" cy="457200"/>
              <a:chOff x="3703609" y="3417192"/>
              <a:chExt cx="182880" cy="457200"/>
            </a:xfrm>
          </p:grpSpPr>
          <p:sp>
            <p:nvSpPr>
              <p:cNvPr id="82" name="Oval 81">
                <a:extLst>
                  <a:ext uri="{FF2B5EF4-FFF2-40B4-BE49-F238E27FC236}">
                    <a16:creationId xmlns:a16="http://schemas.microsoft.com/office/drawing/2014/main" id="{E08E411C-546C-406B-A581-7D84BEFB6AF5}"/>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83" name="Straight Connector 82">
                <a:extLst>
                  <a:ext uri="{FF2B5EF4-FFF2-40B4-BE49-F238E27FC236}">
                    <a16:creationId xmlns:a16="http://schemas.microsoft.com/office/drawing/2014/main" id="{229108F1-DA22-456F-9C3D-E004BA54D6EB}"/>
                  </a:ext>
                </a:extLst>
              </p:cNvPr>
              <p:cNvCxnSpPr>
                <a:cxnSpLocks/>
              </p:cNvCxnSpPr>
              <p:nvPr/>
            </p:nvCxnSpPr>
            <p:spPr>
              <a:xfrm flipH="1">
                <a:off x="3792927" y="3600072"/>
                <a:ext cx="0" cy="27432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C5E0CA13-0E05-471D-80D9-E6564A3D3BDD}"/>
                </a:ext>
              </a:extLst>
            </p:cNvPr>
            <p:cNvSpPr txBox="1"/>
            <p:nvPr/>
          </p:nvSpPr>
          <p:spPr>
            <a:xfrm>
              <a:off x="3689156" y="5114368"/>
              <a:ext cx="1551037" cy="849463"/>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 Supply chain processes, products, and inventory</a:t>
              </a:r>
            </a:p>
          </p:txBody>
        </p:sp>
      </p:grpSp>
      <p:grpSp>
        <p:nvGrpSpPr>
          <p:cNvPr id="4" name="Group 3">
            <a:extLst>
              <a:ext uri="{FF2B5EF4-FFF2-40B4-BE49-F238E27FC236}">
                <a16:creationId xmlns:a16="http://schemas.microsoft.com/office/drawing/2014/main" id="{22536E53-F3EB-4FA3-AB0C-17F71BE48892}"/>
              </a:ext>
              <a:ext uri="{C183D7F6-B498-43B3-948B-1728B52AA6E4}">
                <adec:decorative xmlns:adec="http://schemas.microsoft.com/office/drawing/2017/decorative" val="1"/>
              </a:ext>
            </a:extLst>
          </p:cNvPr>
          <p:cNvGrpSpPr/>
          <p:nvPr/>
        </p:nvGrpSpPr>
        <p:grpSpPr>
          <a:xfrm>
            <a:off x="2891915" y="4661429"/>
            <a:ext cx="1355946" cy="1834804"/>
            <a:chOff x="2968115" y="4661429"/>
            <a:chExt cx="1355946" cy="1834804"/>
          </a:xfrm>
        </p:grpSpPr>
        <p:sp>
          <p:nvSpPr>
            <p:cNvPr id="90" name="TextBox 89">
              <a:extLst>
                <a:ext uri="{FF2B5EF4-FFF2-40B4-BE49-F238E27FC236}">
                  <a16:creationId xmlns:a16="http://schemas.microsoft.com/office/drawing/2014/main" id="{C9882107-8C47-4346-A42F-04676893072F}"/>
                </a:ext>
              </a:extLst>
            </p:cNvPr>
            <p:cNvSpPr txBox="1"/>
            <p:nvPr/>
          </p:nvSpPr>
          <p:spPr>
            <a:xfrm>
              <a:off x="2968115" y="5979168"/>
              <a:ext cx="135594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Inventory management </a:t>
              </a:r>
            </a:p>
          </p:txBody>
        </p:sp>
        <p:grpSp>
          <p:nvGrpSpPr>
            <p:cNvPr id="84" name="Group 83">
              <a:extLst>
                <a:ext uri="{FF2B5EF4-FFF2-40B4-BE49-F238E27FC236}">
                  <a16:creationId xmlns:a16="http://schemas.microsoft.com/office/drawing/2014/main" id="{C989E5FB-3A98-4864-A847-2CEC41275A69}"/>
                </a:ext>
              </a:extLst>
            </p:cNvPr>
            <p:cNvGrpSpPr/>
            <p:nvPr/>
          </p:nvGrpSpPr>
          <p:grpSpPr>
            <a:xfrm>
              <a:off x="3547245" y="4661429"/>
              <a:ext cx="182880" cy="1280160"/>
              <a:chOff x="3703609" y="3417192"/>
              <a:chExt cx="182880" cy="1280160"/>
            </a:xfrm>
          </p:grpSpPr>
          <p:sp>
            <p:nvSpPr>
              <p:cNvPr id="93" name="Oval 92">
                <a:extLst>
                  <a:ext uri="{FF2B5EF4-FFF2-40B4-BE49-F238E27FC236}">
                    <a16:creationId xmlns:a16="http://schemas.microsoft.com/office/drawing/2014/main" id="{FADF22C2-D41C-4937-BA7B-9924309907A9}"/>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94" name="Straight Connector 93">
                <a:extLst>
                  <a:ext uri="{FF2B5EF4-FFF2-40B4-BE49-F238E27FC236}">
                    <a16:creationId xmlns:a16="http://schemas.microsoft.com/office/drawing/2014/main" id="{9F7385E9-3940-4156-8A13-70D50F1B98FB}"/>
                  </a:ext>
                </a:extLst>
              </p:cNvPr>
              <p:cNvCxnSpPr>
                <a:cxnSpLocks/>
              </p:cNvCxnSpPr>
              <p:nvPr/>
            </p:nvCxnSpPr>
            <p:spPr>
              <a:xfrm flipH="1">
                <a:off x="3792927" y="3600072"/>
                <a:ext cx="0" cy="109728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88F4F1E8-E754-4861-A10B-DD307ACD7863}"/>
              </a:ext>
              <a:ext uri="{C183D7F6-B498-43B3-948B-1728B52AA6E4}">
                <adec:decorative xmlns:adec="http://schemas.microsoft.com/office/drawing/2017/decorative" val="1"/>
              </a:ext>
            </a:extLst>
          </p:cNvPr>
          <p:cNvGrpSpPr/>
          <p:nvPr/>
        </p:nvGrpSpPr>
        <p:grpSpPr>
          <a:xfrm>
            <a:off x="5314053" y="2193910"/>
            <a:ext cx="1798441" cy="1605986"/>
            <a:chOff x="5314053" y="2193910"/>
            <a:chExt cx="1798441" cy="1605986"/>
          </a:xfrm>
        </p:grpSpPr>
        <p:sp>
          <p:nvSpPr>
            <p:cNvPr id="68" name="TextBox 67">
              <a:extLst>
                <a:ext uri="{FF2B5EF4-FFF2-40B4-BE49-F238E27FC236}">
                  <a16:creationId xmlns:a16="http://schemas.microsoft.com/office/drawing/2014/main" id="{F824265C-0CA0-415E-8F9A-09CACFCDBF6B}"/>
                </a:ext>
              </a:extLst>
            </p:cNvPr>
            <p:cNvSpPr txBox="1"/>
            <p:nvPr/>
          </p:nvSpPr>
          <p:spPr>
            <a:xfrm>
              <a:off x="5314053" y="2193910"/>
              <a:ext cx="1798441" cy="350865"/>
            </a:xfrm>
            <a:prstGeom prst="rect">
              <a:avLst/>
            </a:prstGeom>
            <a:noFill/>
          </p:spPr>
          <p:txBody>
            <a:bodyPr wrap="non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Validation and Support</a:t>
              </a:r>
            </a:p>
          </p:txBody>
        </p:sp>
        <p:cxnSp>
          <p:nvCxnSpPr>
            <p:cNvPr id="106" name="Straight Connector 105">
              <a:extLst>
                <a:ext uri="{FF2B5EF4-FFF2-40B4-BE49-F238E27FC236}">
                  <a16:creationId xmlns:a16="http://schemas.microsoft.com/office/drawing/2014/main" id="{817F4660-7959-46BB-9F95-FF0893170175}"/>
                </a:ext>
              </a:extLst>
            </p:cNvPr>
            <p:cNvCxnSpPr>
              <a:cxnSpLocks/>
            </p:cNvCxnSpPr>
            <p:nvPr/>
          </p:nvCxnSpPr>
          <p:spPr>
            <a:xfrm flipH="1">
              <a:off x="6223901" y="2747348"/>
              <a:ext cx="0" cy="91440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143A28DF-77E4-49CE-8EFE-889CDD01B5D5}"/>
                </a:ext>
              </a:extLst>
            </p:cNvPr>
            <p:cNvSpPr/>
            <p:nvPr/>
          </p:nvSpPr>
          <p:spPr bwMode="auto">
            <a:xfrm flipV="1">
              <a:off x="6132461" y="3617016"/>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19" name="Group 18">
            <a:extLst>
              <a:ext uri="{FF2B5EF4-FFF2-40B4-BE49-F238E27FC236}">
                <a16:creationId xmlns:a16="http://schemas.microsoft.com/office/drawing/2014/main" id="{BFEC36D9-D94B-490E-9537-5DE7400D5D23}"/>
              </a:ext>
              <a:ext uri="{C183D7F6-B498-43B3-948B-1728B52AA6E4}">
                <adec:decorative xmlns:adec="http://schemas.microsoft.com/office/drawing/2017/decorative" val="1"/>
              </a:ext>
            </a:extLst>
          </p:cNvPr>
          <p:cNvGrpSpPr/>
          <p:nvPr/>
        </p:nvGrpSpPr>
        <p:grpSpPr>
          <a:xfrm>
            <a:off x="3117602" y="2092066"/>
            <a:ext cx="1769656" cy="1699950"/>
            <a:chOff x="3117602" y="2092066"/>
            <a:chExt cx="1769656" cy="1699950"/>
          </a:xfrm>
        </p:grpSpPr>
        <p:sp>
          <p:nvSpPr>
            <p:cNvPr id="22" name="TextBox 21">
              <a:extLst>
                <a:ext uri="{FF2B5EF4-FFF2-40B4-BE49-F238E27FC236}">
                  <a16:creationId xmlns:a16="http://schemas.microsoft.com/office/drawing/2014/main" id="{2F3C95DE-3204-4A59-A6BF-CBC5D2F70085}"/>
                </a:ext>
              </a:extLst>
            </p:cNvPr>
            <p:cNvSpPr txBox="1"/>
            <p:nvPr/>
          </p:nvSpPr>
          <p:spPr>
            <a:xfrm>
              <a:off x="3117602" y="2092066"/>
              <a:ext cx="1769656" cy="517065"/>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Security, processes, and options</a:t>
              </a:r>
            </a:p>
          </p:txBody>
        </p:sp>
        <p:cxnSp>
          <p:nvCxnSpPr>
            <p:cNvPr id="107" name="Straight Connector 106">
              <a:extLst>
                <a:ext uri="{FF2B5EF4-FFF2-40B4-BE49-F238E27FC236}">
                  <a16:creationId xmlns:a16="http://schemas.microsoft.com/office/drawing/2014/main" id="{7F3C526F-09FE-4CF3-B011-8CB688DEB318}"/>
                </a:ext>
              </a:extLst>
            </p:cNvPr>
            <p:cNvCxnSpPr>
              <a:cxnSpLocks/>
            </p:cNvCxnSpPr>
            <p:nvPr/>
          </p:nvCxnSpPr>
          <p:spPr>
            <a:xfrm flipH="1">
              <a:off x="3939047" y="2657119"/>
              <a:ext cx="0" cy="100584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3DADB9-B2E1-4151-8984-A64A02B827D2}"/>
                </a:ext>
              </a:extLst>
            </p:cNvPr>
            <p:cNvSpPr/>
            <p:nvPr/>
          </p:nvSpPr>
          <p:spPr bwMode="auto">
            <a:xfrm>
              <a:off x="3847608" y="3609136"/>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grpSp>
        <p:nvGrpSpPr>
          <p:cNvPr id="33" name="Group 32">
            <a:extLst>
              <a:ext uri="{FF2B5EF4-FFF2-40B4-BE49-F238E27FC236}">
                <a16:creationId xmlns:a16="http://schemas.microsoft.com/office/drawing/2014/main" id="{56D0A418-B9F2-4C19-87E7-55D587903C68}"/>
              </a:ext>
              <a:ext uri="{C183D7F6-B498-43B3-948B-1728B52AA6E4}">
                <adec:decorative xmlns:adec="http://schemas.microsoft.com/office/drawing/2017/decorative" val="1"/>
              </a:ext>
            </a:extLst>
          </p:cNvPr>
          <p:cNvGrpSpPr/>
          <p:nvPr/>
        </p:nvGrpSpPr>
        <p:grpSpPr>
          <a:xfrm>
            <a:off x="4510513" y="4651647"/>
            <a:ext cx="1603715" cy="2079750"/>
            <a:chOff x="4510513" y="4651647"/>
            <a:chExt cx="1603715" cy="2079750"/>
          </a:xfrm>
        </p:grpSpPr>
        <p:sp>
          <p:nvSpPr>
            <p:cNvPr id="80" name="TextBox 79">
              <a:extLst>
                <a:ext uri="{FF2B5EF4-FFF2-40B4-BE49-F238E27FC236}">
                  <a16:creationId xmlns:a16="http://schemas.microsoft.com/office/drawing/2014/main" id="{C43F2E3D-CA2E-4CFD-BD49-FAEEC9C13AB6}"/>
                </a:ext>
              </a:extLst>
            </p:cNvPr>
            <p:cNvSpPr txBox="1"/>
            <p:nvPr/>
          </p:nvSpPr>
          <p:spPr>
            <a:xfrm>
              <a:off x="4510513" y="5881934"/>
              <a:ext cx="1603715" cy="849463"/>
            </a:xfrm>
            <a:prstGeom prst="rect">
              <a:avLst/>
            </a:prstGeom>
            <a:noFill/>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Quality management, intercompany trade, master planning</a:t>
              </a:r>
            </a:p>
          </p:txBody>
        </p:sp>
        <p:sp>
          <p:nvSpPr>
            <p:cNvPr id="89" name="Oval 88">
              <a:extLst>
                <a:ext uri="{FF2B5EF4-FFF2-40B4-BE49-F238E27FC236}">
                  <a16:creationId xmlns:a16="http://schemas.microsoft.com/office/drawing/2014/main" id="{D84EFCD5-7716-4DFF-BA23-A423C966667B}"/>
                </a:ext>
              </a:extLst>
            </p:cNvPr>
            <p:cNvSpPr/>
            <p:nvPr/>
          </p:nvSpPr>
          <p:spPr bwMode="auto">
            <a:xfrm>
              <a:off x="5212824" y="4651647"/>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cxnSp>
          <p:nvCxnSpPr>
            <p:cNvPr id="104" name="Straight Connector 103">
              <a:extLst>
                <a:ext uri="{FF2B5EF4-FFF2-40B4-BE49-F238E27FC236}">
                  <a16:creationId xmlns:a16="http://schemas.microsoft.com/office/drawing/2014/main" id="{9F47DA10-FB1B-4BC2-BD13-9DE162F39291}"/>
                </a:ext>
              </a:extLst>
            </p:cNvPr>
            <p:cNvCxnSpPr>
              <a:cxnSpLocks/>
            </p:cNvCxnSpPr>
            <p:nvPr/>
          </p:nvCxnSpPr>
          <p:spPr>
            <a:xfrm flipH="1">
              <a:off x="5302142" y="4834527"/>
              <a:ext cx="0" cy="1097280"/>
            </a:xfrm>
            <a:prstGeom prst="line">
              <a:avLst/>
            </a:prstGeom>
            <a:ln w="19050">
              <a:solidFill>
                <a:srgbClr val="00827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FF68ABCC-00BD-42FF-9374-B5C50C2B30E1}"/>
              </a:ext>
              <a:ext uri="{C183D7F6-B498-43B3-948B-1728B52AA6E4}">
                <adec:decorative xmlns:adec="http://schemas.microsoft.com/office/drawing/2017/decorative" val="1"/>
              </a:ext>
            </a:extLst>
          </p:cNvPr>
          <p:cNvSpPr txBox="1"/>
          <p:nvPr/>
        </p:nvSpPr>
        <p:spPr>
          <a:xfrm>
            <a:off x="668197" y="4721835"/>
            <a:ext cx="866317" cy="350865"/>
          </a:xfrm>
          <a:prstGeom prst="rect">
            <a:avLst/>
          </a:prstGeom>
          <a:noFill/>
          <a:ln>
            <a:noFill/>
          </a:ln>
        </p:spPr>
        <p:txBody>
          <a:bodyPr wrap="square" lIns="91440" tIns="91440" rIns="91440" bIns="91440" rtlCol="0">
            <a:spAutoFit/>
          </a:body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spTree>
    <p:extLst>
      <p:ext uri="{BB962C8B-B14F-4D97-AF65-F5344CB8AC3E}">
        <p14:creationId xmlns:p14="http://schemas.microsoft.com/office/powerpoint/2010/main" val="231686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nodeType="withEffect">
                                  <p:stCondLst>
                                    <p:cond delay="1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30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nodeType="withEffect">
                                  <p:stCondLst>
                                    <p:cond delay="30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22" presetClass="entr" presetSubtype="4" fill="hold" nodeType="withEffect">
                                  <p:stCondLst>
                                    <p:cond delay="70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1" fill="hold" nodeType="withEffect">
                                  <p:stCondLst>
                                    <p:cond delay="700"/>
                                  </p:stCondLst>
                                  <p:childTnLst>
                                    <p:set>
                                      <p:cBhvr>
                                        <p:cTn id="27" dur="1" fill="hold">
                                          <p:stCondLst>
                                            <p:cond delay="0"/>
                                          </p:stCondLst>
                                        </p:cTn>
                                        <p:tgtEl>
                                          <p:spTgt spid="70"/>
                                        </p:tgtEl>
                                        <p:attrNameLst>
                                          <p:attrName>style.visibility</p:attrName>
                                        </p:attrNameLst>
                                      </p:cBhvr>
                                      <p:to>
                                        <p:strVal val="visible"/>
                                      </p:to>
                                    </p:set>
                                    <p:animEffect transition="in" filter="wipe(up)">
                                      <p:cBhvr>
                                        <p:cTn id="28" dur="500"/>
                                        <p:tgtEl>
                                          <p:spTgt spid="70"/>
                                        </p:tgtEl>
                                      </p:cBhvr>
                                    </p:animEffect>
                                  </p:childTnLst>
                                </p:cTn>
                              </p:par>
                              <p:par>
                                <p:cTn id="29" presetID="10" presetClass="entr" presetSubtype="0" fill="hold" nodeType="withEffect">
                                  <p:stCondLst>
                                    <p:cond delay="70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22" presetClass="entr" presetSubtype="1" fill="hold" nodeType="withEffect">
                                  <p:stCondLst>
                                    <p:cond delay="10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par>
                                <p:cTn id="35" presetID="22" presetClass="entr" presetSubtype="1" fill="hold" nodeType="withEffect">
                                  <p:stCondLst>
                                    <p:cond delay="10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par>
                                <p:cTn id="38" presetID="22" presetClass="entr" presetSubtype="1" fill="hold" nodeType="withEffect">
                                  <p:stCondLst>
                                    <p:cond delay="10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par>
                                <p:cTn id="41" presetID="22" presetClass="entr" presetSubtype="1" fill="hold" nodeType="withEffect">
                                  <p:stCondLst>
                                    <p:cond delay="10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10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500"/>
                                        <p:tgtEl>
                                          <p:spTgt spid="2"/>
                                        </p:tgtEl>
                                      </p:cBhvr>
                                    </p:animEffect>
                                  </p:childTnLst>
                                </p:cTn>
                              </p:par>
                              <p:par>
                                <p:cTn id="47" presetID="22" presetClass="entr" presetSubtype="4" fill="hold" nodeType="withEffect">
                                  <p:stCondLst>
                                    <p:cond delay="10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7C61D9E-047F-4B94-8611-BF192FC5C7F1}"/>
              </a:ext>
            </a:extLst>
          </p:cNvPr>
          <p:cNvGraphicFramePr>
            <a:graphicFrameLocks noGrp="1"/>
          </p:cNvGraphicFramePr>
          <p:nvPr>
            <p:extLst>
              <p:ext uri="{D42A27DB-BD31-4B8C-83A1-F6EECF244321}">
                <p14:modId xmlns:p14="http://schemas.microsoft.com/office/powerpoint/2010/main" val="66471304"/>
              </p:ext>
            </p:extLst>
          </p:nvPr>
        </p:nvGraphicFramePr>
        <p:xfrm>
          <a:off x="387059" y="1886993"/>
          <a:ext cx="11283696" cy="4494618"/>
        </p:xfrm>
        <a:graphic>
          <a:graphicData uri="http://schemas.openxmlformats.org/drawingml/2006/table">
            <a:tbl>
              <a:tblPr firstRow="1" bandRow="1">
                <a:effectLst>
                  <a:outerShdw blurRad="317500" dist="63500" dir="2700000" sx="101000" sy="101000" algn="ctr" rotWithShape="0">
                    <a:prstClr val="black">
                      <a:alpha val="25000"/>
                    </a:prstClr>
                  </a:outerShdw>
                </a:effectLst>
                <a:tableStyleId>{5C22544A-7EE6-4342-B048-85BDC9FD1C3A}</a:tableStyleId>
              </a:tblPr>
              <a:tblGrid>
                <a:gridCol w="3017520">
                  <a:extLst>
                    <a:ext uri="{9D8B030D-6E8A-4147-A177-3AD203B41FA5}">
                      <a16:colId xmlns:a16="http://schemas.microsoft.com/office/drawing/2014/main" val="1818623273"/>
                    </a:ext>
                  </a:extLst>
                </a:gridCol>
                <a:gridCol w="4754880">
                  <a:extLst>
                    <a:ext uri="{9D8B030D-6E8A-4147-A177-3AD203B41FA5}">
                      <a16:colId xmlns:a16="http://schemas.microsoft.com/office/drawing/2014/main" val="1877431932"/>
                    </a:ext>
                  </a:extLst>
                </a:gridCol>
                <a:gridCol w="1755648">
                  <a:extLst>
                    <a:ext uri="{9D8B030D-6E8A-4147-A177-3AD203B41FA5}">
                      <a16:colId xmlns:a16="http://schemas.microsoft.com/office/drawing/2014/main" val="3736268025"/>
                    </a:ext>
                  </a:extLst>
                </a:gridCol>
                <a:gridCol w="1755648">
                  <a:extLst>
                    <a:ext uri="{9D8B030D-6E8A-4147-A177-3AD203B41FA5}">
                      <a16:colId xmlns:a16="http://schemas.microsoft.com/office/drawing/2014/main" val="3042478162"/>
                    </a:ext>
                  </a:extLst>
                </a:gridCol>
              </a:tblGrid>
              <a:tr h="493812">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Exam Titles</a:t>
                      </a:r>
                    </a:p>
                  </a:txBody>
                  <a:tcPr marL="137160" marR="137160" marT="137160" marB="137160" anchor="ctr">
                    <a:lnL w="12700" cap="flat" cmpd="sng" algn="ctr">
                      <a:solidFill>
                        <a:srgbClr val="008272"/>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9050" cap="flat" cmpd="sng" algn="ctr">
                      <a:solidFill>
                        <a:srgbClr val="004B50"/>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title / training titles</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ID</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B294"/>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4B50"/>
                    </a:solidFill>
                  </a:tcPr>
                </a:tc>
                <a:tc>
                  <a:txBody>
                    <a:bodyPr/>
                    <a:lstStyle/>
                    <a:p>
                      <a:pPr marL="0" marR="0" algn="l" defTabSz="932742" rtl="0" eaLnBrk="1" latinLnBrk="0" hangingPunct="1">
                        <a:spcBef>
                          <a:spcPts val="0"/>
                        </a:spcBef>
                        <a:spcAft>
                          <a:spcPts val="0"/>
                        </a:spcAft>
                        <a:buNone/>
                      </a:pPr>
                      <a:r>
                        <a:rPr lang="en-US" sz="1400" b="1" kern="1200" dirty="0">
                          <a:gradFill>
                            <a:gsLst>
                              <a:gs pos="1250">
                                <a:schemeClr val="bg1"/>
                              </a:gs>
                              <a:gs pos="100000">
                                <a:schemeClr val="bg1"/>
                              </a:gs>
                            </a:gsLst>
                            <a:lin ang="5400000" scaled="0"/>
                          </a:gradFill>
                          <a:latin typeface="+mn-lt"/>
                          <a:ea typeface="+mn-ea"/>
                          <a:cs typeface="+mn-cs"/>
                        </a:rPr>
                        <a:t>Course Duration</a:t>
                      </a:r>
                    </a:p>
                  </a:txBody>
                  <a:tcPr marL="137160" marR="137160" marT="137160" marB="137160" anchor="ctr">
                    <a:lnL w="12700" cap="flat" cmpd="sng" algn="ctr">
                      <a:solidFill>
                        <a:srgbClr val="00B294"/>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008272"/>
                    </a:solidFill>
                  </a:tcPr>
                </a:tc>
                <a:extLst>
                  <a:ext uri="{0D108BD9-81ED-4DB2-BD59-A6C34878D82A}">
                    <a16:rowId xmlns:a16="http://schemas.microsoft.com/office/drawing/2014/main" val="13252161"/>
                  </a:ext>
                </a:extLst>
              </a:tr>
              <a:tr h="621792">
                <a:tc rowSpan="3">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Unified Operations Core</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MB-300</a:t>
                      </a: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9050" cap="flat" cmpd="sng" algn="ctr">
                      <a:solidFill>
                        <a:srgbClr val="004B50"/>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Lifecycle services and mobile devices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2"/>
                        </a:rPr>
                        <a:t>MB-300T01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296155"/>
                  </a:ext>
                </a:extLst>
              </a:tr>
              <a:tr h="621792">
                <a:tc vMerge="1">
                  <a:txBody>
                    <a:bodyPr/>
                    <a:lstStyle/>
                    <a:p>
                      <a:pPr marL="0" marR="0">
                        <a:lnSpc>
                          <a:spcPct val="97000"/>
                        </a:lnSpc>
                        <a:spcBef>
                          <a:spcPts val="0"/>
                        </a:spcBef>
                        <a:spcAft>
                          <a:spcPts val="0"/>
                        </a:spcAft>
                      </a:pPr>
                      <a:endParaRPr lang="en-US" sz="10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L="137160" marR="28575" marT="18288" marB="18288"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Entities, users, and integration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3"/>
                        </a:rPr>
                        <a:t>MB-300T02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75855276"/>
                  </a:ext>
                </a:extLst>
              </a:tr>
              <a:tr h="621792">
                <a:tc vMerge="1">
                  <a:txBody>
                    <a:bodyPr/>
                    <a:lstStyle/>
                    <a:p>
                      <a:endParaRPr lang="en-US"/>
                    </a:p>
                  </a:txBody>
                  <a:tcPr/>
                </a:tc>
                <a:tc>
                  <a:txBody>
                    <a:bodyPr/>
                    <a:lstStyle/>
                    <a:p>
                      <a:pPr algn="l" fontAlgn="ctr"/>
                      <a:r>
                        <a:rPr lang="en-US" sz="1150" b="0" i="0" u="none" strike="noStrike" kern="120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Data management and go-live preparation for Dynamics 365 for Finance and Operations</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ap="flat" cmpd="sng" algn="ctr">
                      <a:solidFill>
                        <a:srgbClr val="008272"/>
                      </a:solidFill>
                      <a:prstDash val="solid"/>
                      <a:round/>
                      <a:headEnd type="none" w="med" len="med"/>
                      <a:tailEnd type="none" w="med" len="med"/>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4"/>
                        </a:rPr>
                        <a:t>MB-300T03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29407"/>
                  </a:ext>
                </a:extLst>
              </a:tr>
              <a:tr h="270054">
                <a:tc>
                  <a:txBody>
                    <a:bodyPr/>
                    <a:lstStyle/>
                    <a:p>
                      <a:pPr marL="0" marR="0">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mpd="sng">
                      <a:noFill/>
                    </a:lnL>
                    <a:lnR w="12700" cap="flat" cmpd="sng" algn="ctr">
                      <a:no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ap="flat" cmpd="sng" algn="ctr">
                      <a:no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13716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59121"/>
                  </a:ext>
                </a:extLst>
              </a:tr>
              <a:tr h="621792">
                <a:tc rowSpan="3">
                  <a:txBody>
                    <a:bodyPr/>
                    <a:lstStyle/>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Microsoft Dynamics 365 for Finance and Operations, Supply Chain Management</a:t>
                      </a:r>
                    </a:p>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p>
                      <a:pPr marL="0" marR="0" algn="l" defTabSz="932742" rtl="0" eaLnBrk="1" latinLnBrk="0" hangingPunct="1">
                        <a:lnSpc>
                          <a:spcPct val="97000"/>
                        </a:lnSpc>
                        <a:spcBef>
                          <a:spcPts val="0"/>
                        </a:spcBef>
                        <a:spcAft>
                          <a:spcPts val="0"/>
                        </a:spcAft>
                      </a:pPr>
                      <a:r>
                        <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rPr>
                        <a:t>EXAM MB-330</a:t>
                      </a:r>
                    </a:p>
                  </a:txBody>
                  <a:tcPr marL="137160" marR="137160" marT="18288" marB="18288" anchor="ctr">
                    <a:lnL w="12700" cap="flat" cmpd="sng" algn="ctr">
                      <a:solidFill>
                        <a:srgbClr val="008272"/>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Inventory, products, and bills of materials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5"/>
                        </a:rPr>
                        <a:t>MB-330T01</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2 Days</a:t>
                      </a:r>
                    </a:p>
                  </a:txBody>
                  <a:tcPr anchor="ctr">
                    <a:lnL w="12700" cmpd="sng">
                      <a:noFill/>
                    </a:lnL>
                    <a:lnR w="12700" cap="flat" cmpd="sng" algn="ctr">
                      <a:solidFill>
                        <a:srgbClr val="008272"/>
                      </a:solidFill>
                      <a:prstDash val="solid"/>
                      <a:round/>
                      <a:headEnd type="none" w="med" len="med"/>
                      <a:tailEnd type="none" w="med" len="med"/>
                    </a:lnR>
                    <a:lnT w="12700" cap="flat" cmpd="sng" algn="ctr">
                      <a:solidFill>
                        <a:srgbClr val="0082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546910"/>
                  </a:ext>
                </a:extLst>
              </a:tr>
              <a:tr h="621792">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Quality control, intercompany trade, and master planning for </a:t>
                      </a:r>
                    </a:p>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6"/>
                        </a:rPr>
                        <a:t>MB-330T02</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3385824002"/>
                  </a:ext>
                </a:extLst>
              </a:tr>
              <a:tr h="621792">
                <a:tc vMerge="1">
                  <a:txBody>
                    <a:bodyPr/>
                    <a:lstStyle/>
                    <a:p>
                      <a:pPr marL="0" marR="0" algn="l" defTabSz="932742" rtl="0" eaLnBrk="1" latinLnBrk="0" hangingPunct="1">
                        <a:lnSpc>
                          <a:spcPct val="97000"/>
                        </a:lnSpc>
                        <a:spcBef>
                          <a:spcPts val="0"/>
                        </a:spcBef>
                        <a:spcAft>
                          <a:spcPts val="0"/>
                        </a:spcAft>
                      </a:pPr>
                      <a:endParaRPr lang="en-US" sz="1300" b="1" i="0" u="none" strike="noStrike" kern="1200" dirty="0">
                        <a:gradFill>
                          <a:gsLst>
                            <a:gs pos="1250">
                              <a:schemeClr val="tx1"/>
                            </a:gs>
                            <a:gs pos="100000">
                              <a:schemeClr val="tx1"/>
                            </a:gs>
                          </a:gsLst>
                          <a:lin ang="5400000" scaled="0"/>
                        </a:gradFill>
                        <a:effectLst/>
                        <a:latin typeface="+mj-lt"/>
                        <a:ea typeface="+mn-ea"/>
                        <a:cs typeface="Segoe UI" panose="020B0502040204020203" pitchFamily="34" charset="0"/>
                      </a:endParaRPr>
                    </a:p>
                  </a:txBody>
                  <a:tcPr marL="137160" marR="137160" marT="18288" marB="18288" anchor="ctr">
                    <a:lnL w="12700" cap="flat" cmpd="sng" algn="ctr">
                      <a:solidFill>
                        <a:schemeClr val="tx1">
                          <a:lumMod val="25000"/>
                          <a:lumOff val="75000"/>
                        </a:schemeClr>
                      </a:solidFill>
                      <a:prstDash val="solid"/>
                      <a:round/>
                      <a:headEnd type="none" w="med" len="med"/>
                      <a:tailEnd type="none" w="med" len="med"/>
                    </a:lnL>
                    <a:lnR w="12700" cap="flat" cmpd="sng" algn="ctr">
                      <a:solidFill>
                        <a:srgbClr val="008272"/>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Warehouses, transportation, and mobile for Dynamics 365 for Finance and Operations</a:t>
                      </a:r>
                    </a:p>
                  </a:txBody>
                  <a:tcPr marR="0" marT="0" marB="0" anchor="ctr">
                    <a:lnL w="12700" cap="flat" cmpd="sng" algn="ctr">
                      <a:solidFill>
                        <a:srgbClr val="00827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ctr"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hlinkClick r:id="rId7"/>
                        </a:rPr>
                        <a:t>MB-330T03</a:t>
                      </a:r>
                      <a:endPar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98603" rtl="0" eaLnBrk="1" fontAlgn="auto" latinLnBrk="0" hangingPunct="1">
                        <a:lnSpc>
                          <a:spcPct val="100000"/>
                        </a:lnSpc>
                        <a:spcBef>
                          <a:spcPts val="0"/>
                        </a:spcBef>
                        <a:spcAft>
                          <a:spcPts val="0"/>
                        </a:spcAft>
                        <a:buClrTx/>
                        <a:buSzTx/>
                        <a:buFontTx/>
                        <a:buNone/>
                        <a:tabLst/>
                        <a:defRPr/>
                      </a:pPr>
                      <a:r>
                        <a:rPr lang="en-US" sz="1150" b="0" i="0" u="none" strike="noStrike" kern="1200" dirty="0">
                          <a:gradFill>
                            <a:gsLst>
                              <a:gs pos="1250">
                                <a:schemeClr val="tx1"/>
                              </a:gs>
                              <a:gs pos="100000">
                                <a:schemeClr val="tx1"/>
                              </a:gs>
                            </a:gsLst>
                            <a:lin ang="5400000" scaled="0"/>
                          </a:gradFill>
                          <a:effectLst/>
                          <a:latin typeface="Segoe UI" panose="020B0502040204020203" pitchFamily="34" charset="0"/>
                          <a:ea typeface="+mn-ea"/>
                          <a:cs typeface="Segoe UI" panose="020B0502040204020203" pitchFamily="34" charset="0"/>
                        </a:rPr>
                        <a:t>1 Day</a:t>
                      </a:r>
                    </a:p>
                  </a:txBody>
                  <a:tcPr anchor="ctr">
                    <a:lnL w="12700" cmpd="sng">
                      <a:noFill/>
                    </a:lnL>
                    <a:lnR w="12700" cap="flat" cmpd="sng" algn="ctr">
                      <a:solidFill>
                        <a:srgbClr val="00827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27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0028265"/>
                  </a:ext>
                </a:extLst>
              </a:tr>
            </a:tbl>
          </a:graphicData>
        </a:graphic>
      </p:graphicFrame>
      <p:sp>
        <p:nvSpPr>
          <p:cNvPr id="3" name="Title 2">
            <a:extLst>
              <a:ext uri="{FF2B5EF4-FFF2-40B4-BE49-F238E27FC236}">
                <a16:creationId xmlns:a16="http://schemas.microsoft.com/office/drawing/2014/main" id="{C9083F6B-048F-4E91-A829-28CCD25F951D}"/>
              </a:ext>
            </a:extLst>
          </p:cNvPr>
          <p:cNvSpPr>
            <a:spLocks noGrp="1"/>
          </p:cNvSpPr>
          <p:nvPr>
            <p:ph type="title"/>
          </p:nvPr>
        </p:nvSpPr>
        <p:spPr>
          <a:xfrm>
            <a:off x="418589" y="429657"/>
            <a:ext cx="10819784" cy="1143000"/>
          </a:xfrm>
        </p:spPr>
        <p:txBody>
          <a:bodyPr/>
          <a:lstStyle/>
          <a:p>
            <a:r>
              <a:rPr lang="en-US" sz="3200" dirty="0"/>
              <a:t>Course details for Dynamics 365 for </a:t>
            </a:r>
            <a:r>
              <a:rPr lang="en-US" sz="3200" b="1" dirty="0"/>
              <a:t>Finance and Operations, Supply Chain Management </a:t>
            </a:r>
            <a:r>
              <a:rPr lang="en-US" sz="3200" dirty="0"/>
              <a:t>Functional Consultant Associate</a:t>
            </a:r>
          </a:p>
        </p:txBody>
      </p:sp>
      <p:sp>
        <p:nvSpPr>
          <p:cNvPr id="7" name="Rectangle 1">
            <a:extLst>
              <a:ext uri="{FF2B5EF4-FFF2-40B4-BE49-F238E27FC236}">
                <a16:creationId xmlns:a16="http://schemas.microsoft.com/office/drawing/2014/main" id="{FBC1CB1F-CDA8-4A06-97D1-AD14D3C88699}"/>
              </a:ext>
            </a:extLst>
          </p:cNvPr>
          <p:cNvSpPr>
            <a:spLocks noChangeArrowheads="1"/>
          </p:cNvSpPr>
          <p:nvPr/>
        </p:nvSpPr>
        <p:spPr bwMode="auto">
          <a:xfrm>
            <a:off x="418589" y="1412976"/>
            <a:ext cx="971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Segoe UI" panose="020B0502040204020203" pitchFamily="34" charset="0"/>
              </a:rPr>
              <a:t>6 Instructor-led training courses aligned to the two exams</a:t>
            </a:r>
          </a:p>
        </p:txBody>
      </p:sp>
    </p:spTree>
    <p:extLst>
      <p:ext uri="{BB962C8B-B14F-4D97-AF65-F5344CB8AC3E}">
        <p14:creationId xmlns:p14="http://schemas.microsoft.com/office/powerpoint/2010/main" val="34659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1.25E-6 2.22222E-6 L -0.05091 -0.0007 " pathEditMode="relative" rAng="0" ptsTypes="AA">
                                      <p:cBhvr>
                                        <p:cTn id="9" dur="750" spd="-100000" fill="hold"/>
                                        <p:tgtEl>
                                          <p:spTgt spid="13"/>
                                        </p:tgtEl>
                                        <p:attrNameLst>
                                          <p:attrName>ppt_x</p:attrName>
                                          <p:attrName>ppt_y</p:attrName>
                                        </p:attrNameLst>
                                      </p:cBhvr>
                                      <p:rCtr x="-25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B02665-9246-4E64-AA1A-E31912C3F948}"/>
              </a:ext>
            </a:extLst>
          </p:cNvPr>
          <p:cNvSpPr txBox="1"/>
          <p:nvPr/>
        </p:nvSpPr>
        <p:spPr>
          <a:xfrm>
            <a:off x="418589" y="1232862"/>
            <a:ext cx="10651490" cy="5022795"/>
          </a:xfrm>
          <a:prstGeom prst="rect">
            <a:avLst/>
          </a:prstGeom>
          <a:solidFill>
            <a:schemeClr val="bg1"/>
          </a:solidFill>
          <a:ln w="19050" cap="flat">
            <a:noFill/>
            <a:prstDash val="solid"/>
            <a:miter/>
          </a:ln>
          <a:effectLst>
            <a:outerShdw blurRad="508000" dist="63500" dir="2700000" sx="101000" sy="101000" algn="tl" rotWithShape="0">
              <a:prstClr val="black">
                <a:alpha val="33000"/>
              </a:prstClr>
            </a:outerShdw>
          </a:effectLst>
        </p:spPr>
        <p:txBody>
          <a:bodyPr vert="horz" wrap="square" lIns="457200" tIns="365760" rIns="274320" bIns="365760" numCol="1" anchor="t" anchorCtr="0" compatLnSpc="1">
            <a:prstTxWarp prst="textNoShape">
              <a:avLst/>
            </a:prstTxWarp>
          </a:bodyPr>
          <a:lstStyle>
            <a:defPPr>
              <a:defRPr lang="en-US"/>
            </a:defPPr>
            <a:lvl1pPr>
              <a:defRPr sz="900">
                <a:gradFill>
                  <a:gsLst>
                    <a:gs pos="0">
                      <a:srgbClr val="505050"/>
                    </a:gs>
                    <a:gs pos="100000">
                      <a:srgbClr val="505050"/>
                    </a:gs>
                  </a:gsLst>
                </a:gradFill>
              </a:defRPr>
            </a:lvl1pPr>
          </a:lstStyle>
          <a:p>
            <a:pPr>
              <a:spcAft>
                <a:spcPts val="1800"/>
              </a:spcAft>
            </a:pPr>
            <a:r>
              <a:rPr lang="en-US" sz="1600" dirty="0">
                <a:gradFill>
                  <a:gsLst>
                    <a:gs pos="0">
                      <a:schemeClr val="tx1"/>
                    </a:gs>
                    <a:gs pos="100000">
                      <a:schemeClr val="tx1"/>
                    </a:gs>
                  </a:gsLst>
                </a:gradFill>
                <a:latin typeface="+mj-lt"/>
              </a:rPr>
              <a:t>NEW role-based certification: aka.ma/</a:t>
            </a:r>
            <a:r>
              <a:rPr lang="en-US" sz="1600" dirty="0" err="1">
                <a:gradFill>
                  <a:gsLst>
                    <a:gs pos="0">
                      <a:schemeClr val="tx1"/>
                    </a:gs>
                    <a:gs pos="100000">
                      <a:schemeClr val="tx1"/>
                    </a:gs>
                  </a:gsLst>
                </a:gradFill>
                <a:latin typeface="+mj-lt"/>
              </a:rPr>
              <a:t>RoleBasedCert</a:t>
            </a:r>
            <a:endParaRPr lang="en-US" sz="1600" dirty="0">
              <a:gradFill>
                <a:gsLst>
                  <a:gs pos="0">
                    <a:schemeClr val="tx1"/>
                  </a:gs>
                  <a:gs pos="100000">
                    <a:schemeClr val="tx1"/>
                  </a:gs>
                </a:gsLst>
              </a:gradFill>
              <a:latin typeface="+mj-lt"/>
            </a:endParaRPr>
          </a:p>
          <a:p>
            <a:pPr>
              <a:spcAft>
                <a:spcPts val="1800"/>
              </a:spcAft>
            </a:pPr>
            <a:r>
              <a:rPr lang="en-US" sz="1600" dirty="0">
                <a:gradFill>
                  <a:gsLst>
                    <a:gs pos="0">
                      <a:schemeClr val="tx1"/>
                    </a:gs>
                    <a:gs pos="100000">
                      <a:schemeClr val="tx1"/>
                    </a:gs>
                  </a:gsLst>
                </a:gradFill>
                <a:latin typeface="+mj-lt"/>
              </a:rPr>
              <a:t>Microsoft Certification &amp; Training overview: Microsoft.com/Learning</a:t>
            </a:r>
          </a:p>
          <a:p>
            <a:pPr>
              <a:spcAft>
                <a:spcPts val="1800"/>
              </a:spcAft>
            </a:pPr>
            <a:r>
              <a:rPr lang="en-US" sz="1600" dirty="0">
                <a:gradFill>
                  <a:gsLst>
                    <a:gs pos="0">
                      <a:schemeClr val="tx1"/>
                    </a:gs>
                    <a:gs pos="100000">
                      <a:schemeClr val="tx1"/>
                    </a:gs>
                  </a:gsLst>
                </a:gradFill>
                <a:latin typeface="+mj-lt"/>
              </a:rPr>
              <a:t>Microsoft Certification overview: aka.ms/</a:t>
            </a:r>
            <a:r>
              <a:rPr lang="en-US" sz="1600" dirty="0" err="1">
                <a:gradFill>
                  <a:gsLst>
                    <a:gs pos="0">
                      <a:schemeClr val="tx1"/>
                    </a:gs>
                    <a:gs pos="100000">
                      <a:schemeClr val="tx1"/>
                    </a:gs>
                  </a:gsLst>
                </a:gradFill>
                <a:latin typeface="+mj-lt"/>
              </a:rPr>
              <a:t>MSCert</a:t>
            </a:r>
            <a:endParaRPr lang="en-US" sz="1600" dirty="0">
              <a:gradFill>
                <a:gsLst>
                  <a:gs pos="0">
                    <a:schemeClr val="tx1"/>
                  </a:gs>
                  <a:gs pos="100000">
                    <a:schemeClr val="tx1"/>
                  </a:gs>
                </a:gsLst>
              </a:gradFill>
              <a:latin typeface="+mj-lt"/>
            </a:endParaRPr>
          </a:p>
          <a:p>
            <a:pPr>
              <a:spcAft>
                <a:spcPts val="1800"/>
              </a:spcAft>
            </a:pPr>
            <a:r>
              <a:rPr lang="en-US" sz="1600" dirty="0">
                <a:gradFill>
                  <a:gsLst>
                    <a:gs pos="0">
                      <a:schemeClr val="tx1"/>
                    </a:gs>
                    <a:gs pos="100000">
                      <a:schemeClr val="tx1"/>
                    </a:gs>
                  </a:gsLst>
                </a:gradFill>
                <a:latin typeface="+mj-lt"/>
              </a:rPr>
              <a:t>Learning Partners: aka.ms/</a:t>
            </a:r>
            <a:r>
              <a:rPr lang="en-US" sz="1600" dirty="0" err="1">
                <a:gradFill>
                  <a:gsLst>
                    <a:gs pos="0">
                      <a:schemeClr val="tx1"/>
                    </a:gs>
                    <a:gs pos="100000">
                      <a:schemeClr val="tx1"/>
                    </a:gs>
                  </a:gsLst>
                </a:gradFill>
                <a:latin typeface="+mj-lt"/>
              </a:rPr>
              <a:t>LearningPartners</a:t>
            </a:r>
            <a:endParaRPr lang="en-US" sz="1600" dirty="0">
              <a:gradFill>
                <a:gsLst>
                  <a:gs pos="0">
                    <a:schemeClr val="tx1"/>
                  </a:gs>
                  <a:gs pos="100000">
                    <a:schemeClr val="tx1"/>
                  </a:gs>
                </a:gsLst>
              </a:gradFill>
              <a:latin typeface="+mj-lt"/>
            </a:endParaRPr>
          </a:p>
          <a:p>
            <a:pPr>
              <a:spcAft>
                <a:spcPts val="1800"/>
              </a:spcAft>
            </a:pPr>
            <a:r>
              <a:rPr lang="en-US" sz="1600" dirty="0">
                <a:gradFill>
                  <a:gsLst>
                    <a:gs pos="0">
                      <a:schemeClr val="tx1"/>
                    </a:gs>
                    <a:gs pos="100000">
                      <a:schemeClr val="tx1"/>
                    </a:gs>
                  </a:gsLst>
                </a:gradFill>
                <a:latin typeface="+mj-lt"/>
              </a:rPr>
              <a:t>Microsoft Learn: Microsoft.com/Learn</a:t>
            </a:r>
          </a:p>
          <a:p>
            <a:pPr>
              <a:spcAft>
                <a:spcPts val="1800"/>
              </a:spcAft>
            </a:pPr>
            <a:endParaRPr lang="en-US" sz="1600" dirty="0">
              <a:gradFill>
                <a:gsLst>
                  <a:gs pos="0">
                    <a:schemeClr val="tx1"/>
                  </a:gs>
                  <a:gs pos="100000">
                    <a:schemeClr val="tx1"/>
                  </a:gs>
                </a:gsLst>
              </a:gradFill>
              <a:latin typeface="+mj-lt"/>
            </a:endParaRPr>
          </a:p>
          <a:p>
            <a:pPr>
              <a:spcAft>
                <a:spcPts val="1800"/>
              </a:spcAft>
            </a:pPr>
            <a:r>
              <a:rPr lang="en-US" sz="1600" dirty="0">
                <a:gradFill>
                  <a:gsLst>
                    <a:gs pos="0">
                      <a:schemeClr val="tx1"/>
                    </a:gs>
                    <a:gs pos="100000">
                      <a:schemeClr val="tx1"/>
                    </a:gs>
                  </a:gsLst>
                </a:gradFill>
                <a:latin typeface="+mj-lt"/>
              </a:rPr>
              <a:t>Azure certification exams: aka.ms/</a:t>
            </a:r>
            <a:r>
              <a:rPr lang="en-US" sz="1600" dirty="0" err="1">
                <a:gradFill>
                  <a:gsLst>
                    <a:gs pos="0">
                      <a:schemeClr val="tx1"/>
                    </a:gs>
                    <a:gs pos="100000">
                      <a:schemeClr val="tx1"/>
                    </a:gs>
                  </a:gsLst>
                </a:gradFill>
                <a:latin typeface="+mj-lt"/>
              </a:rPr>
              <a:t>ExamsAzure</a:t>
            </a:r>
            <a:endParaRPr lang="en-US" sz="1600" dirty="0">
              <a:gradFill>
                <a:gsLst>
                  <a:gs pos="0">
                    <a:schemeClr val="tx1"/>
                  </a:gs>
                  <a:gs pos="100000">
                    <a:schemeClr val="tx1"/>
                  </a:gs>
                </a:gsLst>
              </a:gradFill>
              <a:latin typeface="+mj-lt"/>
            </a:endParaRPr>
          </a:p>
          <a:p>
            <a:pPr>
              <a:spcAft>
                <a:spcPts val="1800"/>
              </a:spcAft>
            </a:pPr>
            <a:r>
              <a:rPr lang="en-US" sz="1600" dirty="0">
                <a:gradFill>
                  <a:gsLst>
                    <a:gs pos="0">
                      <a:schemeClr val="tx1"/>
                    </a:gs>
                    <a:gs pos="100000">
                      <a:schemeClr val="tx1"/>
                    </a:gs>
                  </a:gsLst>
                </a:gradFill>
                <a:latin typeface="+mj-lt"/>
              </a:rPr>
              <a:t>Microsoft 365 training: aka.ms/Microsoft365Learn</a:t>
            </a:r>
          </a:p>
        </p:txBody>
      </p:sp>
      <p:sp>
        <p:nvSpPr>
          <p:cNvPr id="2" name="Title 1">
            <a:extLst>
              <a:ext uri="{FF2B5EF4-FFF2-40B4-BE49-F238E27FC236}">
                <a16:creationId xmlns:a16="http://schemas.microsoft.com/office/drawing/2014/main" id="{03D7B6E4-EE1D-429D-A4BA-D25C41A84E24}"/>
              </a:ext>
            </a:extLst>
          </p:cNvPr>
          <p:cNvSpPr>
            <a:spLocks noGrp="1"/>
          </p:cNvSpPr>
          <p:nvPr>
            <p:ph type="title"/>
          </p:nvPr>
        </p:nvSpPr>
        <p:spPr>
          <a:xfrm>
            <a:off x="418589" y="429657"/>
            <a:ext cx="10819784" cy="1143000"/>
          </a:xfrm>
        </p:spPr>
        <p:txBody>
          <a:bodyPr/>
          <a:lstStyle/>
          <a:p>
            <a:r>
              <a:rPr lang="en-US" dirty="0"/>
              <a:t>Resources</a:t>
            </a:r>
          </a:p>
        </p:txBody>
      </p:sp>
    </p:spTree>
    <p:extLst>
      <p:ext uri="{BB962C8B-B14F-4D97-AF65-F5344CB8AC3E}">
        <p14:creationId xmlns:p14="http://schemas.microsoft.com/office/powerpoint/2010/main" val="94590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07C1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562B7-051D-460F-962D-A779C7C9A154}"/>
              </a:ext>
            </a:extLst>
          </p:cNvPr>
          <p:cNvSpPr>
            <a:spLocks noGrp="1"/>
          </p:cNvSpPr>
          <p:nvPr>
            <p:ph type="title"/>
          </p:nvPr>
        </p:nvSpPr>
        <p:spPr>
          <a:xfrm>
            <a:off x="417112" y="2852532"/>
            <a:ext cx="8973819" cy="771035"/>
          </a:xfrm>
        </p:spPr>
        <p:txBody>
          <a:bodyPr/>
          <a:lstStyle/>
          <a:p>
            <a:r>
              <a:rPr lang="en-US" dirty="0"/>
              <a:t>Core Infrastructure certifications</a:t>
            </a:r>
          </a:p>
        </p:txBody>
      </p:sp>
      <p:sp>
        <p:nvSpPr>
          <p:cNvPr id="2" name="Slide Number Placeholder 1">
            <a:extLst>
              <a:ext uri="{FF2B5EF4-FFF2-40B4-BE49-F238E27FC236}">
                <a16:creationId xmlns:a16="http://schemas.microsoft.com/office/drawing/2014/main" id="{FBCCBDB2-E661-48E5-8E56-1E55410A7BC2}"/>
              </a:ext>
            </a:extLst>
          </p:cNvPr>
          <p:cNvSpPr>
            <a:spLocks noGrp="1"/>
          </p:cNvSpPr>
          <p:nvPr>
            <p:ph type="sldNum" sz="quarter" idx="4294967295"/>
          </p:nvPr>
        </p:nvSpPr>
        <p:spPr>
          <a:xfrm>
            <a:off x="11510963" y="6356350"/>
            <a:ext cx="681037" cy="365125"/>
          </a:xfrm>
        </p:spPr>
        <p:txBody>
          <a:bodyPr/>
          <a:lstStyle/>
          <a:p>
            <a:fld id="{6917C22C-C5D7-4539-A137-217872CE6377}" type="slidenum">
              <a:rPr lang="en-US" smtClean="0"/>
              <a:pPr/>
              <a:t>65</a:t>
            </a:fld>
            <a:endParaRPr lang="en-US"/>
          </a:p>
        </p:txBody>
      </p:sp>
    </p:spTree>
    <p:extLst>
      <p:ext uri="{BB962C8B-B14F-4D97-AF65-F5344CB8AC3E}">
        <p14:creationId xmlns:p14="http://schemas.microsoft.com/office/powerpoint/2010/main" val="34943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FC6F3ED7-448C-44FA-9C1E-A0616F02734D}"/>
              </a:ext>
              <a:ext uri="{C183D7F6-B498-43B3-948B-1728B52AA6E4}">
                <adec:decorative xmlns:adec="http://schemas.microsoft.com/office/drawing/2017/decorative" val="1"/>
              </a:ext>
            </a:extLst>
          </p:cNvPr>
          <p:cNvGrpSpPr/>
          <p:nvPr/>
        </p:nvGrpSpPr>
        <p:grpSpPr>
          <a:xfrm>
            <a:off x="905829" y="3443021"/>
            <a:ext cx="8713176" cy="1007512"/>
            <a:chOff x="2164355" y="3617757"/>
            <a:chExt cx="8296564" cy="562295"/>
          </a:xfrm>
        </p:grpSpPr>
        <p:cxnSp>
          <p:nvCxnSpPr>
            <p:cNvPr id="73" name="Straight Connector 72">
              <a:extLst>
                <a:ext uri="{FF2B5EF4-FFF2-40B4-BE49-F238E27FC236}">
                  <a16:creationId xmlns:a16="http://schemas.microsoft.com/office/drawing/2014/main" id="{ADC9C2F9-5527-4B2C-B299-8C26E95C04B8}"/>
                </a:ext>
              </a:extLst>
            </p:cNvPr>
            <p:cNvCxnSpPr>
              <a:cxnSpLocks/>
              <a:endCxn id="76" idx="0"/>
            </p:cNvCxnSpPr>
            <p:nvPr/>
          </p:nvCxnSpPr>
          <p:spPr>
            <a:xfrm>
              <a:off x="2164355" y="3890783"/>
              <a:ext cx="910611" cy="249"/>
            </a:xfrm>
            <a:prstGeom prst="line">
              <a:avLst/>
            </a:prstGeom>
            <a:noFill/>
            <a:ln w="25400">
              <a:solidFill>
                <a:srgbClr val="107C10"/>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74" name="Group 73">
              <a:extLst>
                <a:ext uri="{FF2B5EF4-FFF2-40B4-BE49-F238E27FC236}">
                  <a16:creationId xmlns:a16="http://schemas.microsoft.com/office/drawing/2014/main" id="{E292D8A4-BC9F-42EF-B0FC-86D364C0ACBA}"/>
                </a:ext>
              </a:extLst>
            </p:cNvPr>
            <p:cNvGrpSpPr/>
            <p:nvPr/>
          </p:nvGrpSpPr>
          <p:grpSpPr>
            <a:xfrm>
              <a:off x="3074954" y="3617757"/>
              <a:ext cx="6301826" cy="562295"/>
              <a:chOff x="3196334" y="3202901"/>
              <a:chExt cx="6301826" cy="1527353"/>
            </a:xfrm>
          </p:grpSpPr>
          <p:sp>
            <p:nvSpPr>
              <p:cNvPr id="76" name="Freeform: Shape 75">
                <a:extLst>
                  <a:ext uri="{FF2B5EF4-FFF2-40B4-BE49-F238E27FC236}">
                    <a16:creationId xmlns:a16="http://schemas.microsoft.com/office/drawing/2014/main" id="{8B68005F-9CE2-442B-A12C-F3EEAB5C47F3}"/>
                  </a:ext>
                </a:extLst>
              </p:cNvPr>
              <p:cNvSpPr/>
              <p:nvPr/>
            </p:nvSpPr>
            <p:spPr bwMode="auto">
              <a:xfrm flipV="1">
                <a:off x="3196345" y="3932513"/>
                <a:ext cx="6298790" cy="79774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121528"/>
                  <a:gd name="connsiteY0" fmla="*/ 1038444 h 1038444"/>
                  <a:gd name="connsiteX1" fmla="*/ 1235531 w 5121528"/>
                  <a:gd name="connsiteY1" fmla="*/ 5799 h 1038444"/>
                  <a:gd name="connsiteX2" fmla="*/ 5121528 w 5121528"/>
                  <a:gd name="connsiteY2" fmla="*/ 0 h 1038444"/>
                  <a:gd name="connsiteX0" fmla="*/ 0 w 6788057"/>
                  <a:gd name="connsiteY0" fmla="*/ 1038444 h 1038444"/>
                  <a:gd name="connsiteX1" fmla="*/ 1235531 w 6788057"/>
                  <a:gd name="connsiteY1" fmla="*/ 5799 h 1038444"/>
                  <a:gd name="connsiteX2" fmla="*/ 6788057 w 6788057"/>
                  <a:gd name="connsiteY2" fmla="*/ 0 h 1038444"/>
                  <a:gd name="connsiteX0" fmla="*/ 0 w 12091227"/>
                  <a:gd name="connsiteY0" fmla="*/ 1038444 h 1038444"/>
                  <a:gd name="connsiteX1" fmla="*/ 1235531 w 12091227"/>
                  <a:gd name="connsiteY1" fmla="*/ 5799 h 1038444"/>
                  <a:gd name="connsiteX2" fmla="*/ 12091227 w 12091227"/>
                  <a:gd name="connsiteY2" fmla="*/ 0 h 1038444"/>
                  <a:gd name="connsiteX0" fmla="*/ 0 w 12034067"/>
                  <a:gd name="connsiteY0" fmla="*/ 1038444 h 1038444"/>
                  <a:gd name="connsiteX1" fmla="*/ 1235531 w 12034067"/>
                  <a:gd name="connsiteY1" fmla="*/ 5799 h 1038444"/>
                  <a:gd name="connsiteX2" fmla="*/ 12034067 w 12034067"/>
                  <a:gd name="connsiteY2" fmla="*/ 0 h 1038444"/>
                  <a:gd name="connsiteX0" fmla="*/ 0 w 12837046"/>
                  <a:gd name="connsiteY0" fmla="*/ 1038450 h 1038450"/>
                  <a:gd name="connsiteX1" fmla="*/ 1235531 w 12837046"/>
                  <a:gd name="connsiteY1" fmla="*/ 5805 h 1038450"/>
                  <a:gd name="connsiteX2" fmla="*/ 12034067 w 12837046"/>
                  <a:gd name="connsiteY2" fmla="*/ 6 h 1038450"/>
                  <a:gd name="connsiteX3" fmla="*/ 12044805 w 12837046"/>
                  <a:gd name="connsiteY3" fmla="*/ 4720 h 1038450"/>
                  <a:gd name="connsiteX0" fmla="*/ 0 w 13328507"/>
                  <a:gd name="connsiteY0" fmla="*/ 1038446 h 1055220"/>
                  <a:gd name="connsiteX1" fmla="*/ 1235531 w 13328507"/>
                  <a:gd name="connsiteY1" fmla="*/ 5801 h 1055220"/>
                  <a:gd name="connsiteX2" fmla="*/ 12034067 w 13328507"/>
                  <a:gd name="connsiteY2" fmla="*/ 2 h 1055220"/>
                  <a:gd name="connsiteX3" fmla="*/ 13232461 w 13328507"/>
                  <a:gd name="connsiteY3" fmla="*/ 1055220 h 1055220"/>
                  <a:gd name="connsiteX0" fmla="*/ 0 w 13232460"/>
                  <a:gd name="connsiteY0" fmla="*/ 1038444 h 1055218"/>
                  <a:gd name="connsiteX1" fmla="*/ 1235531 w 13232460"/>
                  <a:gd name="connsiteY1" fmla="*/ 5799 h 1055218"/>
                  <a:gd name="connsiteX2" fmla="*/ 12034067 w 13232460"/>
                  <a:gd name="connsiteY2" fmla="*/ 0 h 1055218"/>
                  <a:gd name="connsiteX3" fmla="*/ 13232461 w 13232460"/>
                  <a:gd name="connsiteY3" fmla="*/ 1055218 h 1055218"/>
                </a:gdLst>
                <a:ahLst/>
                <a:cxnLst>
                  <a:cxn ang="0">
                    <a:pos x="connsiteX0" y="connsiteY0"/>
                  </a:cxn>
                  <a:cxn ang="0">
                    <a:pos x="connsiteX1" y="connsiteY1"/>
                  </a:cxn>
                  <a:cxn ang="0">
                    <a:pos x="connsiteX2" y="connsiteY2"/>
                  </a:cxn>
                  <a:cxn ang="0">
                    <a:pos x="connsiteX3" y="connsiteY3"/>
                  </a:cxn>
                </a:cxnLst>
                <a:rect l="l" t="t" r="r" b="b"/>
                <a:pathLst>
                  <a:path w="13232460" h="1055218">
                    <a:moveTo>
                      <a:pt x="0" y="1038444"/>
                    </a:moveTo>
                    <a:cubicBezTo>
                      <a:pt x="150086" y="951574"/>
                      <a:pt x="1051186" y="123512"/>
                      <a:pt x="1235531" y="5799"/>
                    </a:cubicBezTo>
                    <a:cubicBezTo>
                      <a:pt x="1292009" y="-4536"/>
                      <a:pt x="11948103" y="8566"/>
                      <a:pt x="12034067" y="0"/>
                    </a:cubicBezTo>
                    <a:lnTo>
                      <a:pt x="13232461" y="1055218"/>
                    </a:lnTo>
                  </a:path>
                </a:pathLst>
              </a:custGeom>
              <a:noFill/>
              <a:ln w="25400">
                <a:solidFill>
                  <a:srgbClr val="107C10"/>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77" name="Freeform: Shape 76">
                <a:extLst>
                  <a:ext uri="{FF2B5EF4-FFF2-40B4-BE49-F238E27FC236}">
                    <a16:creationId xmlns:a16="http://schemas.microsoft.com/office/drawing/2014/main" id="{8A5FFFA2-BE85-4608-AC3C-54A3CF931297}"/>
                  </a:ext>
                </a:extLst>
              </p:cNvPr>
              <p:cNvSpPr/>
              <p:nvPr/>
            </p:nvSpPr>
            <p:spPr bwMode="auto">
              <a:xfrm>
                <a:off x="3196334" y="3202901"/>
                <a:ext cx="6301826" cy="742291"/>
              </a:xfrm>
              <a:custGeom>
                <a:avLst/>
                <a:gdLst>
                  <a:gd name="connsiteX0" fmla="*/ 0 w 3897443"/>
                  <a:gd name="connsiteY0" fmla="*/ 1299261 h 1300354"/>
                  <a:gd name="connsiteX1" fmla="*/ 1768840 w 3897443"/>
                  <a:gd name="connsiteY1" fmla="*/ 1134369 h 1300354"/>
                  <a:gd name="connsiteX2" fmla="*/ 2983043 w 3897443"/>
                  <a:gd name="connsiteY2" fmla="*/ 264939 h 1300354"/>
                  <a:gd name="connsiteX3" fmla="*/ 3897443 w 3897443"/>
                  <a:gd name="connsiteY3" fmla="*/ 160008 h 1300354"/>
                  <a:gd name="connsiteX0" fmla="*/ 0 w 3897443"/>
                  <a:gd name="connsiteY0" fmla="*/ 1145491 h 1146584"/>
                  <a:gd name="connsiteX1" fmla="*/ 1768840 w 3897443"/>
                  <a:gd name="connsiteY1" fmla="*/ 980599 h 1146584"/>
                  <a:gd name="connsiteX2" fmla="*/ 2983043 w 3897443"/>
                  <a:gd name="connsiteY2" fmla="*/ 111169 h 1146584"/>
                  <a:gd name="connsiteX3" fmla="*/ 3897443 w 3897443"/>
                  <a:gd name="connsiteY3" fmla="*/ 6238 h 1146584"/>
                  <a:gd name="connsiteX0" fmla="*/ 0 w 3891223"/>
                  <a:gd name="connsiteY0" fmla="*/ 1170355 h 1171448"/>
                  <a:gd name="connsiteX1" fmla="*/ 1768840 w 3891223"/>
                  <a:gd name="connsiteY1" fmla="*/ 1005463 h 1171448"/>
                  <a:gd name="connsiteX2" fmla="*/ 2983043 w 3891223"/>
                  <a:gd name="connsiteY2" fmla="*/ 136033 h 1171448"/>
                  <a:gd name="connsiteX3" fmla="*/ 3891223 w 3891223"/>
                  <a:gd name="connsiteY3" fmla="*/ 0 h 1171448"/>
                  <a:gd name="connsiteX0" fmla="*/ 0 w 3891223"/>
                  <a:gd name="connsiteY0" fmla="*/ 1170355 h 1170484"/>
                  <a:gd name="connsiteX1" fmla="*/ 1768840 w 3891223"/>
                  <a:gd name="connsiteY1" fmla="*/ 1005463 h 1170484"/>
                  <a:gd name="connsiteX2" fmla="*/ 2983043 w 3891223"/>
                  <a:gd name="connsiteY2" fmla="*/ 136033 h 1170484"/>
                  <a:gd name="connsiteX3" fmla="*/ 3891223 w 3891223"/>
                  <a:gd name="connsiteY3" fmla="*/ 0 h 1170484"/>
                  <a:gd name="connsiteX0" fmla="*/ 0 w 3891223"/>
                  <a:gd name="connsiteY0" fmla="*/ 1172000 h 1175366"/>
                  <a:gd name="connsiteX1" fmla="*/ 1804876 w 3891223"/>
                  <a:gd name="connsiteY1" fmla="*/ 1100893 h 1175366"/>
                  <a:gd name="connsiteX2" fmla="*/ 2983043 w 3891223"/>
                  <a:gd name="connsiteY2" fmla="*/ 137678 h 1175366"/>
                  <a:gd name="connsiteX3" fmla="*/ 3891223 w 3891223"/>
                  <a:gd name="connsiteY3" fmla="*/ 1645 h 1175366"/>
                  <a:gd name="connsiteX0" fmla="*/ 0 w 3891223"/>
                  <a:gd name="connsiteY0" fmla="*/ 1172000 h 1172182"/>
                  <a:gd name="connsiteX1" fmla="*/ 1804876 w 3891223"/>
                  <a:gd name="connsiteY1" fmla="*/ 1100893 h 1172182"/>
                  <a:gd name="connsiteX2" fmla="*/ 2983043 w 3891223"/>
                  <a:gd name="connsiteY2" fmla="*/ 137678 h 1172182"/>
                  <a:gd name="connsiteX3" fmla="*/ 3891223 w 3891223"/>
                  <a:gd name="connsiteY3" fmla="*/ 1645 h 1172182"/>
                  <a:gd name="connsiteX0" fmla="*/ 0 w 3891223"/>
                  <a:gd name="connsiteY0" fmla="*/ 1173247 h 1173640"/>
                  <a:gd name="connsiteX1" fmla="*/ 1747512 w 3891223"/>
                  <a:gd name="connsiteY1" fmla="*/ 1133242 h 1173640"/>
                  <a:gd name="connsiteX2" fmla="*/ 2983043 w 3891223"/>
                  <a:gd name="connsiteY2" fmla="*/ 138925 h 1173640"/>
                  <a:gd name="connsiteX3" fmla="*/ 3891223 w 3891223"/>
                  <a:gd name="connsiteY3" fmla="*/ 2892 h 1173640"/>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4315 h 1174315"/>
                  <a:gd name="connsiteX1" fmla="*/ 1747512 w 3891223"/>
                  <a:gd name="connsiteY1" fmla="*/ 1159191 h 1174315"/>
                  <a:gd name="connsiteX2" fmla="*/ 2983043 w 3891223"/>
                  <a:gd name="connsiteY2" fmla="*/ 139993 h 1174315"/>
                  <a:gd name="connsiteX3" fmla="*/ 3891223 w 3891223"/>
                  <a:gd name="connsiteY3" fmla="*/ 3960 h 1174315"/>
                  <a:gd name="connsiteX0" fmla="*/ 0 w 3891223"/>
                  <a:gd name="connsiteY0" fmla="*/ 1170355 h 1170355"/>
                  <a:gd name="connsiteX1" fmla="*/ 1747512 w 3891223"/>
                  <a:gd name="connsiteY1" fmla="*/ 1155231 h 1170355"/>
                  <a:gd name="connsiteX2" fmla="*/ 2983043 w 3891223"/>
                  <a:gd name="connsiteY2" fmla="*/ 136033 h 1170355"/>
                  <a:gd name="connsiteX3" fmla="*/ 3891223 w 3891223"/>
                  <a:gd name="connsiteY3" fmla="*/ 0 h 1170355"/>
                  <a:gd name="connsiteX0" fmla="*/ 0 w 3878475"/>
                  <a:gd name="connsiteY0" fmla="*/ 1118349 h 1118349"/>
                  <a:gd name="connsiteX1" fmla="*/ 1747512 w 3878475"/>
                  <a:gd name="connsiteY1" fmla="*/ 1103225 h 1118349"/>
                  <a:gd name="connsiteX2" fmla="*/ 2983043 w 3878475"/>
                  <a:gd name="connsiteY2" fmla="*/ 84027 h 1118349"/>
                  <a:gd name="connsiteX3" fmla="*/ 3878475 w 3878475"/>
                  <a:gd name="connsiteY3" fmla="*/ 3978 h 1118349"/>
                  <a:gd name="connsiteX0" fmla="*/ 0 w 3878475"/>
                  <a:gd name="connsiteY0" fmla="*/ 1114371 h 1114371"/>
                  <a:gd name="connsiteX1" fmla="*/ 1747512 w 3878475"/>
                  <a:gd name="connsiteY1" fmla="*/ 1099247 h 1114371"/>
                  <a:gd name="connsiteX2" fmla="*/ 2983043 w 3878475"/>
                  <a:gd name="connsiteY2" fmla="*/ 80049 h 1114371"/>
                  <a:gd name="connsiteX3" fmla="*/ 3878475 w 3878475"/>
                  <a:gd name="connsiteY3" fmla="*/ 0 h 1114371"/>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55705 h 1070829"/>
                  <a:gd name="connsiteX2" fmla="*/ 2983043 w 3878475"/>
                  <a:gd name="connsiteY2" fmla="*/ 36507 h 1070829"/>
                  <a:gd name="connsiteX3" fmla="*/ 3878475 w 3878475"/>
                  <a:gd name="connsiteY3" fmla="*/ 0 h 1070829"/>
                  <a:gd name="connsiteX0" fmla="*/ 0 w 3878475"/>
                  <a:gd name="connsiteY0" fmla="*/ 1070829 h 1070829"/>
                  <a:gd name="connsiteX1" fmla="*/ 1747512 w 3878475"/>
                  <a:gd name="connsiteY1" fmla="*/ 1069152 h 1070829"/>
                  <a:gd name="connsiteX2" fmla="*/ 2983043 w 3878475"/>
                  <a:gd name="connsiteY2" fmla="*/ 36507 h 1070829"/>
                  <a:gd name="connsiteX3" fmla="*/ 3878475 w 3878475"/>
                  <a:gd name="connsiteY3" fmla="*/ 0 h 1070829"/>
                  <a:gd name="connsiteX0" fmla="*/ 0 w 3878475"/>
                  <a:gd name="connsiteY0" fmla="*/ 1047616 h 1047616"/>
                  <a:gd name="connsiteX1" fmla="*/ 1747512 w 3878475"/>
                  <a:gd name="connsiteY1" fmla="*/ 1045939 h 1047616"/>
                  <a:gd name="connsiteX2" fmla="*/ 2983043 w 3878475"/>
                  <a:gd name="connsiteY2" fmla="*/ 13294 h 1047616"/>
                  <a:gd name="connsiteX3" fmla="*/ 3878475 w 3878475"/>
                  <a:gd name="connsiteY3" fmla="*/ 7495 h 1047616"/>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3878475"/>
                  <a:gd name="connsiteY0" fmla="*/ 1040121 h 1040121"/>
                  <a:gd name="connsiteX1" fmla="*/ 1747512 w 3878475"/>
                  <a:gd name="connsiteY1" fmla="*/ 1038444 h 1040121"/>
                  <a:gd name="connsiteX2" fmla="*/ 2983043 w 3878475"/>
                  <a:gd name="connsiteY2" fmla="*/ 5799 h 1040121"/>
                  <a:gd name="connsiteX3" fmla="*/ 3878475 w 3878475"/>
                  <a:gd name="connsiteY3" fmla="*/ 0 h 1040121"/>
                  <a:gd name="connsiteX0" fmla="*/ 0 w 2130963"/>
                  <a:gd name="connsiteY0" fmla="*/ 1038444 h 1038444"/>
                  <a:gd name="connsiteX1" fmla="*/ 1235531 w 2130963"/>
                  <a:gd name="connsiteY1" fmla="*/ 5799 h 1038444"/>
                  <a:gd name="connsiteX2" fmla="*/ 2130963 w 2130963"/>
                  <a:gd name="connsiteY2" fmla="*/ 0 h 1038444"/>
                  <a:gd name="connsiteX0" fmla="*/ 0 w 4897079"/>
                  <a:gd name="connsiteY0" fmla="*/ 1038444 h 1038444"/>
                  <a:gd name="connsiteX1" fmla="*/ 1235531 w 4897079"/>
                  <a:gd name="connsiteY1" fmla="*/ 5799 h 1038444"/>
                  <a:gd name="connsiteX2" fmla="*/ 4897079 w 4897079"/>
                  <a:gd name="connsiteY2" fmla="*/ 0 h 1038444"/>
                  <a:gd name="connsiteX0" fmla="*/ 0 w 5097594"/>
                  <a:gd name="connsiteY0" fmla="*/ 1038444 h 1038444"/>
                  <a:gd name="connsiteX1" fmla="*/ 1235531 w 5097594"/>
                  <a:gd name="connsiteY1" fmla="*/ 5799 h 1038444"/>
                  <a:gd name="connsiteX2" fmla="*/ 5097594 w 5097594"/>
                  <a:gd name="connsiteY2" fmla="*/ 0 h 1038444"/>
                  <a:gd name="connsiteX0" fmla="*/ 0 w 5110064"/>
                  <a:gd name="connsiteY0" fmla="*/ 1035928 h 1035928"/>
                  <a:gd name="connsiteX1" fmla="*/ 1235531 w 5110064"/>
                  <a:gd name="connsiteY1" fmla="*/ 3283 h 1035928"/>
                  <a:gd name="connsiteX2" fmla="*/ 5110064 w 5110064"/>
                  <a:gd name="connsiteY2" fmla="*/ 2540 h 1035928"/>
                  <a:gd name="connsiteX0" fmla="*/ 0 w 5114222"/>
                  <a:gd name="connsiteY0" fmla="*/ 1038444 h 1038444"/>
                  <a:gd name="connsiteX1" fmla="*/ 1235531 w 5114222"/>
                  <a:gd name="connsiteY1" fmla="*/ 5799 h 1038444"/>
                  <a:gd name="connsiteX2" fmla="*/ 5114222 w 5114222"/>
                  <a:gd name="connsiteY2" fmla="*/ 0 h 1038444"/>
                  <a:gd name="connsiteX0" fmla="*/ 0 w 5118380"/>
                  <a:gd name="connsiteY0" fmla="*/ 1035928 h 1035928"/>
                  <a:gd name="connsiteX1" fmla="*/ 1235531 w 5118380"/>
                  <a:gd name="connsiteY1" fmla="*/ 3283 h 1035928"/>
                  <a:gd name="connsiteX2" fmla="*/ 5118380 w 5118380"/>
                  <a:gd name="connsiteY2" fmla="*/ 2540 h 1035928"/>
                  <a:gd name="connsiteX0" fmla="*/ 0 w 5118380"/>
                  <a:gd name="connsiteY0" fmla="*/ 1038444 h 1038444"/>
                  <a:gd name="connsiteX1" fmla="*/ 1235531 w 5118380"/>
                  <a:gd name="connsiteY1" fmla="*/ 5799 h 1038444"/>
                  <a:gd name="connsiteX2" fmla="*/ 5118380 w 5118380"/>
                  <a:gd name="connsiteY2" fmla="*/ 0 h 1038444"/>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5928 h 1035928"/>
                  <a:gd name="connsiteX1" fmla="*/ 1235531 w 5114222"/>
                  <a:gd name="connsiteY1" fmla="*/ 3283 h 1035928"/>
                  <a:gd name="connsiteX2" fmla="*/ 5114222 w 5114222"/>
                  <a:gd name="connsiteY2" fmla="*/ 2540 h 1035928"/>
                  <a:gd name="connsiteX0" fmla="*/ 0 w 5114222"/>
                  <a:gd name="connsiteY0" fmla="*/ 1036701 h 1036701"/>
                  <a:gd name="connsiteX1" fmla="*/ 1235531 w 5114222"/>
                  <a:gd name="connsiteY1" fmla="*/ 4056 h 1036701"/>
                  <a:gd name="connsiteX2" fmla="*/ 5114222 w 5114222"/>
                  <a:gd name="connsiteY2" fmla="*/ 3313 h 1036701"/>
                  <a:gd name="connsiteX0" fmla="*/ 0 w 5114222"/>
                  <a:gd name="connsiteY0" fmla="*/ 1036701 h 1036701"/>
                  <a:gd name="connsiteX1" fmla="*/ 1235531 w 5114222"/>
                  <a:gd name="connsiteY1" fmla="*/ 4056 h 1036701"/>
                  <a:gd name="connsiteX2" fmla="*/ 5114222 w 5114222"/>
                  <a:gd name="connsiteY2" fmla="*/ 3313 h 1036701"/>
                  <a:gd name="connsiteX0" fmla="*/ 0 w 6770328"/>
                  <a:gd name="connsiteY0" fmla="*/ 1035788 h 1035788"/>
                  <a:gd name="connsiteX1" fmla="*/ 1235531 w 6770328"/>
                  <a:gd name="connsiteY1" fmla="*/ 3143 h 1035788"/>
                  <a:gd name="connsiteX2" fmla="*/ 6770328 w 6770328"/>
                  <a:gd name="connsiteY2" fmla="*/ 8060 h 1035788"/>
                  <a:gd name="connsiteX0" fmla="*/ 0 w 6770328"/>
                  <a:gd name="connsiteY0" fmla="*/ 1037712 h 1037712"/>
                  <a:gd name="connsiteX1" fmla="*/ 1235531 w 6770328"/>
                  <a:gd name="connsiteY1" fmla="*/ 5067 h 1037712"/>
                  <a:gd name="connsiteX2" fmla="*/ 6770328 w 6770328"/>
                  <a:gd name="connsiteY2" fmla="*/ 9984 h 1037712"/>
                  <a:gd name="connsiteX0" fmla="*/ 0 w 6760181"/>
                  <a:gd name="connsiteY0" fmla="*/ 1039702 h 1039702"/>
                  <a:gd name="connsiteX1" fmla="*/ 1235531 w 6760181"/>
                  <a:gd name="connsiteY1" fmla="*/ 7057 h 1039702"/>
                  <a:gd name="connsiteX2" fmla="*/ 6760181 w 6760181"/>
                  <a:gd name="connsiteY2" fmla="*/ 6581 h 1039702"/>
                  <a:gd name="connsiteX0" fmla="*/ 0 w 6760181"/>
                  <a:gd name="connsiteY0" fmla="*/ 1039702 h 1039702"/>
                  <a:gd name="connsiteX1" fmla="*/ 1235531 w 6760181"/>
                  <a:gd name="connsiteY1" fmla="*/ 7057 h 1039702"/>
                  <a:gd name="connsiteX2" fmla="*/ 6760181 w 6760181"/>
                  <a:gd name="connsiteY2" fmla="*/ 6580 h 1039702"/>
                  <a:gd name="connsiteX0" fmla="*/ 0 w 10007306"/>
                  <a:gd name="connsiteY0" fmla="*/ 1043764 h 1043764"/>
                  <a:gd name="connsiteX1" fmla="*/ 1235531 w 10007306"/>
                  <a:gd name="connsiteY1" fmla="*/ 11119 h 1043764"/>
                  <a:gd name="connsiteX2" fmla="*/ 10007306 w 10007306"/>
                  <a:gd name="connsiteY2" fmla="*/ 3901 h 1043764"/>
                  <a:gd name="connsiteX0" fmla="*/ 0 w 11979681"/>
                  <a:gd name="connsiteY0" fmla="*/ 1039702 h 1039702"/>
                  <a:gd name="connsiteX1" fmla="*/ 1235531 w 11979681"/>
                  <a:gd name="connsiteY1" fmla="*/ 7057 h 1039702"/>
                  <a:gd name="connsiteX2" fmla="*/ 11979681 w 11979681"/>
                  <a:gd name="connsiteY2" fmla="*/ 6580 h 1039702"/>
                  <a:gd name="connsiteX0" fmla="*/ 0 w 12774749"/>
                  <a:gd name="connsiteY0" fmla="*/ 1039702 h 1039702"/>
                  <a:gd name="connsiteX1" fmla="*/ 1235531 w 12774749"/>
                  <a:gd name="connsiteY1" fmla="*/ 7057 h 1039702"/>
                  <a:gd name="connsiteX2" fmla="*/ 11979681 w 12774749"/>
                  <a:gd name="connsiteY2" fmla="*/ 6580 h 1039702"/>
                  <a:gd name="connsiteX3" fmla="*/ 11976912 w 12774749"/>
                  <a:gd name="connsiteY3" fmla="*/ 10689 h 1039702"/>
                  <a:gd name="connsiteX0" fmla="*/ 0 w 13299860"/>
                  <a:gd name="connsiteY0" fmla="*/ 1039702 h 1039702"/>
                  <a:gd name="connsiteX1" fmla="*/ 1235531 w 13299860"/>
                  <a:gd name="connsiteY1" fmla="*/ 7057 h 1039702"/>
                  <a:gd name="connsiteX2" fmla="*/ 11979681 w 13299860"/>
                  <a:gd name="connsiteY2" fmla="*/ 6580 h 1039702"/>
                  <a:gd name="connsiteX3" fmla="*/ 13219952 w 13299860"/>
                  <a:gd name="connsiteY3" fmla="*/ 1035426 h 1039702"/>
                  <a:gd name="connsiteX0" fmla="*/ 0 w 13219952"/>
                  <a:gd name="connsiteY0" fmla="*/ 1039702 h 1039702"/>
                  <a:gd name="connsiteX1" fmla="*/ 1235531 w 13219952"/>
                  <a:gd name="connsiteY1" fmla="*/ 7057 h 1039702"/>
                  <a:gd name="connsiteX2" fmla="*/ 11979681 w 13219952"/>
                  <a:gd name="connsiteY2" fmla="*/ 6580 h 1039702"/>
                  <a:gd name="connsiteX3" fmla="*/ 13219952 w 13219952"/>
                  <a:gd name="connsiteY3" fmla="*/ 1035426 h 1039702"/>
                </a:gdLst>
                <a:ahLst/>
                <a:cxnLst>
                  <a:cxn ang="0">
                    <a:pos x="connsiteX0" y="connsiteY0"/>
                  </a:cxn>
                  <a:cxn ang="0">
                    <a:pos x="connsiteX1" y="connsiteY1"/>
                  </a:cxn>
                  <a:cxn ang="0">
                    <a:pos x="connsiteX2" y="connsiteY2"/>
                  </a:cxn>
                  <a:cxn ang="0">
                    <a:pos x="connsiteX3" y="connsiteY3"/>
                  </a:cxn>
                </a:cxnLst>
                <a:rect l="l" t="t" r="r" b="b"/>
                <a:pathLst>
                  <a:path w="13219952" h="1039702">
                    <a:moveTo>
                      <a:pt x="0" y="1039702"/>
                    </a:moveTo>
                    <a:cubicBezTo>
                      <a:pt x="150086" y="952832"/>
                      <a:pt x="1051186" y="124770"/>
                      <a:pt x="1235531" y="7057"/>
                    </a:cubicBezTo>
                    <a:cubicBezTo>
                      <a:pt x="1292009" y="-3278"/>
                      <a:pt x="11859947" y="-1234"/>
                      <a:pt x="11979681" y="6580"/>
                    </a:cubicBezTo>
                    <a:cubicBezTo>
                      <a:pt x="12564924" y="485845"/>
                      <a:pt x="13220529" y="1034570"/>
                      <a:pt x="13219952" y="1035426"/>
                    </a:cubicBezTo>
                  </a:path>
                </a:pathLst>
              </a:custGeom>
              <a:noFill/>
              <a:ln w="25400">
                <a:solidFill>
                  <a:srgbClr val="107C10"/>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75" name="Straight Connector 74">
              <a:extLst>
                <a:ext uri="{FF2B5EF4-FFF2-40B4-BE49-F238E27FC236}">
                  <a16:creationId xmlns:a16="http://schemas.microsoft.com/office/drawing/2014/main" id="{AA16DB0F-A94E-445C-A613-37B6DC193AD1}"/>
                </a:ext>
              </a:extLst>
            </p:cNvPr>
            <p:cNvCxnSpPr>
              <a:cxnSpLocks/>
            </p:cNvCxnSpPr>
            <p:nvPr/>
          </p:nvCxnSpPr>
          <p:spPr>
            <a:xfrm flipV="1">
              <a:off x="9378675" y="3890784"/>
              <a:ext cx="1082244" cy="243"/>
            </a:xfrm>
            <a:prstGeom prst="line">
              <a:avLst/>
            </a:prstGeom>
            <a:noFill/>
            <a:ln w="25400">
              <a:solidFill>
                <a:srgbClr val="107C10"/>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EAAD6FEE-F396-4E65-9846-16AFB9E31D5C}"/>
              </a:ext>
              <a:ext uri="{C183D7F6-B498-43B3-948B-1728B52AA6E4}">
                <adec:decorative xmlns:adec="http://schemas.microsoft.com/office/drawing/2017/decorative" val="1"/>
              </a:ext>
            </a:extLst>
          </p:cNvPr>
          <p:cNvGrpSpPr/>
          <p:nvPr/>
        </p:nvGrpSpPr>
        <p:grpSpPr>
          <a:xfrm>
            <a:off x="1840731" y="2219175"/>
            <a:ext cx="1372492" cy="1289479"/>
            <a:chOff x="3116017" y="2285176"/>
            <a:chExt cx="1372492" cy="1289479"/>
          </a:xfrm>
        </p:grpSpPr>
        <p:sp>
          <p:nvSpPr>
            <p:cNvPr id="4" name="Oval 3">
              <a:extLst>
                <a:ext uri="{FF2B5EF4-FFF2-40B4-BE49-F238E27FC236}">
                  <a16:creationId xmlns:a16="http://schemas.microsoft.com/office/drawing/2014/main" id="{CCD4C95B-C3D9-402E-AB1E-32B56FCC3EE7}"/>
                </a:ext>
              </a:extLst>
            </p:cNvPr>
            <p:cNvSpPr/>
            <p:nvPr/>
          </p:nvSpPr>
          <p:spPr bwMode="auto">
            <a:xfrm>
              <a:off x="3701487" y="339177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sp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7" name="Straight Connector 6">
              <a:extLst>
                <a:ext uri="{FF2B5EF4-FFF2-40B4-BE49-F238E27FC236}">
                  <a16:creationId xmlns:a16="http://schemas.microsoft.com/office/drawing/2014/main" id="{70C17F1E-058B-4C35-ABFD-C45B2603907D}"/>
                </a:ext>
              </a:extLst>
            </p:cNvPr>
            <p:cNvCxnSpPr>
              <a:cxnSpLocks/>
            </p:cNvCxnSpPr>
            <p:nvPr/>
          </p:nvCxnSpPr>
          <p:spPr>
            <a:xfrm flipH="1">
              <a:off x="3792927" y="2925816"/>
              <a:ext cx="0" cy="49137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20E8886-F904-4798-9CD7-1448CF5E43D7}"/>
                </a:ext>
              </a:extLst>
            </p:cNvPr>
            <p:cNvSpPr txBox="1"/>
            <p:nvPr/>
          </p:nvSpPr>
          <p:spPr>
            <a:xfrm>
              <a:off x="3116017" y="2285176"/>
              <a:ext cx="1372492" cy="679994"/>
            </a:xfrm>
            <a:prstGeom prst="rect">
              <a:avLst/>
            </a:prstGeom>
            <a:solidFill>
              <a:srgbClr val="107C10"/>
            </a:solidFill>
          </p:spPr>
          <p:txBody>
            <a:bodyPr wrap="square" lIns="91440" tIns="137160" rIns="91440" bIns="137160" rtlCol="0">
              <a:spAutoFit/>
            </a:bodyPr>
            <a:lstStyle/>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410: Installing and </a:t>
              </a:r>
              <a:b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Configuring Windows </a:t>
              </a:r>
              <a:b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b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Server 2012</a:t>
              </a:r>
            </a:p>
          </p:txBody>
        </p:sp>
      </p:grpSp>
      <p:grpSp>
        <p:nvGrpSpPr>
          <p:cNvPr id="92" name="Group 91">
            <a:extLst>
              <a:ext uri="{FF2B5EF4-FFF2-40B4-BE49-F238E27FC236}">
                <a16:creationId xmlns:a16="http://schemas.microsoft.com/office/drawing/2014/main" id="{BB63FDB5-F57A-4D4C-9529-275F13E8DA5A}"/>
              </a:ext>
              <a:ext uri="{C183D7F6-B498-43B3-948B-1728B52AA6E4}">
                <adec:decorative xmlns:adec="http://schemas.microsoft.com/office/drawing/2017/decorative" val="1"/>
              </a:ext>
            </a:extLst>
          </p:cNvPr>
          <p:cNvGrpSpPr/>
          <p:nvPr/>
        </p:nvGrpSpPr>
        <p:grpSpPr>
          <a:xfrm>
            <a:off x="3416644" y="2354051"/>
            <a:ext cx="1301958" cy="1180020"/>
            <a:chOff x="3144069" y="2420052"/>
            <a:chExt cx="1301958" cy="1180020"/>
          </a:xfrm>
        </p:grpSpPr>
        <p:sp>
          <p:nvSpPr>
            <p:cNvPr id="93" name="Oval 92">
              <a:extLst>
                <a:ext uri="{FF2B5EF4-FFF2-40B4-BE49-F238E27FC236}">
                  <a16:creationId xmlns:a16="http://schemas.microsoft.com/office/drawing/2014/main" id="{EB91DE12-1D66-45C7-AAAB-0BA06B934FA7}"/>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94" name="Straight Connector 93">
              <a:extLst>
                <a:ext uri="{FF2B5EF4-FFF2-40B4-BE49-F238E27FC236}">
                  <a16:creationId xmlns:a16="http://schemas.microsoft.com/office/drawing/2014/main" id="{856F413B-033C-40A9-87AC-73B7A65778C9}"/>
                </a:ext>
              </a:extLst>
            </p:cNvPr>
            <p:cNvCxnSpPr>
              <a:cxnSpLocks/>
            </p:cNvCxnSpPr>
            <p:nvPr/>
          </p:nvCxnSpPr>
          <p:spPr>
            <a:xfrm flipH="1">
              <a:off x="3792927" y="2691163"/>
              <a:ext cx="0" cy="72237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774EC1B-8578-4D01-9892-98F01EE0E056}"/>
                </a:ext>
              </a:extLst>
            </p:cNvPr>
            <p:cNvSpPr txBox="1"/>
            <p:nvPr/>
          </p:nvSpPr>
          <p:spPr>
            <a:xfrm>
              <a:off x="3144069" y="2420052"/>
              <a:ext cx="1301958" cy="535981"/>
            </a:xfrm>
            <a:prstGeom prst="rect">
              <a:avLst/>
            </a:prstGeom>
            <a:solidFill>
              <a:srgbClr val="107C10"/>
            </a:solidFill>
          </p:spPr>
          <p:txBody>
            <a:bodyPr wrap="none" lIns="91440" tIns="137160" rIns="91440" bIns="137160" rtlCol="0">
              <a:spAutoFit/>
            </a:bodyPr>
            <a:lstStyle>
              <a:defPPr>
                <a:defRPr lang="en-US"/>
              </a:defPPr>
              <a:lvl1pPr lvl="0" algn="ctr" defTabSz="932742">
                <a:lnSpc>
                  <a:spcPct val="90000"/>
                </a:lnSpc>
                <a:spcBef>
                  <a:spcPct val="0"/>
                </a:spcBef>
                <a:defRPr sz="900" b="1">
                  <a:ln w="3175">
                    <a:noFill/>
                  </a:ln>
                  <a:gradFill>
                    <a:gsLst>
                      <a:gs pos="1250">
                        <a:schemeClr val="bg1"/>
                      </a:gs>
                      <a:gs pos="100000">
                        <a:schemeClr val="bg1"/>
                      </a:gs>
                    </a:gsLst>
                    <a:lin ang="5400000" scaled="0"/>
                  </a:gradFill>
                  <a:latin typeface="Segoe UI Semibold"/>
                  <a:cs typeface="Segoe UI" panose="020B0502040204020203" pitchFamily="34" charset="0"/>
                </a:defRPr>
              </a:lvl1pPr>
            </a:lstStyle>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411: Administering</a:t>
              </a:r>
            </a:p>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Windows Server 2012</a:t>
              </a:r>
            </a:p>
          </p:txBody>
        </p:sp>
      </p:grpSp>
      <p:grpSp>
        <p:nvGrpSpPr>
          <p:cNvPr id="96" name="Group 95">
            <a:extLst>
              <a:ext uri="{FF2B5EF4-FFF2-40B4-BE49-F238E27FC236}">
                <a16:creationId xmlns:a16="http://schemas.microsoft.com/office/drawing/2014/main" id="{A5135FA1-5FA9-441D-930C-14D8D8AB8B3E}"/>
              </a:ext>
              <a:ext uri="{C183D7F6-B498-43B3-948B-1728B52AA6E4}">
                <adec:decorative xmlns:adec="http://schemas.microsoft.com/office/drawing/2017/decorative" val="1"/>
              </a:ext>
            </a:extLst>
          </p:cNvPr>
          <p:cNvGrpSpPr/>
          <p:nvPr/>
        </p:nvGrpSpPr>
        <p:grpSpPr>
          <a:xfrm>
            <a:off x="4914718" y="2218721"/>
            <a:ext cx="1250662" cy="1315350"/>
            <a:chOff x="3169719" y="2284722"/>
            <a:chExt cx="1250662" cy="1315350"/>
          </a:xfrm>
        </p:grpSpPr>
        <p:sp>
          <p:nvSpPr>
            <p:cNvPr id="97" name="Oval 96">
              <a:extLst>
                <a:ext uri="{FF2B5EF4-FFF2-40B4-BE49-F238E27FC236}">
                  <a16:creationId xmlns:a16="http://schemas.microsoft.com/office/drawing/2014/main" id="{86999C27-D4D2-4682-908D-27D7ADBCA13C}"/>
                </a:ext>
              </a:extLst>
            </p:cNvPr>
            <p:cNvSpPr/>
            <p:nvPr/>
          </p:nvSpPr>
          <p:spPr bwMode="auto">
            <a:xfrm>
              <a:off x="3703609" y="3417192"/>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98" name="Straight Connector 97">
              <a:extLst>
                <a:ext uri="{FF2B5EF4-FFF2-40B4-BE49-F238E27FC236}">
                  <a16:creationId xmlns:a16="http://schemas.microsoft.com/office/drawing/2014/main" id="{DF49817B-631C-4F34-99C4-8F9E8AD6CAFB}"/>
                </a:ext>
              </a:extLst>
            </p:cNvPr>
            <p:cNvCxnSpPr>
              <a:cxnSpLocks/>
            </p:cNvCxnSpPr>
            <p:nvPr/>
          </p:nvCxnSpPr>
          <p:spPr>
            <a:xfrm flipH="1">
              <a:off x="3792927" y="2925816"/>
              <a:ext cx="0" cy="49137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4787F9F2-71A5-4DB5-877B-EFD38A5ECB80}"/>
                </a:ext>
              </a:extLst>
            </p:cNvPr>
            <p:cNvSpPr txBox="1"/>
            <p:nvPr/>
          </p:nvSpPr>
          <p:spPr>
            <a:xfrm>
              <a:off x="3169719" y="2284722"/>
              <a:ext cx="1250662" cy="679994"/>
            </a:xfrm>
            <a:prstGeom prst="rect">
              <a:avLst/>
            </a:prstGeom>
            <a:solidFill>
              <a:srgbClr val="107C10"/>
            </a:solidFill>
          </p:spPr>
          <p:txBody>
            <a:bodyPr wrap="none" lIns="91440" tIns="137160" rIns="91440" bIns="137160" rtlCol="0">
              <a:spAutoFit/>
            </a:bodyPr>
            <a:lstStyle>
              <a:defPPr>
                <a:defRPr lang="en-US"/>
              </a:defPPr>
              <a:lvl1pPr lvl="0" algn="ctr" defTabSz="932742">
                <a:lnSpc>
                  <a:spcPct val="90000"/>
                </a:lnSpc>
                <a:spcBef>
                  <a:spcPct val="0"/>
                </a:spcBef>
                <a:defRPr sz="900" b="1">
                  <a:ln w="3175">
                    <a:noFill/>
                  </a:ln>
                  <a:gradFill>
                    <a:gsLst>
                      <a:gs pos="1250">
                        <a:schemeClr val="bg1"/>
                      </a:gs>
                      <a:gs pos="100000">
                        <a:schemeClr val="bg1"/>
                      </a:gs>
                    </a:gsLst>
                    <a:lin ang="5400000" scaled="0"/>
                  </a:gradFill>
                  <a:latin typeface="Segoe UI Semibold"/>
                  <a:cs typeface="Segoe UI" panose="020B0502040204020203" pitchFamily="34" charset="0"/>
                </a:defRPr>
              </a:lvl1pPr>
            </a:lstStyle>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412: Configuring </a:t>
              </a:r>
            </a:p>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Advanced Windows </a:t>
              </a:r>
            </a:p>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Server 2012 Services</a:t>
              </a:r>
            </a:p>
          </p:txBody>
        </p:sp>
      </p:grpSp>
      <p:sp>
        <p:nvSpPr>
          <p:cNvPr id="2" name="Title 1">
            <a:extLst>
              <a:ext uri="{FF2B5EF4-FFF2-40B4-BE49-F238E27FC236}">
                <a16:creationId xmlns:a16="http://schemas.microsoft.com/office/drawing/2014/main" id="{7A325C5F-8A2D-43C6-A200-E8E1DBECC632}"/>
              </a:ext>
              <a:ext uri="{C183D7F6-B498-43B3-948B-1728B52AA6E4}">
                <adec:decorative xmlns:adec="http://schemas.microsoft.com/office/drawing/2017/decorative" val="1"/>
              </a:ext>
            </a:extLst>
          </p:cNvPr>
          <p:cNvSpPr>
            <a:spLocks noGrp="1"/>
          </p:cNvSpPr>
          <p:nvPr>
            <p:ph type="title"/>
          </p:nvPr>
        </p:nvSpPr>
        <p:spPr>
          <a:xfrm>
            <a:off x="408831" y="422155"/>
            <a:ext cx="10819784" cy="1143000"/>
          </a:xfrm>
        </p:spPr>
        <p:txBody>
          <a:bodyPr/>
          <a:lstStyle/>
          <a:p>
            <a:r>
              <a:rPr lang="en-US" dirty="0"/>
              <a:t>Core Infrastructure certifications</a:t>
            </a:r>
            <a:endParaRPr lang="en-IN" dirty="0"/>
          </a:p>
        </p:txBody>
      </p:sp>
      <p:sp>
        <p:nvSpPr>
          <p:cNvPr id="115" name="Title 1">
            <a:extLst>
              <a:ext uri="{FF2B5EF4-FFF2-40B4-BE49-F238E27FC236}">
                <a16:creationId xmlns:a16="http://schemas.microsoft.com/office/drawing/2014/main" id="{07EEB9CB-F74F-41E6-9490-5BDC3CBF763A}"/>
              </a:ext>
              <a:ext uri="{C183D7F6-B498-43B3-948B-1728B52AA6E4}">
                <adec:decorative xmlns:adec="http://schemas.microsoft.com/office/drawing/2017/decorative" val="1"/>
              </a:ext>
            </a:extLst>
          </p:cNvPr>
          <p:cNvSpPr txBox="1">
            <a:spLocks/>
          </p:cNvSpPr>
          <p:nvPr/>
        </p:nvSpPr>
        <p:spPr>
          <a:xfrm>
            <a:off x="2988684" y="1324096"/>
            <a:ext cx="222920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effectLst/>
                <a:uLnTx/>
                <a:uFillTx/>
                <a:latin typeface="Segoe UI Semibold"/>
                <a:ea typeface="+mn-ea"/>
                <a:cs typeface="Segoe UI" panose="020B0502040204020203" pitchFamily="34" charset="0"/>
              </a:rPr>
              <a:t>Exams</a:t>
            </a:r>
          </a:p>
        </p:txBody>
      </p:sp>
      <p:sp>
        <p:nvSpPr>
          <p:cNvPr id="116" name="Title 1">
            <a:extLst>
              <a:ext uri="{FF2B5EF4-FFF2-40B4-BE49-F238E27FC236}">
                <a16:creationId xmlns:a16="http://schemas.microsoft.com/office/drawing/2014/main" id="{8E3A03AE-FFE2-470D-A8F4-1E31BEF447CC}"/>
              </a:ext>
              <a:ext uri="{C183D7F6-B498-43B3-948B-1728B52AA6E4}">
                <adec:decorative xmlns:adec="http://schemas.microsoft.com/office/drawing/2017/decorative" val="1"/>
              </a:ext>
            </a:extLst>
          </p:cNvPr>
          <p:cNvSpPr txBox="1">
            <a:spLocks/>
          </p:cNvSpPr>
          <p:nvPr/>
        </p:nvSpPr>
        <p:spPr>
          <a:xfrm>
            <a:off x="7699265" y="1324096"/>
            <a:ext cx="2229208" cy="341632"/>
          </a:xfrm>
          <a:prstGeom prst="rect">
            <a:avLst/>
          </a:prstGeom>
        </p:spPr>
        <p:txBody>
          <a:bodyPr vert="horz" wrap="square" lIns="0" tIns="64008" rIns="0" bIns="0" rtlCol="0" anchor="t">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w="3175">
                  <a:noFill/>
                </a:ln>
                <a:effectLst/>
                <a:uLnTx/>
                <a:uFillTx/>
                <a:latin typeface="Segoe UI Semibold"/>
                <a:ea typeface="+mn-ea"/>
                <a:cs typeface="Segoe UI" panose="020B0502040204020203" pitchFamily="34" charset="0"/>
              </a:rPr>
              <a:t>Certification</a:t>
            </a:r>
          </a:p>
        </p:txBody>
      </p:sp>
      <p:grpSp>
        <p:nvGrpSpPr>
          <p:cNvPr id="198" name="Group 197">
            <a:extLst>
              <a:ext uri="{FF2B5EF4-FFF2-40B4-BE49-F238E27FC236}">
                <a16:creationId xmlns:a16="http://schemas.microsoft.com/office/drawing/2014/main" id="{E6911982-92EE-453F-ABCA-82B48D2AD012}"/>
              </a:ext>
              <a:ext uri="{C183D7F6-B498-43B3-948B-1728B52AA6E4}">
                <adec:decorative xmlns:adec="http://schemas.microsoft.com/office/drawing/2017/decorative" val="1"/>
              </a:ext>
            </a:extLst>
          </p:cNvPr>
          <p:cNvGrpSpPr/>
          <p:nvPr/>
        </p:nvGrpSpPr>
        <p:grpSpPr>
          <a:xfrm>
            <a:off x="1754169" y="4360485"/>
            <a:ext cx="1545616" cy="1309706"/>
            <a:chOff x="2515415" y="3833402"/>
            <a:chExt cx="1545616" cy="1309706"/>
          </a:xfrm>
        </p:grpSpPr>
        <p:grpSp>
          <p:nvGrpSpPr>
            <p:cNvPr id="25" name="Group 24">
              <a:extLst>
                <a:ext uri="{FF2B5EF4-FFF2-40B4-BE49-F238E27FC236}">
                  <a16:creationId xmlns:a16="http://schemas.microsoft.com/office/drawing/2014/main" id="{9803A3EF-1891-4EB0-9196-5DEF1D3AFA9E}"/>
                </a:ext>
              </a:extLst>
            </p:cNvPr>
            <p:cNvGrpSpPr/>
            <p:nvPr/>
          </p:nvGrpSpPr>
          <p:grpSpPr>
            <a:xfrm flipV="1">
              <a:off x="3199149" y="3833402"/>
              <a:ext cx="182880" cy="686458"/>
              <a:chOff x="3175206" y="5139461"/>
              <a:chExt cx="182880" cy="686458"/>
            </a:xfrm>
          </p:grpSpPr>
          <p:sp>
            <p:nvSpPr>
              <p:cNvPr id="119" name="Oval 118">
                <a:extLst>
                  <a:ext uri="{FF2B5EF4-FFF2-40B4-BE49-F238E27FC236}">
                    <a16:creationId xmlns:a16="http://schemas.microsoft.com/office/drawing/2014/main" id="{3E1C0ABC-B7E9-4AD5-BF8A-B5415CCF38CE}"/>
                  </a:ext>
                </a:extLst>
              </p:cNvPr>
              <p:cNvSpPr/>
              <p:nvPr/>
            </p:nvSpPr>
            <p:spPr bwMode="auto">
              <a:xfrm>
                <a:off x="3175206" y="5643039"/>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120" name="Straight Connector 119">
                <a:extLst>
                  <a:ext uri="{FF2B5EF4-FFF2-40B4-BE49-F238E27FC236}">
                    <a16:creationId xmlns:a16="http://schemas.microsoft.com/office/drawing/2014/main" id="{0962EC4F-956E-4DB1-91F1-F3A4D243AA5F}"/>
                  </a:ext>
                </a:extLst>
              </p:cNvPr>
              <p:cNvCxnSpPr>
                <a:cxnSpLocks/>
              </p:cNvCxnSpPr>
              <p:nvPr/>
            </p:nvCxnSpPr>
            <p:spPr>
              <a:xfrm flipH="1">
                <a:off x="3266646" y="5139461"/>
                <a:ext cx="0" cy="49137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CD6CB667-CE6F-4193-BAEC-3F941630756C}"/>
                </a:ext>
              </a:extLst>
            </p:cNvPr>
            <p:cNvSpPr txBox="1"/>
            <p:nvPr/>
          </p:nvSpPr>
          <p:spPr>
            <a:xfrm>
              <a:off x="2515415" y="4463114"/>
              <a:ext cx="1545616" cy="679994"/>
            </a:xfrm>
            <a:prstGeom prst="rect">
              <a:avLst/>
            </a:prstGeom>
            <a:solidFill>
              <a:srgbClr val="107C10"/>
            </a:solidFill>
          </p:spPr>
          <p:txBody>
            <a:bodyPr wrap="none" lIns="91440" tIns="137160" rIns="91440" bIns="137160" rtlCol="0">
              <a:spAutoFit/>
            </a:bodyPr>
            <a:lstStyle>
              <a:defPPr>
                <a:defRPr lang="en-US"/>
              </a:defPPr>
              <a:lvl1pPr lvl="0" algn="ctr" defTabSz="932742">
                <a:lnSpc>
                  <a:spcPct val="90000"/>
                </a:lnSpc>
                <a:spcBef>
                  <a:spcPct val="0"/>
                </a:spcBef>
                <a:defRPr sz="900" b="1">
                  <a:ln w="3175">
                    <a:noFill/>
                  </a:ln>
                  <a:gradFill>
                    <a:gsLst>
                      <a:gs pos="1250">
                        <a:schemeClr val="bg1"/>
                      </a:gs>
                      <a:gs pos="100000">
                        <a:schemeClr val="bg1"/>
                      </a:gs>
                    </a:gsLst>
                    <a:lin ang="5400000" scaled="0"/>
                  </a:gradFill>
                  <a:latin typeface="Segoe UI Semibold"/>
                  <a:cs typeface="Segoe UI" panose="020B0502040204020203" pitchFamily="34" charset="0"/>
                </a:defRPr>
              </a:lvl1pPr>
            </a:lstStyle>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740: Installation, Storage, </a:t>
              </a:r>
            </a:p>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and Compute with </a:t>
              </a:r>
            </a:p>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Windows Server 2016</a:t>
              </a:r>
            </a:p>
          </p:txBody>
        </p:sp>
      </p:grpSp>
      <p:grpSp>
        <p:nvGrpSpPr>
          <p:cNvPr id="197" name="Group 196">
            <a:extLst>
              <a:ext uri="{FF2B5EF4-FFF2-40B4-BE49-F238E27FC236}">
                <a16:creationId xmlns:a16="http://schemas.microsoft.com/office/drawing/2014/main" id="{3E6AB1A1-EDE0-43F1-A336-07BD3B06D68A}"/>
              </a:ext>
              <a:ext uri="{C183D7F6-B498-43B3-948B-1728B52AA6E4}">
                <adec:decorative xmlns:adec="http://schemas.microsoft.com/office/drawing/2017/decorative" val="1"/>
              </a:ext>
            </a:extLst>
          </p:cNvPr>
          <p:cNvGrpSpPr/>
          <p:nvPr/>
        </p:nvGrpSpPr>
        <p:grpSpPr>
          <a:xfrm>
            <a:off x="3416644" y="4372687"/>
            <a:ext cx="1301958" cy="1163674"/>
            <a:chOff x="3777377" y="4210463"/>
            <a:chExt cx="1301958" cy="1163674"/>
          </a:xfrm>
        </p:grpSpPr>
        <p:grpSp>
          <p:nvGrpSpPr>
            <p:cNvPr id="30" name="Group 29">
              <a:extLst>
                <a:ext uri="{FF2B5EF4-FFF2-40B4-BE49-F238E27FC236}">
                  <a16:creationId xmlns:a16="http://schemas.microsoft.com/office/drawing/2014/main" id="{F37EDAD8-0814-45FF-9981-015F06E1FCE8}"/>
                </a:ext>
              </a:extLst>
            </p:cNvPr>
            <p:cNvGrpSpPr/>
            <p:nvPr/>
          </p:nvGrpSpPr>
          <p:grpSpPr>
            <a:xfrm flipV="1">
              <a:off x="4336915" y="4210463"/>
              <a:ext cx="182880" cy="674256"/>
              <a:chOff x="4336915" y="4833689"/>
              <a:chExt cx="182880" cy="674256"/>
            </a:xfrm>
          </p:grpSpPr>
          <p:sp>
            <p:nvSpPr>
              <p:cNvPr id="123" name="Oval 122">
                <a:extLst>
                  <a:ext uri="{FF2B5EF4-FFF2-40B4-BE49-F238E27FC236}">
                    <a16:creationId xmlns:a16="http://schemas.microsoft.com/office/drawing/2014/main" id="{5C67F4D5-9700-4BE3-9390-DC9FEEFE3B4E}"/>
                  </a:ext>
                </a:extLst>
              </p:cNvPr>
              <p:cNvSpPr/>
              <p:nvPr/>
            </p:nvSpPr>
            <p:spPr bwMode="auto">
              <a:xfrm>
                <a:off x="4336915"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124" name="Straight Connector 123">
                <a:extLst>
                  <a:ext uri="{FF2B5EF4-FFF2-40B4-BE49-F238E27FC236}">
                    <a16:creationId xmlns:a16="http://schemas.microsoft.com/office/drawing/2014/main" id="{6A4BC840-5D2E-47C4-ABAA-AFC18BA7729C}"/>
                  </a:ext>
                </a:extLst>
              </p:cNvPr>
              <p:cNvCxnSpPr>
                <a:cxnSpLocks/>
              </p:cNvCxnSpPr>
              <p:nvPr/>
            </p:nvCxnSpPr>
            <p:spPr>
              <a:xfrm flipH="1">
                <a:off x="4426233" y="4833689"/>
                <a:ext cx="0" cy="49137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0F588A8B-F0ED-430A-BD7F-86D5EAE85A33}"/>
                </a:ext>
              </a:extLst>
            </p:cNvPr>
            <p:cNvSpPr txBox="1"/>
            <p:nvPr/>
          </p:nvSpPr>
          <p:spPr>
            <a:xfrm>
              <a:off x="3777377" y="4828475"/>
              <a:ext cx="1301958" cy="545662"/>
            </a:xfrm>
            <a:prstGeom prst="rect">
              <a:avLst/>
            </a:prstGeom>
            <a:solidFill>
              <a:srgbClr val="107C10"/>
            </a:solidFill>
          </p:spPr>
          <p:txBody>
            <a:bodyPr wrap="none" lIns="91440" tIns="137160" rIns="91440" bIns="137160" rtlCol="0">
              <a:spAutoFit/>
            </a:bodyPr>
            <a:lstStyle>
              <a:defPPr>
                <a:defRPr lang="en-US"/>
              </a:defPPr>
              <a:lvl1pPr lvl="0" algn="ctr" defTabSz="932742">
                <a:lnSpc>
                  <a:spcPct val="90000"/>
                </a:lnSpc>
                <a:spcBef>
                  <a:spcPct val="0"/>
                </a:spcBef>
                <a:defRPr sz="900" b="1">
                  <a:ln w="3175">
                    <a:noFill/>
                  </a:ln>
                  <a:gradFill>
                    <a:gsLst>
                      <a:gs pos="1250">
                        <a:schemeClr val="bg1"/>
                      </a:gs>
                      <a:gs pos="100000">
                        <a:schemeClr val="bg1"/>
                      </a:gs>
                    </a:gsLst>
                    <a:lin ang="5400000" scaled="0"/>
                  </a:gradFill>
                  <a:latin typeface="Segoe UI Semibold"/>
                  <a:cs typeface="Segoe UI" panose="020B0502040204020203" pitchFamily="34" charset="0"/>
                </a:defRPr>
              </a:lvl1pPr>
            </a:lstStyle>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741: Networking with</a:t>
              </a:r>
            </a:p>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Windows Server 2016</a:t>
              </a:r>
            </a:p>
          </p:txBody>
        </p:sp>
      </p:grpSp>
      <p:grpSp>
        <p:nvGrpSpPr>
          <p:cNvPr id="195" name="Group 194">
            <a:extLst>
              <a:ext uri="{FF2B5EF4-FFF2-40B4-BE49-F238E27FC236}">
                <a16:creationId xmlns:a16="http://schemas.microsoft.com/office/drawing/2014/main" id="{5AFBA325-7EAB-4D61-A422-4BBFA1A52389}"/>
              </a:ext>
              <a:ext uri="{C183D7F6-B498-43B3-948B-1728B52AA6E4}">
                <adec:decorative xmlns:adec="http://schemas.microsoft.com/office/drawing/2017/decorative" val="1"/>
              </a:ext>
            </a:extLst>
          </p:cNvPr>
          <p:cNvGrpSpPr/>
          <p:nvPr/>
        </p:nvGrpSpPr>
        <p:grpSpPr>
          <a:xfrm>
            <a:off x="4872134" y="4372687"/>
            <a:ext cx="1335831" cy="1163674"/>
            <a:chOff x="5014277" y="4210463"/>
            <a:chExt cx="1335831" cy="1163674"/>
          </a:xfrm>
        </p:grpSpPr>
        <p:grpSp>
          <p:nvGrpSpPr>
            <p:cNvPr id="31" name="Group 30">
              <a:extLst>
                <a:ext uri="{FF2B5EF4-FFF2-40B4-BE49-F238E27FC236}">
                  <a16:creationId xmlns:a16="http://schemas.microsoft.com/office/drawing/2014/main" id="{A3595F54-C44F-4B0C-B22E-95F7329D2714}"/>
                </a:ext>
              </a:extLst>
            </p:cNvPr>
            <p:cNvGrpSpPr/>
            <p:nvPr/>
          </p:nvGrpSpPr>
          <p:grpSpPr>
            <a:xfrm flipV="1">
              <a:off x="5612720" y="4210463"/>
              <a:ext cx="182880" cy="674256"/>
              <a:chOff x="5612720" y="4833689"/>
              <a:chExt cx="182880" cy="674256"/>
            </a:xfrm>
          </p:grpSpPr>
          <p:sp>
            <p:nvSpPr>
              <p:cNvPr id="127" name="Oval 126">
                <a:extLst>
                  <a:ext uri="{FF2B5EF4-FFF2-40B4-BE49-F238E27FC236}">
                    <a16:creationId xmlns:a16="http://schemas.microsoft.com/office/drawing/2014/main" id="{25EE6827-EA63-4320-9803-8C2CA415BAC9}"/>
                  </a:ext>
                </a:extLst>
              </p:cNvPr>
              <p:cNvSpPr/>
              <p:nvPr/>
            </p:nvSpPr>
            <p:spPr bwMode="auto">
              <a:xfrm>
                <a:off x="5612720" y="5325065"/>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128" name="Straight Connector 127">
                <a:extLst>
                  <a:ext uri="{FF2B5EF4-FFF2-40B4-BE49-F238E27FC236}">
                    <a16:creationId xmlns:a16="http://schemas.microsoft.com/office/drawing/2014/main" id="{645F8178-A9EA-41D5-93DB-7C50E4FC46DE}"/>
                  </a:ext>
                </a:extLst>
              </p:cNvPr>
              <p:cNvCxnSpPr>
                <a:cxnSpLocks/>
              </p:cNvCxnSpPr>
              <p:nvPr/>
            </p:nvCxnSpPr>
            <p:spPr>
              <a:xfrm flipH="1">
                <a:off x="5702038" y="4833689"/>
                <a:ext cx="0" cy="49137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9" name="TextBox 128">
              <a:extLst>
                <a:ext uri="{FF2B5EF4-FFF2-40B4-BE49-F238E27FC236}">
                  <a16:creationId xmlns:a16="http://schemas.microsoft.com/office/drawing/2014/main" id="{5CF2651D-9DC2-4D24-B02E-84E1956E143D}"/>
                </a:ext>
              </a:extLst>
            </p:cNvPr>
            <p:cNvSpPr txBox="1"/>
            <p:nvPr/>
          </p:nvSpPr>
          <p:spPr>
            <a:xfrm>
              <a:off x="5014277" y="4828475"/>
              <a:ext cx="1335831" cy="545662"/>
            </a:xfrm>
            <a:prstGeom prst="rect">
              <a:avLst/>
            </a:prstGeom>
            <a:solidFill>
              <a:srgbClr val="107C10"/>
            </a:solidFill>
          </p:spPr>
          <p:txBody>
            <a:bodyPr wrap="square" lIns="91440" tIns="137160" rIns="91440" bIns="137160" rtlCol="0">
              <a:spAutoFit/>
            </a:bodyPr>
            <a:lstStyle>
              <a:defPPr>
                <a:defRPr lang="en-US"/>
              </a:defPPr>
              <a:lvl1pPr lvl="0" algn="ctr" defTabSz="932742">
                <a:lnSpc>
                  <a:spcPct val="90000"/>
                </a:lnSpc>
                <a:spcBef>
                  <a:spcPct val="0"/>
                </a:spcBef>
                <a:defRPr sz="900" b="1">
                  <a:ln w="3175">
                    <a:noFill/>
                  </a:ln>
                  <a:gradFill>
                    <a:gsLst>
                      <a:gs pos="1250">
                        <a:schemeClr val="bg1"/>
                      </a:gs>
                      <a:gs pos="100000">
                        <a:schemeClr val="bg1"/>
                      </a:gs>
                    </a:gsLst>
                    <a:lin ang="5400000" scaled="0"/>
                  </a:gradFill>
                  <a:latin typeface="Segoe UI Semibold"/>
                  <a:cs typeface="Segoe UI" panose="020B0502040204020203" pitchFamily="34" charset="0"/>
                </a:defRPr>
              </a:lvl1pPr>
            </a:lstStyle>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742: Identity with</a:t>
              </a:r>
            </a:p>
            <a:p>
              <a:pPr marL="0" marR="0" lvl="0" indent="0" algn="ctr" defTabSz="932742" rtl="0" eaLnBrk="1" fontAlgn="auto" latinLnBrk="0" hangingPunct="1">
                <a:lnSpc>
                  <a:spcPct val="97000"/>
                </a:lnSpc>
                <a:spcBef>
                  <a:spcPct val="0"/>
                </a:spcBef>
                <a:spcAft>
                  <a:spcPts val="0"/>
                </a:spcAft>
                <a:buClrTx/>
                <a:buSzTx/>
                <a:buFontTx/>
                <a:buNone/>
                <a:tabLst/>
                <a:defRPr/>
              </a:pPr>
              <a:r>
                <a:rPr kumimoji="0" lang="en-US" sz="900" b="1" i="0" u="none" strike="noStrike" kern="1200" cap="none" spc="0" normalizeH="0" baseline="0" noProof="0" dirty="0">
                  <a:ln w="3175">
                    <a:noFill/>
                  </a:ln>
                  <a:gradFill>
                    <a:gsLst>
                      <a:gs pos="1250">
                        <a:srgbClr val="FFFFFF"/>
                      </a:gs>
                      <a:gs pos="100000">
                        <a:srgbClr val="FFFFFF"/>
                      </a:gs>
                    </a:gsLst>
                    <a:lin ang="5400000" scaled="0"/>
                  </a:gradFill>
                  <a:effectLst/>
                  <a:uLnTx/>
                  <a:uFillTx/>
                  <a:latin typeface="Segoe UI Semibold"/>
                  <a:ea typeface="+mn-ea"/>
                  <a:cs typeface="Segoe UI" panose="020B0502040204020203" pitchFamily="34" charset="0"/>
                </a:rPr>
                <a:t>Windows Server 2016</a:t>
              </a:r>
            </a:p>
          </p:txBody>
        </p:sp>
      </p:grpSp>
      <p:grpSp>
        <p:nvGrpSpPr>
          <p:cNvPr id="28" name="Group 27">
            <a:extLst>
              <a:ext uri="{FF2B5EF4-FFF2-40B4-BE49-F238E27FC236}">
                <a16:creationId xmlns:a16="http://schemas.microsoft.com/office/drawing/2014/main" id="{83037A7F-77EB-4DEB-A48A-4D27FDBA7B9A}"/>
              </a:ext>
              <a:ext uri="{C183D7F6-B498-43B3-948B-1728B52AA6E4}">
                <adec:decorative xmlns:adec="http://schemas.microsoft.com/office/drawing/2017/decorative" val="1"/>
              </a:ext>
            </a:extLst>
          </p:cNvPr>
          <p:cNvGrpSpPr/>
          <p:nvPr/>
        </p:nvGrpSpPr>
        <p:grpSpPr>
          <a:xfrm>
            <a:off x="8709643" y="3825074"/>
            <a:ext cx="2794978" cy="2690260"/>
            <a:chOff x="8709643" y="3825074"/>
            <a:chExt cx="2794978" cy="2690260"/>
          </a:xfrm>
        </p:grpSpPr>
        <p:cxnSp>
          <p:nvCxnSpPr>
            <p:cNvPr id="139" name="Straight Connector 138">
              <a:extLst>
                <a:ext uri="{FF2B5EF4-FFF2-40B4-BE49-F238E27FC236}">
                  <a16:creationId xmlns:a16="http://schemas.microsoft.com/office/drawing/2014/main" id="{41D2E208-C4FB-465F-8CD0-551DDCC23CAD}"/>
                </a:ext>
              </a:extLst>
            </p:cNvPr>
            <p:cNvCxnSpPr>
              <a:cxnSpLocks/>
            </p:cNvCxnSpPr>
            <p:nvPr/>
          </p:nvCxnSpPr>
          <p:spPr>
            <a:xfrm flipV="1">
              <a:off x="8798961" y="4007955"/>
              <a:ext cx="0" cy="647732"/>
            </a:xfrm>
            <a:prstGeom prst="line">
              <a:avLst/>
            </a:prstGeom>
            <a:noFill/>
            <a:ln w="22225" cap="rnd">
              <a:solidFill>
                <a:schemeClr val="accent5">
                  <a:lumMod val="75000"/>
                </a:schemeClr>
              </a:solidFill>
              <a:prstDash val="solid"/>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40" name="Rectangle 139">
              <a:extLst>
                <a:ext uri="{FF2B5EF4-FFF2-40B4-BE49-F238E27FC236}">
                  <a16:creationId xmlns:a16="http://schemas.microsoft.com/office/drawing/2014/main" id="{65416DD0-5279-4296-B6E7-A85225065EA3}"/>
                </a:ext>
              </a:extLst>
            </p:cNvPr>
            <p:cNvSpPr/>
            <p:nvPr/>
          </p:nvSpPr>
          <p:spPr bwMode="auto">
            <a:xfrm>
              <a:off x="8798961" y="4664314"/>
              <a:ext cx="2705660" cy="1851020"/>
            </a:xfrm>
            <a:prstGeom prst="rect">
              <a:avLst/>
            </a:prstGeom>
            <a:noFill/>
            <a:ln w="22225">
              <a:solidFill>
                <a:schemeClr val="accent5">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182880" bIns="91440" numCol="1" rtlCol="0" anchor="ctr" anchorCtr="0" compatLnSpc="1">
              <a:prstTxWarp prst="textNoShape">
                <a:avLst/>
              </a:prstTxWarp>
              <a:spAutoFit/>
            </a:bodyPr>
            <a:lstStyle/>
            <a:p>
              <a:pPr marL="0" marR="0" lvl="0" indent="0" algn="l" defTabSz="932472" rtl="0" eaLnBrk="1" fontAlgn="base" latinLnBrk="0" hangingPunct="1">
                <a:lnSpc>
                  <a:spcPct val="97000"/>
                </a:lnSpc>
                <a:spcBef>
                  <a:spcPct val="0"/>
                </a:spcBef>
                <a:spcAft>
                  <a:spcPts val="600"/>
                </a:spcAft>
                <a:buClrTx/>
                <a:buSzTx/>
                <a:buFontTx/>
                <a:buNone/>
                <a:tabLst/>
                <a:defRPr/>
              </a:pPr>
              <a:r>
                <a:rPr kumimoji="0" lang="en-US" sz="105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mn-cs"/>
                </a:rPr>
                <a:t>Elective Exam Pool (choose one*)</a:t>
              </a:r>
            </a:p>
            <a:p>
              <a:pPr marL="225425" marR="0" lvl="0" indent="-225425"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413: Designing and Implementing a </a:t>
              </a:r>
              <a:b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b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Server Infrastructure</a:t>
              </a:r>
            </a:p>
            <a:p>
              <a:pPr marL="225425" marR="0" lvl="0" indent="-225425"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414: Implementing an Advanced </a:t>
              </a:r>
              <a:b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b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Server Infrastructure</a:t>
              </a:r>
            </a:p>
            <a:p>
              <a:pPr marL="225425" marR="0" lvl="0" indent="-225425"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473: Designing and Implementing Cloud Data Platform Solutions</a:t>
              </a:r>
            </a:p>
            <a:p>
              <a:pPr marL="225425" marR="0" lvl="0" indent="-225425"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475: Designing and Implementing Big Data Analytics Solutions</a:t>
              </a:r>
            </a:p>
            <a:p>
              <a:pPr marL="233363" marR="0" lvl="0" indent="-233363"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537: Configuring and Operating a Hybrid Cloud with Microsoft Azure Stack</a:t>
              </a:r>
            </a:p>
            <a:p>
              <a:pPr marL="0" marR="0" lvl="0" indent="0"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744: Securing Windows Server 2016</a:t>
              </a:r>
            </a:p>
            <a:p>
              <a:pPr marL="225425" marR="0" lvl="0" indent="-225425" algn="l" defTabSz="932472" rtl="0" eaLnBrk="1" fontAlgn="base" latinLnBrk="0" hangingPunct="1">
                <a:lnSpc>
                  <a:spcPct val="97000"/>
                </a:lnSpc>
                <a:spcBef>
                  <a:spcPct val="0"/>
                </a:spcBef>
                <a:spcAft>
                  <a:spcPct val="0"/>
                </a:spcAft>
                <a:buClrTx/>
                <a:buSzTx/>
                <a:buFontTx/>
                <a:buNone/>
                <a:tabLst/>
                <a:defRPr/>
              </a:pPr>
              <a:r>
                <a:rPr kumimoji="0" lang="en-US" sz="8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rPr>
                <a:t>745: Implementing a Software-Defined Datacenter</a:t>
              </a:r>
              <a:endParaRPr kumimoji="0" lang="en-US" sz="900" b="0" i="0" u="none" strike="noStrike" kern="1200" cap="none" spc="0" normalizeH="0" baseline="0" noProof="0" dirty="0">
                <a:ln>
                  <a:noFill/>
                </a:ln>
                <a:gradFill>
                  <a:gsLst>
                    <a:gs pos="100000">
                      <a:srgbClr val="737373">
                        <a:lumMod val="50000"/>
                      </a:srgbClr>
                    </a:gs>
                    <a:gs pos="0">
                      <a:srgbClr val="737373">
                        <a:lumMod val="50000"/>
                      </a:srgbClr>
                    </a:gs>
                  </a:gsLst>
                  <a:lin ang="5400000" scaled="0"/>
                </a:gradFill>
                <a:effectLst/>
                <a:uLnTx/>
                <a:uFillTx/>
                <a:latin typeface="Segoe UI Semibold"/>
                <a:ea typeface="+mn-ea"/>
                <a:cs typeface="Segoe UI" panose="020B0502040204020203" pitchFamily="34" charset="0"/>
              </a:endParaRPr>
            </a:p>
          </p:txBody>
        </p:sp>
        <p:sp>
          <p:nvSpPr>
            <p:cNvPr id="141" name="Oval 140">
              <a:extLst>
                <a:ext uri="{FF2B5EF4-FFF2-40B4-BE49-F238E27FC236}">
                  <a16:creationId xmlns:a16="http://schemas.microsoft.com/office/drawing/2014/main" id="{2F07835F-413A-4636-8AC6-FDEEE1944256}"/>
                </a:ext>
              </a:extLst>
            </p:cNvPr>
            <p:cNvSpPr/>
            <p:nvPr/>
          </p:nvSpPr>
          <p:spPr bwMode="auto">
            <a:xfrm flipV="1">
              <a:off x="8709643" y="3825074"/>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grpSp>
      <p:grpSp>
        <p:nvGrpSpPr>
          <p:cNvPr id="66" name="Group 65">
            <a:extLst>
              <a:ext uri="{FF2B5EF4-FFF2-40B4-BE49-F238E27FC236}">
                <a16:creationId xmlns:a16="http://schemas.microsoft.com/office/drawing/2014/main" id="{D68BD709-7F0F-4BBE-B884-3B59D91265FE}"/>
              </a:ext>
              <a:ext uri="{C183D7F6-B498-43B3-948B-1728B52AA6E4}">
                <adec:decorative xmlns:adec="http://schemas.microsoft.com/office/drawing/2017/decorative" val="1"/>
              </a:ext>
            </a:extLst>
          </p:cNvPr>
          <p:cNvGrpSpPr/>
          <p:nvPr/>
        </p:nvGrpSpPr>
        <p:grpSpPr>
          <a:xfrm>
            <a:off x="616046" y="3414438"/>
            <a:ext cx="1005840" cy="1005840"/>
            <a:chOff x="748440" y="4715331"/>
            <a:chExt cx="1005840" cy="1005840"/>
          </a:xfrm>
        </p:grpSpPr>
        <p:sp>
          <p:nvSpPr>
            <p:cNvPr id="68" name="Rectangle: Rounded Corners 67">
              <a:extLst>
                <a:ext uri="{FF2B5EF4-FFF2-40B4-BE49-F238E27FC236}">
                  <a16:creationId xmlns:a16="http://schemas.microsoft.com/office/drawing/2014/main" id="{0096F959-9773-405D-83BF-A98D77DAF5A0}"/>
                </a:ext>
              </a:extLst>
            </p:cNvPr>
            <p:cNvSpPr/>
            <p:nvPr/>
          </p:nvSpPr>
          <p:spPr bwMode="auto">
            <a:xfrm>
              <a:off x="748440" y="4715331"/>
              <a:ext cx="1005840" cy="1005840"/>
            </a:xfrm>
            <a:prstGeom prst="roundRect">
              <a:avLst>
                <a:gd name="adj" fmla="val 50000"/>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endParaRPr>
            </a:p>
          </p:txBody>
        </p:sp>
        <p:grpSp>
          <p:nvGrpSpPr>
            <p:cNvPr id="69" name="Group 68">
              <a:extLst>
                <a:ext uri="{FF2B5EF4-FFF2-40B4-BE49-F238E27FC236}">
                  <a16:creationId xmlns:a16="http://schemas.microsoft.com/office/drawing/2014/main" id="{80FE8322-C77A-4A4D-8162-A3B3EE3BBD98}"/>
                </a:ext>
              </a:extLst>
            </p:cNvPr>
            <p:cNvGrpSpPr/>
            <p:nvPr/>
          </p:nvGrpSpPr>
          <p:grpSpPr>
            <a:xfrm>
              <a:off x="910573" y="4997101"/>
              <a:ext cx="681574" cy="410456"/>
              <a:chOff x="2201868" y="5451471"/>
              <a:chExt cx="549073" cy="325437"/>
            </a:xfrm>
          </p:grpSpPr>
          <p:grpSp>
            <p:nvGrpSpPr>
              <p:cNvPr id="81" name="Group 11">
                <a:extLst>
                  <a:ext uri="{FF2B5EF4-FFF2-40B4-BE49-F238E27FC236}">
                    <a16:creationId xmlns:a16="http://schemas.microsoft.com/office/drawing/2014/main" id="{AFF096A4-310E-4049-ADC7-1FB123D3636A}"/>
                  </a:ext>
                </a:extLst>
              </p:cNvPr>
              <p:cNvGrpSpPr>
                <a:grpSpLocks noChangeAspect="1"/>
              </p:cNvGrpSpPr>
              <p:nvPr/>
            </p:nvGrpSpPr>
            <p:grpSpPr bwMode="auto">
              <a:xfrm>
                <a:off x="2201868" y="5451471"/>
                <a:ext cx="401638" cy="325437"/>
                <a:chOff x="1387" y="3434"/>
                <a:chExt cx="253" cy="205"/>
              </a:xfrm>
              <a:solidFill>
                <a:schemeClr val="tx1"/>
              </a:solidFill>
            </p:grpSpPr>
            <p:sp>
              <p:nvSpPr>
                <p:cNvPr id="83" name="Freeform 12">
                  <a:extLst>
                    <a:ext uri="{FF2B5EF4-FFF2-40B4-BE49-F238E27FC236}">
                      <a16:creationId xmlns:a16="http://schemas.microsoft.com/office/drawing/2014/main" id="{A5BF65A6-116F-4A30-B206-C6984BDA4DD7}"/>
                    </a:ext>
                  </a:extLst>
                </p:cNvPr>
                <p:cNvSpPr>
                  <a:spLocks/>
                </p:cNvSpPr>
                <p:nvPr/>
              </p:nvSpPr>
              <p:spPr bwMode="auto">
                <a:xfrm>
                  <a:off x="1414" y="3434"/>
                  <a:ext cx="110" cy="110"/>
                </a:xfrm>
                <a:custGeom>
                  <a:avLst/>
                  <a:gdLst>
                    <a:gd name="T0" fmla="*/ 54 w 107"/>
                    <a:gd name="T1" fmla="*/ 107 h 107"/>
                    <a:gd name="T2" fmla="*/ 54 w 107"/>
                    <a:gd name="T3" fmla="*/ 107 h 107"/>
                    <a:gd name="T4" fmla="*/ 0 w 107"/>
                    <a:gd name="T5" fmla="*/ 54 h 107"/>
                    <a:gd name="T6" fmla="*/ 32 w 107"/>
                    <a:gd name="T7" fmla="*/ 5 h 107"/>
                    <a:gd name="T8" fmla="*/ 54 w 107"/>
                    <a:gd name="T9" fmla="*/ 0 h 107"/>
                    <a:gd name="T10" fmla="*/ 76 w 107"/>
                    <a:gd name="T11" fmla="*/ 5 h 107"/>
                    <a:gd name="T12" fmla="*/ 107 w 107"/>
                    <a:gd name="T13" fmla="*/ 54 h 107"/>
                    <a:gd name="T14" fmla="*/ 54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4" y="107"/>
                      </a:moveTo>
                      <a:lnTo>
                        <a:pt x="54" y="107"/>
                      </a:lnTo>
                      <a:cubicBezTo>
                        <a:pt x="24" y="107"/>
                        <a:pt x="0" y="83"/>
                        <a:pt x="0" y="54"/>
                      </a:cubicBezTo>
                      <a:cubicBezTo>
                        <a:pt x="0" y="32"/>
                        <a:pt x="13" y="14"/>
                        <a:pt x="32" y="5"/>
                      </a:cubicBezTo>
                      <a:cubicBezTo>
                        <a:pt x="38" y="2"/>
                        <a:pt x="46" y="0"/>
                        <a:pt x="54" y="0"/>
                      </a:cubicBezTo>
                      <a:cubicBezTo>
                        <a:pt x="61" y="0"/>
                        <a:pt x="69" y="2"/>
                        <a:pt x="76" y="5"/>
                      </a:cubicBezTo>
                      <a:cubicBezTo>
                        <a:pt x="94" y="14"/>
                        <a:pt x="107" y="32"/>
                        <a:pt x="107" y="54"/>
                      </a:cubicBezTo>
                      <a:cubicBezTo>
                        <a:pt x="107" y="83"/>
                        <a:pt x="83" y="107"/>
                        <a:pt x="54"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9C3D71FF-8F20-43AD-A3D9-F7A7865CDEF0}"/>
                    </a:ext>
                  </a:extLst>
                </p:cNvPr>
                <p:cNvSpPr>
                  <a:spLocks/>
                </p:cNvSpPr>
                <p:nvPr/>
              </p:nvSpPr>
              <p:spPr bwMode="auto">
                <a:xfrm>
                  <a:off x="1387" y="3557"/>
                  <a:ext cx="164" cy="82"/>
                </a:xfrm>
                <a:custGeom>
                  <a:avLst/>
                  <a:gdLst>
                    <a:gd name="T0" fmla="*/ 80 w 160"/>
                    <a:gd name="T1" fmla="*/ 0 h 80"/>
                    <a:gd name="T2" fmla="*/ 80 w 160"/>
                    <a:gd name="T3" fmla="*/ 0 h 80"/>
                    <a:gd name="T4" fmla="*/ 160 w 160"/>
                    <a:gd name="T5" fmla="*/ 80 h 80"/>
                    <a:gd name="T6" fmla="*/ 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124" y="0"/>
                        <a:pt x="160" y="36"/>
                        <a:pt x="160" y="80"/>
                      </a:cubicBezTo>
                      <a:lnTo>
                        <a:pt x="0" y="80"/>
                      </a:lnTo>
                      <a:cubicBezTo>
                        <a:pt x="0" y="36"/>
                        <a:pt x="36" y="0"/>
                        <a:pt x="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315AC81B-AE1E-4FDD-8542-5860CEAC3DC5}"/>
                    </a:ext>
                  </a:extLst>
                </p:cNvPr>
                <p:cNvSpPr>
                  <a:spLocks/>
                </p:cNvSpPr>
                <p:nvPr/>
              </p:nvSpPr>
              <p:spPr bwMode="auto">
                <a:xfrm>
                  <a:off x="1564" y="3585"/>
                  <a:ext cx="76" cy="54"/>
                </a:xfrm>
                <a:custGeom>
                  <a:avLst/>
                  <a:gdLst>
                    <a:gd name="T0" fmla="*/ 74 w 74"/>
                    <a:gd name="T1" fmla="*/ 53 h 53"/>
                    <a:gd name="T2" fmla="*/ 74 w 74"/>
                    <a:gd name="T3" fmla="*/ 53 h 53"/>
                    <a:gd name="T4" fmla="*/ 12 w 74"/>
                    <a:gd name="T5" fmla="*/ 53 h 53"/>
                    <a:gd name="T6" fmla="*/ 12 w 74"/>
                    <a:gd name="T7" fmla="*/ 53 h 53"/>
                    <a:gd name="T8" fmla="*/ 0 w 74"/>
                    <a:gd name="T9" fmla="*/ 4 h 53"/>
                    <a:gd name="T10" fmla="*/ 21 w 74"/>
                    <a:gd name="T11" fmla="*/ 0 h 53"/>
                    <a:gd name="T12" fmla="*/ 74 w 74"/>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4" h="53">
                      <a:moveTo>
                        <a:pt x="74" y="53"/>
                      </a:moveTo>
                      <a:lnTo>
                        <a:pt x="74" y="53"/>
                      </a:lnTo>
                      <a:lnTo>
                        <a:pt x="12" y="53"/>
                      </a:lnTo>
                      <a:lnTo>
                        <a:pt x="12" y="53"/>
                      </a:lnTo>
                      <a:cubicBezTo>
                        <a:pt x="12" y="35"/>
                        <a:pt x="7" y="19"/>
                        <a:pt x="0" y="4"/>
                      </a:cubicBezTo>
                      <a:cubicBezTo>
                        <a:pt x="6" y="1"/>
                        <a:pt x="13" y="0"/>
                        <a:pt x="21" y="0"/>
                      </a:cubicBezTo>
                      <a:cubicBezTo>
                        <a:pt x="50" y="0"/>
                        <a:pt x="74" y="24"/>
                        <a:pt x="74" y="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6BE23A6D-766C-4DF3-999D-927E3F9F3368}"/>
                    </a:ext>
                  </a:extLst>
                </p:cNvPr>
                <p:cNvSpPr>
                  <a:spLocks/>
                </p:cNvSpPr>
                <p:nvPr/>
              </p:nvSpPr>
              <p:spPr bwMode="auto">
                <a:xfrm>
                  <a:off x="1544" y="3489"/>
                  <a:ext cx="82" cy="82"/>
                </a:xfrm>
                <a:custGeom>
                  <a:avLst/>
                  <a:gdLst>
                    <a:gd name="T0" fmla="*/ 40 w 80"/>
                    <a:gd name="T1" fmla="*/ 0 h 80"/>
                    <a:gd name="T2" fmla="*/ 40 w 80"/>
                    <a:gd name="T3" fmla="*/ 0 h 80"/>
                    <a:gd name="T4" fmla="*/ 80 w 80"/>
                    <a:gd name="T5" fmla="*/ 40 h 80"/>
                    <a:gd name="T6" fmla="*/ 66 w 80"/>
                    <a:gd name="T7" fmla="*/ 70 h 80"/>
                    <a:gd name="T8" fmla="*/ 42 w 80"/>
                    <a:gd name="T9" fmla="*/ 80 h 80"/>
                    <a:gd name="T10" fmla="*/ 40 w 80"/>
                    <a:gd name="T11" fmla="*/ 80 h 80"/>
                    <a:gd name="T12" fmla="*/ 38 w 80"/>
                    <a:gd name="T13" fmla="*/ 80 h 80"/>
                    <a:gd name="T14" fmla="*/ 14 w 80"/>
                    <a:gd name="T15" fmla="*/ 70 h 80"/>
                    <a:gd name="T16" fmla="*/ 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62" y="0"/>
                        <a:pt x="80" y="18"/>
                        <a:pt x="80" y="40"/>
                      </a:cubicBezTo>
                      <a:cubicBezTo>
                        <a:pt x="80" y="52"/>
                        <a:pt x="74" y="63"/>
                        <a:pt x="66" y="70"/>
                      </a:cubicBezTo>
                      <a:cubicBezTo>
                        <a:pt x="59" y="76"/>
                        <a:pt x="51" y="79"/>
                        <a:pt x="42" y="80"/>
                      </a:cubicBezTo>
                      <a:cubicBezTo>
                        <a:pt x="42" y="80"/>
                        <a:pt x="41" y="80"/>
                        <a:pt x="40" y="80"/>
                      </a:cubicBezTo>
                      <a:cubicBezTo>
                        <a:pt x="39" y="80"/>
                        <a:pt x="38" y="80"/>
                        <a:pt x="38" y="80"/>
                      </a:cubicBezTo>
                      <a:cubicBezTo>
                        <a:pt x="29" y="79"/>
                        <a:pt x="21" y="76"/>
                        <a:pt x="14" y="70"/>
                      </a:cubicBezTo>
                      <a:cubicBezTo>
                        <a:pt x="6" y="63"/>
                        <a:pt x="0" y="52"/>
                        <a:pt x="0" y="40"/>
                      </a:cubicBezTo>
                      <a:cubicBezTo>
                        <a:pt x="0" y="18"/>
                        <a:pt x="18" y="0"/>
                        <a:pt x="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Freeform 21">
                <a:extLst>
                  <a:ext uri="{FF2B5EF4-FFF2-40B4-BE49-F238E27FC236}">
                    <a16:creationId xmlns:a16="http://schemas.microsoft.com/office/drawing/2014/main" id="{E2577942-2CAC-4E71-B4BC-B924FDEB1F89}"/>
                  </a:ext>
                </a:extLst>
              </p:cNvPr>
              <p:cNvSpPr>
                <a:spLocks/>
              </p:cNvSpPr>
              <p:nvPr/>
            </p:nvSpPr>
            <p:spPr bwMode="auto">
              <a:xfrm>
                <a:off x="2614416" y="5594517"/>
                <a:ext cx="136525" cy="122238"/>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107C1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a:extLst>
              <a:ext uri="{FF2B5EF4-FFF2-40B4-BE49-F238E27FC236}">
                <a16:creationId xmlns:a16="http://schemas.microsoft.com/office/drawing/2014/main" id="{83B5F7A8-E9A5-4E35-9BAD-BE4CAF2D85DA}"/>
              </a:ext>
              <a:ext uri="{C183D7F6-B498-43B3-948B-1728B52AA6E4}">
                <adec:decorative xmlns:adec="http://schemas.microsoft.com/office/drawing/2017/decorative" val="1"/>
              </a:ext>
            </a:extLst>
          </p:cNvPr>
          <p:cNvGrpSpPr/>
          <p:nvPr/>
        </p:nvGrpSpPr>
        <p:grpSpPr>
          <a:xfrm>
            <a:off x="9195650" y="3453054"/>
            <a:ext cx="2086507" cy="867930"/>
            <a:chOff x="9195650" y="3453054"/>
            <a:chExt cx="2086507" cy="867930"/>
          </a:xfrm>
        </p:grpSpPr>
        <p:sp>
          <p:nvSpPr>
            <p:cNvPr id="126" name="Title 1">
              <a:extLst>
                <a:ext uri="{FF2B5EF4-FFF2-40B4-BE49-F238E27FC236}">
                  <a16:creationId xmlns:a16="http://schemas.microsoft.com/office/drawing/2014/main" id="{904025F6-9ADC-48DC-9BAD-3821954E9C58}"/>
                </a:ext>
              </a:extLst>
            </p:cNvPr>
            <p:cNvSpPr txBox="1">
              <a:spLocks/>
            </p:cNvSpPr>
            <p:nvPr/>
          </p:nvSpPr>
          <p:spPr>
            <a:xfrm>
              <a:off x="9195650" y="3453054"/>
              <a:ext cx="2086507" cy="867930"/>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a:ea typeface="+mn-ea"/>
                  <a:cs typeface="Segoe UI" panose="020B0502040204020203" pitchFamily="34" charset="0"/>
                </a:rPr>
                <a:t>MCSE</a:t>
              </a:r>
              <a:b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t>Core Infrastructure</a:t>
              </a:r>
            </a:p>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t>Earned: 2019</a:t>
              </a:r>
            </a:p>
          </p:txBody>
        </p:sp>
        <p:pic>
          <p:nvPicPr>
            <p:cNvPr id="3" name="Graphic 2">
              <a:extLst>
                <a:ext uri="{FF2B5EF4-FFF2-40B4-BE49-F238E27FC236}">
                  <a16:creationId xmlns:a16="http://schemas.microsoft.com/office/drawing/2014/main" id="{2C34E4B2-EAC5-4C12-BEC5-64B9BEF9BC6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0876" y="3704139"/>
              <a:ext cx="365760" cy="365760"/>
            </a:xfrm>
            <a:prstGeom prst="rect">
              <a:avLst/>
            </a:prstGeom>
          </p:spPr>
        </p:pic>
      </p:grpSp>
      <p:grpSp>
        <p:nvGrpSpPr>
          <p:cNvPr id="19" name="Group 18">
            <a:extLst>
              <a:ext uri="{FF2B5EF4-FFF2-40B4-BE49-F238E27FC236}">
                <a16:creationId xmlns:a16="http://schemas.microsoft.com/office/drawing/2014/main" id="{0F3F0804-65CD-4F43-92B0-6489ADC522A6}"/>
              </a:ext>
              <a:ext uri="{C183D7F6-B498-43B3-948B-1728B52AA6E4}">
                <adec:decorative xmlns:adec="http://schemas.microsoft.com/office/drawing/2017/decorative" val="1"/>
              </a:ext>
            </a:extLst>
          </p:cNvPr>
          <p:cNvGrpSpPr/>
          <p:nvPr/>
        </p:nvGrpSpPr>
        <p:grpSpPr>
          <a:xfrm>
            <a:off x="6365454" y="2192468"/>
            <a:ext cx="2229199" cy="1337845"/>
            <a:chOff x="6365454" y="2192468"/>
            <a:chExt cx="2229199" cy="1337845"/>
          </a:xfrm>
        </p:grpSpPr>
        <p:grpSp>
          <p:nvGrpSpPr>
            <p:cNvPr id="9" name="Group 8">
              <a:extLst>
                <a:ext uri="{FF2B5EF4-FFF2-40B4-BE49-F238E27FC236}">
                  <a16:creationId xmlns:a16="http://schemas.microsoft.com/office/drawing/2014/main" id="{9793729D-7D4F-4A4C-8841-257C1A61CF12}"/>
                </a:ext>
              </a:extLst>
            </p:cNvPr>
            <p:cNvGrpSpPr/>
            <p:nvPr/>
          </p:nvGrpSpPr>
          <p:grpSpPr>
            <a:xfrm>
              <a:off x="7388613" y="2871977"/>
              <a:ext cx="182881" cy="658336"/>
              <a:chOff x="7230889" y="2871977"/>
              <a:chExt cx="182881" cy="658336"/>
            </a:xfrm>
          </p:grpSpPr>
          <p:sp>
            <p:nvSpPr>
              <p:cNvPr id="111" name="Oval 110">
                <a:extLst>
                  <a:ext uri="{FF2B5EF4-FFF2-40B4-BE49-F238E27FC236}">
                    <a16:creationId xmlns:a16="http://schemas.microsoft.com/office/drawing/2014/main" id="{5EB79EDD-9EFA-4313-B479-A18D04A97E43}"/>
                  </a:ext>
                </a:extLst>
              </p:cNvPr>
              <p:cNvSpPr/>
              <p:nvPr/>
            </p:nvSpPr>
            <p:spPr bwMode="auto">
              <a:xfrm>
                <a:off x="7230889" y="3347433"/>
                <a:ext cx="182881"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112" name="Straight Connector 111">
                <a:extLst>
                  <a:ext uri="{FF2B5EF4-FFF2-40B4-BE49-F238E27FC236}">
                    <a16:creationId xmlns:a16="http://schemas.microsoft.com/office/drawing/2014/main" id="{53982AD8-5C80-425F-A099-7DAC74E305D8}"/>
                  </a:ext>
                </a:extLst>
              </p:cNvPr>
              <p:cNvCxnSpPr>
                <a:cxnSpLocks/>
                <a:endCxn id="111" idx="0"/>
              </p:cNvCxnSpPr>
              <p:nvPr/>
            </p:nvCxnSpPr>
            <p:spPr>
              <a:xfrm flipH="1">
                <a:off x="7322330" y="2871977"/>
                <a:ext cx="472" cy="47545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A55CD1D9-D133-43DC-A170-BFE9F461BE2A}"/>
                </a:ext>
              </a:extLst>
            </p:cNvPr>
            <p:cNvGrpSpPr/>
            <p:nvPr/>
          </p:nvGrpSpPr>
          <p:grpSpPr>
            <a:xfrm>
              <a:off x="6365454" y="2192468"/>
              <a:ext cx="2229199" cy="701731"/>
              <a:chOff x="6365454" y="2192468"/>
              <a:chExt cx="2229199" cy="701731"/>
            </a:xfrm>
          </p:grpSpPr>
          <p:sp>
            <p:nvSpPr>
              <p:cNvPr id="107" name="Title 1">
                <a:extLst>
                  <a:ext uri="{FF2B5EF4-FFF2-40B4-BE49-F238E27FC236}">
                    <a16:creationId xmlns:a16="http://schemas.microsoft.com/office/drawing/2014/main" id="{A8406482-911E-4D3C-BD7C-787DCD461FDA}"/>
                  </a:ext>
                </a:extLst>
              </p:cNvPr>
              <p:cNvSpPr txBox="1">
                <a:spLocks/>
              </p:cNvSpPr>
              <p:nvPr/>
            </p:nvSpPr>
            <p:spPr>
              <a:xfrm>
                <a:off x="6365454" y="2192468"/>
                <a:ext cx="2229199"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MCSA</a:t>
                </a:r>
                <a:b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b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t>Windows Server 2012</a:t>
                </a:r>
                <a:endParaRPr kumimoji="0" lang="en-US" sz="11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pic>
            <p:nvPicPr>
              <p:cNvPr id="87" name="Graphic 86">
                <a:extLst>
                  <a:ext uri="{FF2B5EF4-FFF2-40B4-BE49-F238E27FC236}">
                    <a16:creationId xmlns:a16="http://schemas.microsoft.com/office/drawing/2014/main" id="{293B808E-DAEC-45EA-83CD-1E94EAFE653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8988" y="2360453"/>
                <a:ext cx="365760" cy="365760"/>
              </a:xfrm>
              <a:prstGeom prst="rect">
                <a:avLst/>
              </a:prstGeom>
            </p:spPr>
          </p:pic>
        </p:grpSp>
      </p:grpSp>
      <p:grpSp>
        <p:nvGrpSpPr>
          <p:cNvPr id="18" name="Group 17">
            <a:extLst>
              <a:ext uri="{FF2B5EF4-FFF2-40B4-BE49-F238E27FC236}">
                <a16:creationId xmlns:a16="http://schemas.microsoft.com/office/drawing/2014/main" id="{87DE246A-E72C-4AEB-BEF9-11B82593FBA4}"/>
              </a:ext>
              <a:ext uri="{C183D7F6-B498-43B3-948B-1728B52AA6E4}">
                <adec:decorative xmlns:adec="http://schemas.microsoft.com/office/drawing/2017/decorative" val="1"/>
              </a:ext>
            </a:extLst>
          </p:cNvPr>
          <p:cNvGrpSpPr/>
          <p:nvPr/>
        </p:nvGrpSpPr>
        <p:grpSpPr>
          <a:xfrm>
            <a:off x="6365455" y="4356408"/>
            <a:ext cx="2226190" cy="1323270"/>
            <a:chOff x="6365455" y="4356408"/>
            <a:chExt cx="2226190" cy="1323270"/>
          </a:xfrm>
        </p:grpSpPr>
        <p:grpSp>
          <p:nvGrpSpPr>
            <p:cNvPr id="138" name="Group 137">
              <a:extLst>
                <a:ext uri="{FF2B5EF4-FFF2-40B4-BE49-F238E27FC236}">
                  <a16:creationId xmlns:a16="http://schemas.microsoft.com/office/drawing/2014/main" id="{424BE057-6405-47EC-B961-373335227AE8}"/>
                </a:ext>
              </a:extLst>
            </p:cNvPr>
            <p:cNvGrpSpPr/>
            <p:nvPr/>
          </p:nvGrpSpPr>
          <p:grpSpPr>
            <a:xfrm flipV="1">
              <a:off x="7390409" y="4356408"/>
              <a:ext cx="176282" cy="711526"/>
              <a:chOff x="8080733" y="4775837"/>
              <a:chExt cx="182880" cy="711526"/>
            </a:xfrm>
          </p:grpSpPr>
          <p:sp>
            <p:nvSpPr>
              <p:cNvPr id="135" name="Oval 134">
                <a:extLst>
                  <a:ext uri="{FF2B5EF4-FFF2-40B4-BE49-F238E27FC236}">
                    <a16:creationId xmlns:a16="http://schemas.microsoft.com/office/drawing/2014/main" id="{2491B2C7-A9C4-414B-A513-43528E1E0056}"/>
                  </a:ext>
                </a:extLst>
              </p:cNvPr>
              <p:cNvSpPr/>
              <p:nvPr/>
            </p:nvSpPr>
            <p:spPr bwMode="auto">
              <a:xfrm>
                <a:off x="8080733" y="5304483"/>
                <a:ext cx="182880" cy="182880"/>
              </a:xfrm>
              <a:prstGeom prst="ellipse">
                <a:avLst/>
              </a:prstGeom>
              <a:solidFill>
                <a:schemeClr val="bg1"/>
              </a:solidFill>
              <a:effectLst>
                <a:outerShdw blurRad="76200" dist="25400" dir="2700000" algn="ctr" rotWithShape="0">
                  <a:prstClr val="black">
                    <a:alpha val="31000"/>
                  </a:prstClr>
                </a:outerShdw>
              </a:effectLst>
            </p:spPr>
            <p:txBody>
              <a:bodyPr vert="horz" wrap="square" lIns="0" tIns="0" rIns="0" bIns="0" rtlCol="0" anchor="ctr" anchorCtr="0">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endParaRPr>
              </a:p>
            </p:txBody>
          </p:sp>
          <p:cxnSp>
            <p:nvCxnSpPr>
              <p:cNvPr id="136" name="Straight Connector 135">
                <a:extLst>
                  <a:ext uri="{FF2B5EF4-FFF2-40B4-BE49-F238E27FC236}">
                    <a16:creationId xmlns:a16="http://schemas.microsoft.com/office/drawing/2014/main" id="{48576D2D-6A7B-475E-BA90-2E8D150B82EE}"/>
                  </a:ext>
                </a:extLst>
              </p:cNvPr>
              <p:cNvCxnSpPr>
                <a:cxnSpLocks/>
                <a:endCxn id="135" idx="0"/>
              </p:cNvCxnSpPr>
              <p:nvPr/>
            </p:nvCxnSpPr>
            <p:spPr>
              <a:xfrm flipH="1">
                <a:off x="8172173" y="4775837"/>
                <a:ext cx="3121" cy="528646"/>
              </a:xfrm>
              <a:prstGeom prst="line">
                <a:avLst/>
              </a:prstGeom>
              <a:ln w="19050">
                <a:solidFill>
                  <a:srgbClr val="107C1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BE28351-15F1-4F9A-8F9A-8EAF58340E04}"/>
                </a:ext>
              </a:extLst>
            </p:cNvPr>
            <p:cNvGrpSpPr/>
            <p:nvPr/>
          </p:nvGrpSpPr>
          <p:grpSpPr>
            <a:xfrm>
              <a:off x="6365455" y="4977947"/>
              <a:ext cx="2226190" cy="701731"/>
              <a:chOff x="6365455" y="4977947"/>
              <a:chExt cx="2226190" cy="701731"/>
            </a:xfrm>
          </p:grpSpPr>
          <p:sp>
            <p:nvSpPr>
              <p:cNvPr id="114" name="Title 1">
                <a:extLst>
                  <a:ext uri="{FF2B5EF4-FFF2-40B4-BE49-F238E27FC236}">
                    <a16:creationId xmlns:a16="http://schemas.microsoft.com/office/drawing/2014/main" id="{705761F2-C89E-4BE9-A992-EC247C05B61D}"/>
                  </a:ext>
                </a:extLst>
              </p:cNvPr>
              <p:cNvSpPr txBox="1">
                <a:spLocks/>
              </p:cNvSpPr>
              <p:nvPr/>
            </p:nvSpPr>
            <p:spPr>
              <a:xfrm>
                <a:off x="6365455" y="4977947"/>
                <a:ext cx="2226190" cy="701731"/>
              </a:xfrm>
              <a:prstGeom prst="rect">
                <a:avLst/>
              </a:prstGeom>
              <a:solidFill>
                <a:schemeClr val="bg1">
                  <a:lumMod val="95000"/>
                </a:schemeClr>
              </a:solidFill>
              <a:effectLst>
                <a:outerShdw blurRad="190500" dist="63500" dir="2700000" sx="101000" sy="101000" algn="ctr" rotWithShape="0">
                  <a:prstClr val="black">
                    <a:alpha val="30000"/>
                  </a:prstClr>
                </a:outerShdw>
              </a:effectLst>
            </p:spPr>
            <p:txBody>
              <a:bodyPr vert="horz" wrap="square" lIns="548640" tIns="182880" rIns="0" bIns="182880" rtlCol="0" anchor="ctr" anchorCtr="0">
                <a:spAutoFit/>
              </a:bodyPr>
              <a:lstStyle>
                <a:lvl1pPr algn="l" defTabSz="932742" rtl="0" eaLnBrk="1" latinLnBrk="0" hangingPunct="1">
                  <a:lnSpc>
                    <a:spcPct val="100000"/>
                  </a:lnSpc>
                  <a:spcBef>
                    <a:spcPct val="0"/>
                  </a:spcBef>
                  <a:buNone/>
                  <a:defRPr lang="en-US" sz="2400" b="1" kern="1200" cap="none" spc="0" baseline="0">
                    <a:ln w="3175">
                      <a:noFill/>
                    </a:ln>
                    <a:gradFill>
                      <a:gsLst>
                        <a:gs pos="1250">
                          <a:schemeClr val="tx1"/>
                        </a:gs>
                        <a:gs pos="100000">
                          <a:schemeClr val="tx1"/>
                        </a:gs>
                      </a:gsLst>
                      <a:lin ang="5400000" scaled="0"/>
                    </a:gradFill>
                    <a:effectLst/>
                    <a:latin typeface="+mj-lt"/>
                    <a:ea typeface="+mn-ea"/>
                    <a:cs typeface="Segoe UI" panose="020B0502040204020203"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MCSA </a:t>
                </a:r>
                <a:b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br>
                <a:r>
                  <a:rPr lang="en-US" sz="1200" dirty="0">
                    <a:gradFill>
                      <a:gsLst>
                        <a:gs pos="1250">
                          <a:srgbClr val="1A1A1A"/>
                        </a:gs>
                        <a:gs pos="100000">
                          <a:srgbClr val="1A1A1A"/>
                        </a:gs>
                      </a:gsLst>
                      <a:lin ang="5400000" scaled="0"/>
                    </a:gradFill>
                    <a:latin typeface="Segoe UI Semibold"/>
                  </a:rPr>
                  <a:t>Windows Server </a:t>
                </a:r>
                <a:r>
                  <a:rPr kumimoji="0" lang="en-US" sz="1200" b="1" i="0" u="none" strike="noStrike" kern="1200" cap="none" spc="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anose="020B0502040204020203" pitchFamily="34" charset="0"/>
                  </a:rPr>
                  <a:t>2016</a:t>
                </a:r>
              </a:p>
            </p:txBody>
          </p:sp>
          <p:pic>
            <p:nvPicPr>
              <p:cNvPr id="88" name="Graphic 87">
                <a:extLst>
                  <a:ext uri="{FF2B5EF4-FFF2-40B4-BE49-F238E27FC236}">
                    <a16:creationId xmlns:a16="http://schemas.microsoft.com/office/drawing/2014/main" id="{4C891436-3F4A-4EBB-9B42-F55F5FF13FB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7039" y="5145932"/>
                <a:ext cx="365760" cy="365760"/>
              </a:xfrm>
              <a:prstGeom prst="rect">
                <a:avLst/>
              </a:prstGeom>
            </p:spPr>
          </p:pic>
        </p:grpSp>
      </p:grpSp>
      <p:sp>
        <p:nvSpPr>
          <p:cNvPr id="89" name="TextBox 88">
            <a:extLst>
              <a:ext uri="{FF2B5EF4-FFF2-40B4-BE49-F238E27FC236}">
                <a16:creationId xmlns:a16="http://schemas.microsoft.com/office/drawing/2014/main" id="{7BD203E7-BDBD-4D4D-92A2-0EE9F042013F}"/>
              </a:ext>
              <a:ext uri="{C183D7F6-B498-43B3-948B-1728B52AA6E4}">
                <adec:decorative xmlns:adec="http://schemas.microsoft.com/office/drawing/2017/decorative" val="1"/>
              </a:ext>
            </a:extLst>
          </p:cNvPr>
          <p:cNvSpPr txBox="1"/>
          <p:nvPr/>
        </p:nvSpPr>
        <p:spPr>
          <a:xfrm>
            <a:off x="387059" y="6468044"/>
            <a:ext cx="8168222" cy="184666"/>
          </a:xfrm>
          <a:prstGeom prst="rect">
            <a:avLst/>
          </a:prstGeom>
          <a:noFill/>
        </p:spPr>
        <p:txBody>
          <a:bodyPr wrap="square" lIns="0" tIns="0" rIns="0" bIns="0" rtlCol="0" anchor="b" anchorCtr="0">
            <a:spAutoFit/>
          </a:bodyPr>
          <a:lstStyle/>
          <a:p>
            <a:pPr defTabSz="536948"/>
            <a:r>
              <a:rPr lang="en-US" sz="1200" dirty="0">
                <a:gradFill>
                  <a:gsLst>
                    <a:gs pos="2917">
                      <a:schemeClr val="tx1"/>
                    </a:gs>
                    <a:gs pos="100000">
                      <a:schemeClr val="tx1"/>
                    </a:gs>
                  </a:gsLst>
                  <a:lin ang="5400000" scaled="0"/>
                </a:gradFill>
              </a:rPr>
              <a:t>Draft. Internal Use Only.</a:t>
            </a:r>
          </a:p>
        </p:txBody>
      </p:sp>
      <p:sp>
        <p:nvSpPr>
          <p:cNvPr id="80" name="TextBox 79">
            <a:extLst>
              <a:ext uri="{FF2B5EF4-FFF2-40B4-BE49-F238E27FC236}">
                <a16:creationId xmlns:a16="http://schemas.microsoft.com/office/drawing/2014/main" id="{7FCB7AB8-4E94-4BCF-B7B8-7212597E9713}"/>
              </a:ext>
              <a:ext uri="{C183D7F6-B498-43B3-948B-1728B52AA6E4}">
                <adec:decorative xmlns:adec="http://schemas.microsoft.com/office/drawing/2017/decorative" val="1"/>
              </a:ext>
            </a:extLst>
          </p:cNvPr>
          <p:cNvSpPr txBox="1"/>
          <p:nvPr/>
        </p:nvSpPr>
        <p:spPr>
          <a:xfrm>
            <a:off x="693229" y="4468297"/>
            <a:ext cx="866317" cy="350865"/>
          </a:xfrm>
          <a:prstGeom prst="rect">
            <a:avLst/>
          </a:prstGeom>
          <a:noFill/>
          <a:ln>
            <a:noFill/>
          </a:ln>
        </p:spPr>
        <p:txBody>
          <a:bodyPr wrap="square" lIns="91440" tIns="91440" rIns="91440" bIns="91440" rtlCol="0">
            <a:spAutoFit/>
          </a:bodyPr>
          <a:lstStyle/>
          <a:p>
            <a:pPr lvl="0" algn="ctr" defTabSz="932742">
              <a:lnSpc>
                <a:spcPct val="90000"/>
              </a:lnSpc>
              <a:spcBef>
                <a:spcPct val="0"/>
              </a:spcBef>
            </a:pPr>
            <a:r>
              <a:rPr kumimoji="0" lang="en-US" sz="1200" b="1" i="0" u="none" strike="noStrike" kern="1200" cap="none" spc="0" normalizeH="0" baseline="0" noProof="0" dirty="0">
                <a:ln w="3175">
                  <a:noFill/>
                </a:ln>
                <a:gradFill>
                  <a:gsLst>
                    <a:gs pos="1250">
                      <a:srgbClr val="505050"/>
                    </a:gs>
                    <a:gs pos="100000">
                      <a:srgbClr val="505050"/>
                    </a:gs>
                  </a:gsLst>
                  <a:lin ang="5400000" scaled="0"/>
                </a:gradFill>
                <a:effectLst/>
                <a:uLnTx/>
                <a:uFillTx/>
                <a:latin typeface="Segoe UI Semibold"/>
                <a:ea typeface="+mn-ea"/>
                <a:cs typeface="Segoe UI" panose="020B0502040204020203" pitchFamily="34" charset="0"/>
              </a:rPr>
              <a:t>Start here</a:t>
            </a:r>
          </a:p>
        </p:txBody>
      </p:sp>
    </p:spTree>
    <p:extLst>
      <p:ext uri="{BB962C8B-B14F-4D97-AF65-F5344CB8AC3E}">
        <p14:creationId xmlns:p14="http://schemas.microsoft.com/office/powerpoint/2010/main" val="130751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wipe(up)">
                                      <p:cBhvr>
                                        <p:cTn id="13" dur="500"/>
                                        <p:tgtEl>
                                          <p:spTgt spid="198"/>
                                        </p:tgtEl>
                                      </p:cBhvr>
                                    </p:animEffect>
                                  </p:childTnLst>
                                </p:cTn>
                              </p:par>
                              <p:par>
                                <p:cTn id="14" presetID="22" presetClass="entr" presetSubtype="4" fill="hold" nodeType="withEffect">
                                  <p:stCondLst>
                                    <p:cond delay="100"/>
                                  </p:stCondLst>
                                  <p:childTnLst>
                                    <p:set>
                                      <p:cBhvr>
                                        <p:cTn id="15" dur="1" fill="hold">
                                          <p:stCondLst>
                                            <p:cond delay="0"/>
                                          </p:stCondLst>
                                        </p:cTn>
                                        <p:tgtEl>
                                          <p:spTgt spid="92"/>
                                        </p:tgtEl>
                                        <p:attrNameLst>
                                          <p:attrName>style.visibility</p:attrName>
                                        </p:attrNameLst>
                                      </p:cBhvr>
                                      <p:to>
                                        <p:strVal val="visible"/>
                                      </p:to>
                                    </p:set>
                                    <p:animEffect transition="in" filter="wipe(down)">
                                      <p:cBhvr>
                                        <p:cTn id="16" dur="500"/>
                                        <p:tgtEl>
                                          <p:spTgt spid="92"/>
                                        </p:tgtEl>
                                      </p:cBhvr>
                                    </p:animEffect>
                                  </p:childTnLst>
                                </p:cTn>
                              </p:par>
                              <p:par>
                                <p:cTn id="17" presetID="22" presetClass="entr" presetSubtype="1" fill="hold" nodeType="withEffect">
                                  <p:stCondLst>
                                    <p:cond delay="100"/>
                                  </p:stCondLst>
                                  <p:childTnLst>
                                    <p:set>
                                      <p:cBhvr>
                                        <p:cTn id="18" dur="1" fill="hold">
                                          <p:stCondLst>
                                            <p:cond delay="0"/>
                                          </p:stCondLst>
                                        </p:cTn>
                                        <p:tgtEl>
                                          <p:spTgt spid="197"/>
                                        </p:tgtEl>
                                        <p:attrNameLst>
                                          <p:attrName>style.visibility</p:attrName>
                                        </p:attrNameLst>
                                      </p:cBhvr>
                                      <p:to>
                                        <p:strVal val="visible"/>
                                      </p:to>
                                    </p:set>
                                    <p:animEffect transition="in" filter="wipe(up)">
                                      <p:cBhvr>
                                        <p:cTn id="19" dur="500"/>
                                        <p:tgtEl>
                                          <p:spTgt spid="197"/>
                                        </p:tgtEl>
                                      </p:cBhvr>
                                    </p:animEffect>
                                  </p:childTnLst>
                                </p:cTn>
                              </p:par>
                              <p:par>
                                <p:cTn id="20" presetID="22" presetClass="entr" presetSubtype="1" fill="hold" nodeType="withEffect">
                                  <p:stCondLst>
                                    <p:cond delay="200"/>
                                  </p:stCondLst>
                                  <p:childTnLst>
                                    <p:set>
                                      <p:cBhvr>
                                        <p:cTn id="21" dur="1" fill="hold">
                                          <p:stCondLst>
                                            <p:cond delay="0"/>
                                          </p:stCondLst>
                                        </p:cTn>
                                        <p:tgtEl>
                                          <p:spTgt spid="195"/>
                                        </p:tgtEl>
                                        <p:attrNameLst>
                                          <p:attrName>style.visibility</p:attrName>
                                        </p:attrNameLst>
                                      </p:cBhvr>
                                      <p:to>
                                        <p:strVal val="visible"/>
                                      </p:to>
                                    </p:set>
                                    <p:animEffect transition="in" filter="wipe(up)">
                                      <p:cBhvr>
                                        <p:cTn id="22" dur="500"/>
                                        <p:tgtEl>
                                          <p:spTgt spid="195"/>
                                        </p:tgtEl>
                                      </p:cBhvr>
                                    </p:animEffect>
                                  </p:childTnLst>
                                </p:cTn>
                              </p:par>
                              <p:par>
                                <p:cTn id="23" presetID="22" presetClass="entr" presetSubtype="4" fill="hold" nodeType="withEffect">
                                  <p:stCondLst>
                                    <p:cond delay="200"/>
                                  </p:stCondLst>
                                  <p:childTnLst>
                                    <p:set>
                                      <p:cBhvr>
                                        <p:cTn id="24" dur="1" fill="hold">
                                          <p:stCondLst>
                                            <p:cond delay="0"/>
                                          </p:stCondLst>
                                        </p:cTn>
                                        <p:tgtEl>
                                          <p:spTgt spid="96"/>
                                        </p:tgtEl>
                                        <p:attrNameLst>
                                          <p:attrName>style.visibility</p:attrName>
                                        </p:attrNameLst>
                                      </p:cBhvr>
                                      <p:to>
                                        <p:strVal val="visible"/>
                                      </p:to>
                                    </p:set>
                                    <p:animEffect transition="in" filter="wipe(down)">
                                      <p:cBhvr>
                                        <p:cTn id="25" dur="500"/>
                                        <p:tgtEl>
                                          <p:spTgt spid="96"/>
                                        </p:tgtEl>
                                      </p:cBhvr>
                                    </p:animEffect>
                                  </p:childTnLst>
                                </p:cTn>
                              </p:par>
                              <p:par>
                                <p:cTn id="26" presetID="22" presetClass="entr" presetSubtype="4"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1"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1" fill="hold" nodeType="withEffect">
                                  <p:stCondLst>
                                    <p:cond delay="30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10" presetClass="entr" presetSubtype="0" fill="hold" nodeType="with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D6470B-7D79-4F3B-9EED-15FA6FED9584}"/>
              </a:ext>
              <a:ext uri="{C183D7F6-B498-43B3-948B-1728B52AA6E4}">
                <adec:decorative xmlns:adec="http://schemas.microsoft.com/office/drawing/2017/decorative" val="1"/>
              </a:ext>
            </a:extLst>
          </p:cNvPr>
          <p:cNvSpPr/>
          <p:nvPr/>
        </p:nvSpPr>
        <p:spPr>
          <a:xfrm>
            <a:off x="0" y="-10642"/>
            <a:ext cx="5179031" cy="6868642"/>
          </a:xfrm>
          <a:prstGeom prst="rect">
            <a:avLst/>
          </a:prstGeom>
          <a:solidFill>
            <a:srgbClr val="505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gradFill>
                <a:gsLst>
                  <a:gs pos="0">
                    <a:schemeClr val="tx1"/>
                  </a:gs>
                  <a:gs pos="100000">
                    <a:schemeClr val="tx1"/>
                  </a:gs>
                </a:gsLst>
                <a:lin ang="0" scaled="0"/>
              </a:gradFill>
              <a:latin typeface="Segoe UI" panose="020B0502040204020203" pitchFamily="34" charset="0"/>
              <a:cs typeface="Segoe UI" panose="020B0502040204020203" pitchFamily="34" charset="0"/>
            </a:endParaRPr>
          </a:p>
        </p:txBody>
      </p:sp>
      <p:sp>
        <p:nvSpPr>
          <p:cNvPr id="8" name="Title 3">
            <a:extLst>
              <a:ext uri="{FF2B5EF4-FFF2-40B4-BE49-F238E27FC236}">
                <a16:creationId xmlns:a16="http://schemas.microsoft.com/office/drawing/2014/main" id="{1F0A989A-AA80-4510-801B-C134CC5A8A40}"/>
              </a:ext>
              <a:ext uri="{C183D7F6-B498-43B3-948B-1728B52AA6E4}">
                <adec:decorative xmlns:adec="http://schemas.microsoft.com/office/drawing/2017/decorative" val="1"/>
              </a:ext>
            </a:extLst>
          </p:cNvPr>
          <p:cNvSpPr>
            <a:spLocks noGrp="1"/>
          </p:cNvSpPr>
          <p:nvPr>
            <p:ph type="title"/>
          </p:nvPr>
        </p:nvSpPr>
        <p:spPr>
          <a:xfrm>
            <a:off x="418589" y="429657"/>
            <a:ext cx="4349917" cy="1143000"/>
          </a:xfrm>
        </p:spPr>
        <p:txBody>
          <a:bodyPr/>
          <a:lstStyle/>
          <a:p>
            <a:r>
              <a:rPr lang="en-US" dirty="0">
                <a:gradFill>
                  <a:gsLst>
                    <a:gs pos="0">
                      <a:schemeClr val="bg1"/>
                    </a:gs>
                    <a:gs pos="100000">
                      <a:schemeClr val="bg1"/>
                    </a:gs>
                  </a:gsLst>
                  <a:lin ang="5400000" scaled="1"/>
                </a:gradFill>
              </a:rPr>
              <a:t>Learning Partners </a:t>
            </a:r>
            <a:r>
              <a:rPr lang="en-US" sz="2800" dirty="0">
                <a:gradFill>
                  <a:gsLst>
                    <a:gs pos="0">
                      <a:schemeClr val="bg1"/>
                    </a:gs>
                    <a:gs pos="100000">
                      <a:schemeClr val="bg1"/>
                    </a:gs>
                  </a:gsLst>
                  <a:lin ang="5400000" scaled="1"/>
                </a:gradFill>
              </a:rPr>
              <a:t>provide world-class </a:t>
            </a:r>
            <a:br>
              <a:rPr lang="en-US" sz="2800" dirty="0">
                <a:gradFill>
                  <a:gsLst>
                    <a:gs pos="0">
                      <a:schemeClr val="bg1"/>
                    </a:gs>
                    <a:gs pos="100000">
                      <a:schemeClr val="bg1"/>
                    </a:gs>
                  </a:gsLst>
                  <a:lin ang="5400000" scaled="1"/>
                </a:gradFill>
              </a:rPr>
            </a:br>
            <a:r>
              <a:rPr lang="en-US" sz="2800" dirty="0">
                <a:gradFill>
                  <a:gsLst>
                    <a:gs pos="0">
                      <a:schemeClr val="bg1"/>
                    </a:gs>
                    <a:gs pos="100000">
                      <a:schemeClr val="bg1"/>
                    </a:gs>
                  </a:gsLst>
                  <a:lin ang="5400000" scaled="1"/>
                </a:gradFill>
              </a:rPr>
              <a:t>training &amp; certification </a:t>
            </a:r>
            <a:endParaRPr lang="en-US" dirty="0">
              <a:gradFill>
                <a:gsLst>
                  <a:gs pos="0">
                    <a:schemeClr val="bg1"/>
                  </a:gs>
                  <a:gs pos="100000">
                    <a:schemeClr val="bg1"/>
                  </a:gs>
                </a:gsLst>
                <a:lin ang="5400000" scaled="1"/>
              </a:gradFill>
            </a:endParaRPr>
          </a:p>
        </p:txBody>
      </p:sp>
      <p:sp>
        <p:nvSpPr>
          <p:cNvPr id="9" name="Rectangle 8">
            <a:extLst>
              <a:ext uri="{FF2B5EF4-FFF2-40B4-BE49-F238E27FC236}">
                <a16:creationId xmlns:a16="http://schemas.microsoft.com/office/drawing/2014/main" id="{F94C7C84-9615-428E-A125-0A8850A0F4AF}"/>
              </a:ext>
              <a:ext uri="{C183D7F6-B498-43B3-948B-1728B52AA6E4}">
                <adec:decorative xmlns:adec="http://schemas.microsoft.com/office/drawing/2017/decorative" val="1"/>
              </a:ext>
            </a:extLst>
          </p:cNvPr>
          <p:cNvSpPr/>
          <p:nvPr/>
        </p:nvSpPr>
        <p:spPr>
          <a:xfrm>
            <a:off x="350844" y="2031430"/>
            <a:ext cx="4183683" cy="3703578"/>
          </a:xfrm>
          <a:prstGeom prst="rect">
            <a:avLst/>
          </a:prstGeom>
        </p:spPr>
        <p:txBody>
          <a:bodyPr wrap="square">
            <a:spAutoFit/>
          </a:bodyPr>
          <a:lstStyle/>
          <a:p>
            <a:pPr marR="0" lvl="0" algn="l" defTabSz="676922" rtl="0" eaLnBrk="1" fontAlgn="auto" latinLnBrk="0" hangingPunct="1">
              <a:lnSpc>
                <a:spcPct val="100000"/>
              </a:lnSpc>
              <a:spcBef>
                <a:spcPts val="0"/>
              </a:spcBef>
              <a:spcAft>
                <a:spcPts val="1600"/>
              </a:spcAft>
              <a:buClrTx/>
              <a:buSzTx/>
              <a:tabLst/>
              <a:defRPr/>
            </a:pP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Deep technical training giving technical expertise, mentoring, and Microsoft Certification prep</a:t>
            </a:r>
          </a:p>
          <a:p>
            <a:pPr marR="0" lvl="0" algn="l" defTabSz="676922" rtl="0" eaLnBrk="1" fontAlgn="auto" latinLnBrk="0" hangingPunct="1">
              <a:lnSpc>
                <a:spcPct val="100000"/>
              </a:lnSpc>
              <a:spcBef>
                <a:spcPts val="0"/>
              </a:spcBef>
              <a:spcAft>
                <a:spcPts val="1600"/>
              </a:spcAft>
              <a:buClrTx/>
              <a:buSzTx/>
              <a:tabLst/>
              <a:defRPr/>
            </a:pP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Training solutions including blended learning, </a:t>
            </a:r>
            <a:b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b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in-person, and online to suit learner’s needs</a:t>
            </a:r>
          </a:p>
          <a:p>
            <a:pPr marR="0" lvl="0" algn="l" defTabSz="676922" rtl="0" eaLnBrk="1" fontAlgn="auto" latinLnBrk="0" hangingPunct="1">
              <a:lnSpc>
                <a:spcPct val="100000"/>
              </a:lnSpc>
              <a:spcBef>
                <a:spcPts val="0"/>
              </a:spcBef>
              <a:spcAft>
                <a:spcPts val="1600"/>
              </a:spcAft>
              <a:buClrTx/>
              <a:buSzTx/>
              <a:tabLst/>
              <a:defRPr/>
            </a:pP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Content created by Microsoft and delivered </a:t>
            </a:r>
            <a:b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b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by MCTs for accurate, up-to-date, and </a:t>
            </a:r>
            <a:b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b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comprehensive courses</a:t>
            </a:r>
          </a:p>
          <a:p>
            <a:pPr marR="0" lvl="0" algn="l" defTabSz="676922" rtl="0" eaLnBrk="1" fontAlgn="auto" latinLnBrk="0" hangingPunct="1">
              <a:lnSpc>
                <a:spcPct val="100000"/>
              </a:lnSpc>
              <a:spcBef>
                <a:spcPts val="0"/>
              </a:spcBef>
              <a:spcAft>
                <a:spcPts val="1600"/>
              </a:spcAft>
              <a:buClrTx/>
              <a:buSzTx/>
              <a:tabLst/>
              <a:defRPr/>
            </a:pP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Create customer learning paths, industry specific offerings and training in local language / relevance</a:t>
            </a:r>
          </a:p>
          <a:p>
            <a:pPr marR="0" lvl="0" algn="l" defTabSz="676922" rtl="0" eaLnBrk="1" fontAlgn="auto" latinLnBrk="0" hangingPunct="1">
              <a:lnSpc>
                <a:spcPct val="100000"/>
              </a:lnSpc>
              <a:spcBef>
                <a:spcPts val="0"/>
              </a:spcBef>
              <a:spcAft>
                <a:spcPts val="1600"/>
              </a:spcAft>
              <a:buClrTx/>
              <a:buSzTx/>
              <a:tabLst/>
              <a:defRPr/>
            </a:pP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Pre-assessments, Post Assessments and exam prep for personalized success</a:t>
            </a:r>
          </a:p>
          <a:p>
            <a:pPr marR="0" lvl="0" algn="l" defTabSz="676922" rtl="0" eaLnBrk="1" fontAlgn="auto" latinLnBrk="0" hangingPunct="1">
              <a:lnSpc>
                <a:spcPct val="100000"/>
              </a:lnSpc>
              <a:spcBef>
                <a:spcPts val="0"/>
              </a:spcBef>
              <a:spcAft>
                <a:spcPts val="1600"/>
              </a:spcAft>
              <a:buClrTx/>
              <a:buSzTx/>
              <a:tabLst/>
              <a:defRPr/>
            </a:pPr>
            <a:r>
              <a:rPr kumimoji="0" lang="en-US" sz="1400" b="0" i="0" u="none" strike="noStrike" kern="1200" cap="none" spc="0" normalizeH="0" baseline="0" noProof="0" dirty="0">
                <a:ln>
                  <a:noFill/>
                </a:ln>
                <a:gradFill>
                  <a:gsLst>
                    <a:gs pos="0">
                      <a:schemeClr val="bg1"/>
                    </a:gs>
                    <a:gs pos="100000">
                      <a:schemeClr val="bg1"/>
                    </a:gs>
                  </a:gsLst>
                  <a:lin ang="0" scaled="0"/>
                </a:gradFill>
                <a:effectLst/>
                <a:uLnTx/>
                <a:uFillTx/>
                <a:latin typeface="Segoe UI"/>
                <a:ea typeface="+mn-ea"/>
                <a:cs typeface="+mn-cs"/>
              </a:rPr>
              <a:t>Enterprise and individual level reporting </a:t>
            </a:r>
          </a:p>
        </p:txBody>
      </p:sp>
      <p:sp>
        <p:nvSpPr>
          <p:cNvPr id="6" name="Rectangle 5">
            <a:extLst>
              <a:ext uri="{FF2B5EF4-FFF2-40B4-BE49-F238E27FC236}">
                <a16:creationId xmlns:a16="http://schemas.microsoft.com/office/drawing/2014/main" id="{AF099CC4-30ED-43FF-BEA8-F5E945AB10B0}"/>
              </a:ext>
              <a:ext uri="{C183D7F6-B498-43B3-948B-1728B52AA6E4}">
                <adec:decorative xmlns:adec="http://schemas.microsoft.com/office/drawing/2017/decorative" val="1"/>
              </a:ext>
            </a:extLst>
          </p:cNvPr>
          <p:cNvSpPr/>
          <p:nvPr/>
        </p:nvSpPr>
        <p:spPr>
          <a:xfrm>
            <a:off x="7685903" y="1068495"/>
            <a:ext cx="926756" cy="4233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A597D76-CAE1-4100-8F02-913C0666BB29}"/>
              </a:ext>
              <a:ext uri="{C183D7F6-B498-43B3-948B-1728B52AA6E4}">
                <adec:decorative xmlns:adec="http://schemas.microsoft.com/office/drawing/2017/decorative" val="1"/>
              </a:ext>
            </a:extLst>
          </p:cNvPr>
          <p:cNvSpPr txBox="1"/>
          <p:nvPr/>
        </p:nvSpPr>
        <p:spPr>
          <a:xfrm>
            <a:off x="5702604" y="5830529"/>
            <a:ext cx="59190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0">
                      <a:schemeClr val="tx1"/>
                    </a:gs>
                    <a:gs pos="100000">
                      <a:schemeClr val="tx1"/>
                    </a:gs>
                  </a:gsLst>
                  <a:lin ang="0" scaled="0"/>
                </a:gradFill>
                <a:effectLst/>
                <a:uLnTx/>
                <a:uFillTx/>
                <a:ea typeface="+mn-ea"/>
                <a:cs typeface="+mn-cs"/>
              </a:rPr>
              <a:t>Together with our Learning Partners, Microsoft provides a unified approach to training customers and partners</a:t>
            </a:r>
          </a:p>
        </p:txBody>
      </p:sp>
      <p:grpSp>
        <p:nvGrpSpPr>
          <p:cNvPr id="25" name="Group 24">
            <a:extLst>
              <a:ext uri="{FF2B5EF4-FFF2-40B4-BE49-F238E27FC236}">
                <a16:creationId xmlns:a16="http://schemas.microsoft.com/office/drawing/2014/main" id="{97806D0E-5A0E-43B7-B3BB-E11CE5446EC9}"/>
              </a:ext>
              <a:ext uri="{C183D7F6-B498-43B3-948B-1728B52AA6E4}">
                <adec:decorative xmlns:adec="http://schemas.microsoft.com/office/drawing/2017/decorative" val="1"/>
              </a:ext>
            </a:extLst>
          </p:cNvPr>
          <p:cNvGrpSpPr/>
          <p:nvPr/>
        </p:nvGrpSpPr>
        <p:grpSpPr>
          <a:xfrm>
            <a:off x="5868642" y="478319"/>
            <a:ext cx="5586942" cy="5378980"/>
            <a:chOff x="1276226" y="1866122"/>
            <a:chExt cx="4282185" cy="4254042"/>
          </a:xfrm>
        </p:grpSpPr>
        <p:sp>
          <p:nvSpPr>
            <p:cNvPr id="26" name="Freeform: Shape 25">
              <a:extLst>
                <a:ext uri="{FF2B5EF4-FFF2-40B4-BE49-F238E27FC236}">
                  <a16:creationId xmlns:a16="http://schemas.microsoft.com/office/drawing/2014/main" id="{938A1B0D-3AC5-4B83-9A3B-D7CAFEC0D404}"/>
                </a:ext>
              </a:extLst>
            </p:cNvPr>
            <p:cNvSpPr/>
            <p:nvPr/>
          </p:nvSpPr>
          <p:spPr>
            <a:xfrm>
              <a:off x="1676716" y="2108461"/>
              <a:ext cx="3655123" cy="3655123"/>
            </a:xfrm>
            <a:custGeom>
              <a:avLst/>
              <a:gdLst>
                <a:gd name="connsiteX0" fmla="*/ 1827561 w 3655123"/>
                <a:gd name="connsiteY0" fmla="*/ 0 h 3655123"/>
                <a:gd name="connsiteX1" fmla="*/ 3410276 w 3655123"/>
                <a:gd name="connsiteY1" fmla="*/ 913781 h 3655123"/>
                <a:gd name="connsiteX2" fmla="*/ 3410276 w 3655123"/>
                <a:gd name="connsiteY2" fmla="*/ 2741343 h 3655123"/>
                <a:gd name="connsiteX3" fmla="*/ 1827562 w 3655123"/>
                <a:gd name="connsiteY3" fmla="*/ 1827562 h 3655123"/>
                <a:gd name="connsiteX4" fmla="*/ 1827561 w 3655123"/>
                <a:gd name="connsiteY4" fmla="*/ 0 h 36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3" h="3655123">
                  <a:moveTo>
                    <a:pt x="1827561" y="0"/>
                  </a:moveTo>
                  <a:cubicBezTo>
                    <a:pt x="2480486" y="0"/>
                    <a:pt x="3083814" y="348331"/>
                    <a:pt x="3410276" y="913781"/>
                  </a:cubicBezTo>
                  <a:cubicBezTo>
                    <a:pt x="3736739" y="1479231"/>
                    <a:pt x="3736739" y="2175893"/>
                    <a:pt x="3410276" y="2741343"/>
                  </a:cubicBezTo>
                  <a:lnTo>
                    <a:pt x="1827562" y="1827562"/>
                  </a:lnTo>
                  <a:cubicBezTo>
                    <a:pt x="1827562" y="1218375"/>
                    <a:pt x="1827561" y="609187"/>
                    <a:pt x="1827561" y="0"/>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37767" tIns="785969" rIns="434815" bIns="180418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4B55DB3-E10C-42FD-9933-62A359CC5AFC}"/>
                </a:ext>
              </a:extLst>
            </p:cNvPr>
            <p:cNvSpPr/>
            <p:nvPr/>
          </p:nvSpPr>
          <p:spPr>
            <a:xfrm>
              <a:off x="1601438" y="2239002"/>
              <a:ext cx="3655123" cy="3655123"/>
            </a:xfrm>
            <a:custGeom>
              <a:avLst/>
              <a:gdLst>
                <a:gd name="connsiteX0" fmla="*/ 3410276 w 3655123"/>
                <a:gd name="connsiteY0" fmla="*/ 2741342 h 3655123"/>
                <a:gd name="connsiteX1" fmla="*/ 1827561 w 3655123"/>
                <a:gd name="connsiteY1" fmla="*/ 3655123 h 3655123"/>
                <a:gd name="connsiteX2" fmla="*/ 244846 w 3655123"/>
                <a:gd name="connsiteY2" fmla="*/ 2741342 h 3655123"/>
                <a:gd name="connsiteX3" fmla="*/ 1827562 w 3655123"/>
                <a:gd name="connsiteY3" fmla="*/ 1827562 h 3655123"/>
                <a:gd name="connsiteX4" fmla="*/ 3410276 w 3655123"/>
                <a:gd name="connsiteY4" fmla="*/ 2741342 h 36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3" h="3655123">
                  <a:moveTo>
                    <a:pt x="3410276" y="2741342"/>
                  </a:moveTo>
                  <a:cubicBezTo>
                    <a:pt x="3083813" y="3306792"/>
                    <a:pt x="2480486" y="3655123"/>
                    <a:pt x="1827561" y="3655123"/>
                  </a:cubicBezTo>
                  <a:cubicBezTo>
                    <a:pt x="1174636" y="3655123"/>
                    <a:pt x="571308" y="3306792"/>
                    <a:pt x="244846" y="2741342"/>
                  </a:cubicBezTo>
                  <a:lnTo>
                    <a:pt x="1827562" y="1827562"/>
                  </a:lnTo>
                  <a:lnTo>
                    <a:pt x="3410276" y="27413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697" tIns="2382909" rIns="838184" bIns="33778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F9C7F29-77C9-40A9-879B-69C66763324F}"/>
                </a:ext>
              </a:extLst>
            </p:cNvPr>
            <p:cNvSpPr/>
            <p:nvPr/>
          </p:nvSpPr>
          <p:spPr>
            <a:xfrm>
              <a:off x="1526159" y="2108461"/>
              <a:ext cx="3655123" cy="3655123"/>
            </a:xfrm>
            <a:custGeom>
              <a:avLst/>
              <a:gdLst>
                <a:gd name="connsiteX0" fmla="*/ 244847 w 3655123"/>
                <a:gd name="connsiteY0" fmla="*/ 2741342 h 3655123"/>
                <a:gd name="connsiteX1" fmla="*/ 244847 w 3655123"/>
                <a:gd name="connsiteY1" fmla="*/ 913780 h 3655123"/>
                <a:gd name="connsiteX2" fmla="*/ 1827562 w 3655123"/>
                <a:gd name="connsiteY2" fmla="*/ -1 h 3655123"/>
                <a:gd name="connsiteX3" fmla="*/ 1827562 w 3655123"/>
                <a:gd name="connsiteY3" fmla="*/ 1827562 h 3655123"/>
                <a:gd name="connsiteX4" fmla="*/ 244847 w 3655123"/>
                <a:gd name="connsiteY4" fmla="*/ 2741342 h 36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3" h="3655123">
                  <a:moveTo>
                    <a:pt x="244847" y="2741342"/>
                  </a:moveTo>
                  <a:cubicBezTo>
                    <a:pt x="-81616" y="2175892"/>
                    <a:pt x="-81616" y="1479230"/>
                    <a:pt x="244847" y="913780"/>
                  </a:cubicBezTo>
                  <a:cubicBezTo>
                    <a:pt x="571310" y="348330"/>
                    <a:pt x="1174637" y="-1"/>
                    <a:pt x="1827562" y="-1"/>
                  </a:cubicBezTo>
                  <a:lnTo>
                    <a:pt x="1827562" y="1827562"/>
                  </a:lnTo>
                  <a:lnTo>
                    <a:pt x="244847" y="27413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816" tIns="785969" rIns="1937766" bIns="180418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Circular 28">
              <a:extLst>
                <a:ext uri="{FF2B5EF4-FFF2-40B4-BE49-F238E27FC236}">
                  <a16:creationId xmlns:a16="http://schemas.microsoft.com/office/drawing/2014/main" id="{99410C31-7559-4322-A192-34DE1AE082AA}"/>
                </a:ext>
              </a:extLst>
            </p:cNvPr>
            <p:cNvSpPr/>
            <p:nvPr/>
          </p:nvSpPr>
          <p:spPr>
            <a:xfrm>
              <a:off x="1450748" y="1882192"/>
              <a:ext cx="4107663" cy="4107663"/>
            </a:xfrm>
            <a:prstGeom prst="circularArrow">
              <a:avLst>
                <a:gd name="adj1" fmla="val 5085"/>
                <a:gd name="adj2" fmla="val 327528"/>
                <a:gd name="adj3" fmla="val 1472472"/>
                <a:gd name="adj4" fmla="val 16199432"/>
                <a:gd name="adj5" fmla="val 5932"/>
              </a:avLst>
            </a:prstGeom>
            <a:solidFill>
              <a:schemeClr val="accent5"/>
            </a:solidFill>
            <a:ln w="41275" cap="sq">
              <a:solidFill>
                <a:schemeClr val="lt1">
                  <a:hueOff val="0"/>
                  <a:satOff val="0"/>
                  <a:lumOff val="0"/>
                </a:schemeClr>
              </a:solidFill>
              <a:beve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Arrow: Circular 29">
              <a:extLst>
                <a:ext uri="{FF2B5EF4-FFF2-40B4-BE49-F238E27FC236}">
                  <a16:creationId xmlns:a16="http://schemas.microsoft.com/office/drawing/2014/main" id="{7E50CB88-2C1F-4D55-9224-083705AE4527}"/>
                </a:ext>
              </a:extLst>
            </p:cNvPr>
            <p:cNvSpPr/>
            <p:nvPr/>
          </p:nvSpPr>
          <p:spPr>
            <a:xfrm>
              <a:off x="1375168" y="2012501"/>
              <a:ext cx="4107663" cy="4107663"/>
            </a:xfrm>
            <a:prstGeom prst="circularArrow">
              <a:avLst>
                <a:gd name="adj1" fmla="val 5085"/>
                <a:gd name="adj2" fmla="val 430214"/>
                <a:gd name="adj3" fmla="val 8671970"/>
                <a:gd name="adj4" fmla="val 1747121"/>
                <a:gd name="adj5" fmla="val 5932"/>
              </a:avLst>
            </a:prstGeom>
            <a:solidFill>
              <a:schemeClr val="accent5"/>
            </a:solidFill>
            <a:ln w="41275" cap="sq">
              <a:solidFill>
                <a:schemeClr val="lt1">
                  <a:hueOff val="0"/>
                  <a:satOff val="0"/>
                  <a:lumOff val="0"/>
                </a:schemeClr>
              </a:solidFill>
              <a:beve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Arrow: Circular 30">
              <a:extLst>
                <a:ext uri="{FF2B5EF4-FFF2-40B4-BE49-F238E27FC236}">
                  <a16:creationId xmlns:a16="http://schemas.microsoft.com/office/drawing/2014/main" id="{2388982E-FA7E-4044-851E-344E64303D0B}"/>
                </a:ext>
              </a:extLst>
            </p:cNvPr>
            <p:cNvSpPr/>
            <p:nvPr/>
          </p:nvSpPr>
          <p:spPr>
            <a:xfrm>
              <a:off x="1276226" y="1866122"/>
              <a:ext cx="4107663" cy="4107663"/>
            </a:xfrm>
            <a:prstGeom prst="circularArrow">
              <a:avLst>
                <a:gd name="adj1" fmla="val 5085"/>
                <a:gd name="adj2" fmla="val 423786"/>
                <a:gd name="adj3" fmla="val 15873039"/>
                <a:gd name="adj4" fmla="val 8974988"/>
                <a:gd name="adj5" fmla="val 5932"/>
              </a:avLst>
            </a:prstGeom>
            <a:solidFill>
              <a:schemeClr val="accent5"/>
            </a:solidFill>
            <a:ln w="41275" cap="sq">
              <a:solidFill>
                <a:schemeClr val="lt1">
                  <a:hueOff val="0"/>
                  <a:satOff val="0"/>
                  <a:lumOff val="0"/>
                </a:schemeClr>
              </a:solidFill>
              <a:beve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32" name="TextBox 31">
            <a:extLst>
              <a:ext uri="{FF2B5EF4-FFF2-40B4-BE49-F238E27FC236}">
                <a16:creationId xmlns:a16="http://schemas.microsoft.com/office/drawing/2014/main" id="{C37074A6-3256-4ACD-B964-05BFDDC5E8AD}"/>
              </a:ext>
              <a:ext uri="{C183D7F6-B498-43B3-948B-1728B52AA6E4}">
                <adec:decorative xmlns:adec="http://schemas.microsoft.com/office/drawing/2017/decorative" val="1"/>
              </a:ext>
            </a:extLst>
          </p:cNvPr>
          <p:cNvSpPr txBox="1"/>
          <p:nvPr/>
        </p:nvSpPr>
        <p:spPr>
          <a:xfrm>
            <a:off x="7143906" y="3606868"/>
            <a:ext cx="3127584" cy="2060564"/>
          </a:xfrm>
          <a:prstGeom prst="rect">
            <a:avLst/>
          </a:prstGeom>
          <a:noFill/>
        </p:spPr>
        <p:txBody>
          <a:bodyPr wrap="square" rtlCol="0">
            <a:spAutoFit/>
          </a:bodyPr>
          <a:lstStyle/>
          <a:p>
            <a:pPr algn="ctr">
              <a:lnSpc>
                <a:spcPct val="90000"/>
              </a:lnSpc>
              <a:spcAft>
                <a:spcPts val="300"/>
              </a:spcAft>
              <a:defRPr/>
            </a:pPr>
            <a:r>
              <a:rPr lang="en-US" sz="1600" b="1" dirty="0">
                <a:gradFill>
                  <a:gsLst>
                    <a:gs pos="0">
                      <a:schemeClr val="bg1"/>
                    </a:gs>
                    <a:gs pos="100000">
                      <a:schemeClr val="bg1"/>
                    </a:gs>
                  </a:gsLst>
                  <a:lin ang="0" scaled="0"/>
                </a:gradFill>
              </a:rPr>
              <a:t>Validate</a:t>
            </a:r>
          </a:p>
          <a:p>
            <a:pPr algn="ctr">
              <a:lnSpc>
                <a:spcPct val="90000"/>
              </a:lnSpc>
              <a:spcAft>
                <a:spcPts val="600"/>
              </a:spcAft>
              <a:defRPr/>
            </a:pPr>
            <a:r>
              <a:rPr lang="en-US" sz="1200" dirty="0">
                <a:gradFill>
                  <a:gsLst>
                    <a:gs pos="0">
                      <a:schemeClr val="bg1"/>
                    </a:gs>
                    <a:gs pos="100000">
                      <a:schemeClr val="bg1"/>
                    </a:gs>
                  </a:gsLst>
                  <a:lin ang="0" scaled="0"/>
                </a:gradFill>
              </a:rPr>
              <a:t>Badging</a:t>
            </a:r>
          </a:p>
          <a:p>
            <a:pPr algn="ctr">
              <a:lnSpc>
                <a:spcPct val="90000"/>
              </a:lnSpc>
              <a:spcAft>
                <a:spcPts val="600"/>
              </a:spcAft>
              <a:defRPr/>
            </a:pPr>
            <a:r>
              <a:rPr lang="en-US" sz="1200" dirty="0">
                <a:gradFill>
                  <a:gsLst>
                    <a:gs pos="0">
                      <a:schemeClr val="bg1"/>
                    </a:gs>
                    <a:gs pos="100000">
                      <a:schemeClr val="bg1"/>
                    </a:gs>
                  </a:gsLst>
                  <a:lin ang="0" scaled="0"/>
                </a:gradFill>
              </a:rPr>
              <a:t>Microsoft certifications</a:t>
            </a:r>
          </a:p>
          <a:p>
            <a:pPr algn="ctr">
              <a:lnSpc>
                <a:spcPct val="90000"/>
              </a:lnSpc>
              <a:spcAft>
                <a:spcPts val="600"/>
              </a:spcAft>
              <a:defRPr/>
            </a:pPr>
            <a:r>
              <a:rPr lang="en-US" sz="1200" dirty="0">
                <a:gradFill>
                  <a:gsLst>
                    <a:gs pos="0">
                      <a:schemeClr val="bg1"/>
                    </a:gs>
                    <a:gs pos="100000">
                      <a:schemeClr val="bg1"/>
                    </a:gs>
                  </a:gsLst>
                  <a:lin ang="0" scaled="0"/>
                </a:gradFill>
              </a:rPr>
              <a:t>Microsoft Professional Program (MPP)</a:t>
            </a:r>
          </a:p>
          <a:p>
            <a:pPr algn="ctr">
              <a:lnSpc>
                <a:spcPct val="90000"/>
              </a:lnSpc>
              <a:spcAft>
                <a:spcPts val="600"/>
              </a:spcAft>
              <a:defRPr/>
            </a:pPr>
            <a:r>
              <a:rPr lang="en-US" sz="1200" dirty="0">
                <a:gradFill>
                  <a:gsLst>
                    <a:gs pos="0">
                      <a:schemeClr val="bg1"/>
                    </a:gs>
                    <a:gs pos="100000">
                      <a:schemeClr val="bg1"/>
                    </a:gs>
                  </a:gsLst>
                  <a:lin ang="0" scaled="0"/>
                </a:gradFill>
              </a:rPr>
              <a:t>Corporate &amp; individual tracking </a:t>
            </a:r>
          </a:p>
          <a:p>
            <a:pPr algn="ctr">
              <a:lnSpc>
                <a:spcPct val="90000"/>
              </a:lnSpc>
              <a:spcAft>
                <a:spcPts val="600"/>
              </a:spcAft>
              <a:defRPr/>
            </a:pPr>
            <a:r>
              <a:rPr lang="en-US" sz="1200" dirty="0">
                <a:gradFill>
                  <a:gsLst>
                    <a:gs pos="0">
                      <a:schemeClr val="bg1"/>
                    </a:gs>
                    <a:gs pos="100000">
                      <a:schemeClr val="bg1"/>
                    </a:gs>
                  </a:gsLst>
                  <a:lin ang="0" scaled="0"/>
                </a:gradFill>
              </a:rPr>
              <a:t>Post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endParaRPr>
          </a:p>
        </p:txBody>
      </p:sp>
      <p:sp>
        <p:nvSpPr>
          <p:cNvPr id="33" name="Rectangle 32">
            <a:extLst>
              <a:ext uri="{FF2B5EF4-FFF2-40B4-BE49-F238E27FC236}">
                <a16:creationId xmlns:a16="http://schemas.microsoft.com/office/drawing/2014/main" id="{01840E63-CE86-4F97-B2B1-2A084F0E64CE}"/>
              </a:ext>
              <a:ext uri="{C183D7F6-B498-43B3-948B-1728B52AA6E4}">
                <adec:decorative xmlns:adec="http://schemas.microsoft.com/office/drawing/2017/decorative" val="1"/>
              </a:ext>
            </a:extLst>
          </p:cNvPr>
          <p:cNvSpPr/>
          <p:nvPr/>
        </p:nvSpPr>
        <p:spPr>
          <a:xfrm>
            <a:off x="6295318" y="1196261"/>
            <a:ext cx="2187141" cy="1878976"/>
          </a:xfrm>
          <a:prstGeom prst="rect">
            <a:avLst/>
          </a:prstGeom>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Learn &amp; </a:t>
            </a:r>
          </a:p>
          <a:p>
            <a:pPr marL="0" marR="0" lvl="0" indent="0" algn="r" defTabSz="914400" rtl="0" eaLnBrk="1" fontAlgn="auto" latinLnBrk="0" hangingPunct="1">
              <a:lnSpc>
                <a:spcPct val="90000"/>
              </a:lnSpc>
              <a:spcBef>
                <a:spcPts val="0"/>
              </a:spcBef>
              <a:spcAft>
                <a:spcPts val="300"/>
              </a:spcAft>
              <a:buClrTx/>
              <a:buSzTx/>
              <a:buFontTx/>
              <a:buNone/>
              <a:tabLst/>
              <a:defRPr/>
            </a:pPr>
            <a:r>
              <a:rPr lang="en-US" sz="1600" b="1" dirty="0">
                <a:gradFill>
                  <a:gsLst>
                    <a:gs pos="0">
                      <a:schemeClr val="bg1"/>
                    </a:gs>
                    <a:gs pos="100000">
                      <a:schemeClr val="bg1"/>
                    </a:gs>
                  </a:gsLst>
                  <a:lin ang="0" scaled="0"/>
                </a:gradFill>
              </a:rPr>
              <a:t>p</a:t>
            </a:r>
            <a:r>
              <a:rPr kumimoji="0" lang="en-US" sz="1600" b="1" i="0" u="none" strike="noStrike" kern="1200" cap="none" spc="0" normalizeH="0" baseline="0" noProof="0" dirty="0" err="1">
                <a:ln>
                  <a:noFill/>
                </a:ln>
                <a:gradFill>
                  <a:gsLst>
                    <a:gs pos="0">
                      <a:schemeClr val="bg1"/>
                    </a:gs>
                    <a:gs pos="100000">
                      <a:schemeClr val="bg1"/>
                    </a:gs>
                  </a:gsLst>
                  <a:lin ang="0" scaled="0"/>
                </a:gradFill>
                <a:effectLst/>
                <a:uLnTx/>
                <a:uFillTx/>
                <a:ea typeface="+mn-ea"/>
                <a:cs typeface="+mn-cs"/>
              </a:rPr>
              <a:t>repare</a:t>
            </a:r>
            <a:endParaRPr kumimoji="0" lang="en-US" sz="1600" b="1"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endParaRP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Role-based training</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Bootcamps</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Assessments </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Cloud workshops </a:t>
            </a:r>
            <a:b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br>
            <a: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&amp; hackathons</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rPr>
              <a:t>Hands on labs</a:t>
            </a:r>
            <a:endParaRPr kumimoji="0" lang="en-US" b="0" i="0" u="none" strike="noStrike" kern="1200" cap="none" spc="0" normalizeH="0" baseline="0" noProof="0" dirty="0">
              <a:ln>
                <a:noFill/>
              </a:ln>
              <a:gradFill>
                <a:gsLst>
                  <a:gs pos="0">
                    <a:schemeClr val="bg1"/>
                  </a:gs>
                  <a:gs pos="100000">
                    <a:schemeClr val="bg1"/>
                  </a:gs>
                </a:gsLst>
                <a:lin ang="0" scaled="0"/>
              </a:gradFill>
              <a:effectLst/>
              <a:uLnTx/>
              <a:uFillTx/>
              <a:ea typeface="+mn-ea"/>
              <a:cs typeface="+mn-cs"/>
            </a:endParaRPr>
          </a:p>
        </p:txBody>
      </p:sp>
      <p:sp>
        <p:nvSpPr>
          <p:cNvPr id="34" name="Rectangle 33">
            <a:extLst>
              <a:ext uri="{FF2B5EF4-FFF2-40B4-BE49-F238E27FC236}">
                <a16:creationId xmlns:a16="http://schemas.microsoft.com/office/drawing/2014/main" id="{07483182-1237-4A6E-9465-8AFF775E178A}"/>
              </a:ext>
              <a:ext uri="{C183D7F6-B498-43B3-948B-1728B52AA6E4}">
                <adec:decorative xmlns:adec="http://schemas.microsoft.com/office/drawing/2017/decorative" val="1"/>
              </a:ext>
            </a:extLst>
          </p:cNvPr>
          <p:cNvSpPr/>
          <p:nvPr/>
        </p:nvSpPr>
        <p:spPr>
          <a:xfrm>
            <a:off x="8892603" y="1414457"/>
            <a:ext cx="1946825" cy="1491177"/>
          </a:xfrm>
          <a:prstGeom prst="rect">
            <a:avLst/>
          </a:prstGeom>
        </p:spPr>
        <p:txBody>
          <a:bodyPr wrap="square">
            <a:spAutoFit/>
          </a:bodyPr>
          <a:lstStyle/>
          <a:p>
            <a:pPr>
              <a:lnSpc>
                <a:spcPct val="90000"/>
              </a:lnSpc>
              <a:spcAft>
                <a:spcPts val="300"/>
              </a:spcAft>
              <a:defRPr/>
            </a:pPr>
            <a:r>
              <a:rPr lang="en-US" sz="1600" b="1" dirty="0">
                <a:gradFill>
                  <a:gsLst>
                    <a:gs pos="0">
                      <a:schemeClr val="bg1"/>
                    </a:gs>
                    <a:gs pos="100000">
                      <a:schemeClr val="bg1"/>
                    </a:gs>
                  </a:gsLst>
                  <a:lin ang="0" scaled="0"/>
                </a:gradFill>
              </a:rPr>
              <a:t>Assess </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gradFill>
                  <a:gsLst>
                    <a:gs pos="0">
                      <a:schemeClr val="bg1"/>
                    </a:gs>
                    <a:gs pos="100000">
                      <a:schemeClr val="bg1"/>
                    </a:gs>
                  </a:gsLst>
                  <a:lin ang="0" scaled="0"/>
                </a:gradFill>
              </a:rPr>
              <a:t>Pre-assessments</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gradFill>
                  <a:gsLst>
                    <a:gs pos="0">
                      <a:schemeClr val="bg1"/>
                    </a:gs>
                    <a:gs pos="100000">
                      <a:schemeClr val="bg1"/>
                    </a:gs>
                  </a:gsLst>
                  <a:lin ang="0" scaled="0"/>
                </a:gradFill>
              </a:rPr>
              <a:t>First look clinics</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gradFill>
                  <a:gsLst>
                    <a:gs pos="0">
                      <a:schemeClr val="bg1"/>
                    </a:gs>
                    <a:gs pos="100000">
                      <a:schemeClr val="bg1"/>
                    </a:gs>
                  </a:gsLst>
                  <a:lin ang="0" scaled="0"/>
                </a:gradFill>
              </a:rPr>
              <a:t>Webinars</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gradFill>
                  <a:gsLst>
                    <a:gs pos="0">
                      <a:schemeClr val="bg1"/>
                    </a:gs>
                    <a:gs pos="100000">
                      <a:schemeClr val="bg1"/>
                    </a:gs>
                  </a:gsLst>
                  <a:lin ang="0" scaled="0"/>
                </a:gradFill>
              </a:rPr>
              <a:t>Online intro classes</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gradFill>
                  <a:gsLst>
                    <a:gs pos="0">
                      <a:schemeClr val="bg1"/>
                    </a:gs>
                    <a:gs pos="100000">
                      <a:schemeClr val="bg1"/>
                    </a:gs>
                  </a:gsLst>
                  <a:lin ang="0" scaled="0"/>
                </a:gradFill>
              </a:rPr>
              <a:t>Mentoring &amp; consulting</a:t>
            </a:r>
          </a:p>
        </p:txBody>
      </p:sp>
      <p:sp>
        <p:nvSpPr>
          <p:cNvPr id="3" name="TextBox 2">
            <a:extLst>
              <a:ext uri="{FF2B5EF4-FFF2-40B4-BE49-F238E27FC236}">
                <a16:creationId xmlns:a16="http://schemas.microsoft.com/office/drawing/2014/main" id="{D1A2B0F5-6BE8-40EE-9DB7-8D38B7067A57}"/>
              </a:ext>
              <a:ext uri="{C183D7F6-B498-43B3-948B-1728B52AA6E4}">
                <adec:decorative xmlns:adec="http://schemas.microsoft.com/office/drawing/2017/decorative" val="1"/>
              </a:ext>
            </a:extLst>
          </p:cNvPr>
          <p:cNvSpPr txBox="1"/>
          <p:nvPr/>
        </p:nvSpPr>
        <p:spPr>
          <a:xfrm>
            <a:off x="7397193" y="170845"/>
            <a:ext cx="25298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gradFill>
                  <a:gsLst>
                    <a:gs pos="0">
                      <a:schemeClr val="tx1"/>
                    </a:gs>
                    <a:gs pos="100000">
                      <a:schemeClr val="tx1"/>
                    </a:gs>
                  </a:gsLst>
                  <a:lin ang="0" scaled="0"/>
                </a:gradFill>
                <a:effectLst/>
                <a:uLnTx/>
                <a:uFillTx/>
                <a:latin typeface="Segoe UI Semibold" panose="020B0702040204020203" pitchFamily="34" charset="0"/>
                <a:cs typeface="Segoe UI Semibold" panose="020B0702040204020203" pitchFamily="34" charset="0"/>
              </a:rPr>
              <a:t>Learning journey</a:t>
            </a:r>
          </a:p>
        </p:txBody>
      </p:sp>
      <p:sp>
        <p:nvSpPr>
          <p:cNvPr id="4" name="TextBox 3">
            <a:extLst>
              <a:ext uri="{FF2B5EF4-FFF2-40B4-BE49-F238E27FC236}">
                <a16:creationId xmlns:a16="http://schemas.microsoft.com/office/drawing/2014/main" id="{C730487D-7F25-49EB-AEB6-F365CCD62B0F}"/>
              </a:ext>
              <a:ext uri="{C183D7F6-B498-43B3-948B-1728B52AA6E4}">
                <adec:decorative xmlns:adec="http://schemas.microsoft.com/office/drawing/2017/decorative" val="1"/>
              </a:ext>
            </a:extLst>
          </p:cNvPr>
          <p:cNvSpPr txBox="1"/>
          <p:nvPr/>
        </p:nvSpPr>
        <p:spPr>
          <a:xfrm rot="4112714">
            <a:off x="9089818" y="1895061"/>
            <a:ext cx="2529810" cy="1338653"/>
          </a:xfrm>
          <a:prstGeom prst="rect">
            <a:avLst/>
          </a:prstGeom>
          <a:noFill/>
        </p:spPr>
        <p:txBody>
          <a:bodyPr wrap="square" rtlCol="0">
            <a:prstTxWarp prst="textArchUp">
              <a:avLst>
                <a:gd name="adj" fmla="val 1448780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0">
                      <a:schemeClr val="tx1"/>
                    </a:gs>
                    <a:gs pos="100000">
                      <a:schemeClr val="tx1"/>
                    </a:gs>
                  </a:gsLst>
                  <a:lin ang="0" scaled="0"/>
                </a:gradFill>
                <a:effectLst/>
                <a:uLnTx/>
                <a:uFillTx/>
                <a:latin typeface="+mj-lt"/>
                <a:ea typeface="+mn-ea"/>
                <a:cs typeface="+mn-cs"/>
              </a:rPr>
              <a:t>Continued learning</a:t>
            </a:r>
          </a:p>
        </p:txBody>
      </p:sp>
      <p:sp>
        <p:nvSpPr>
          <p:cNvPr id="37" name="TextBox 36">
            <a:extLst>
              <a:ext uri="{FF2B5EF4-FFF2-40B4-BE49-F238E27FC236}">
                <a16:creationId xmlns:a16="http://schemas.microsoft.com/office/drawing/2014/main" id="{849B6FAD-3569-4CFD-B0D3-71B10D0AFB45}"/>
              </a:ext>
              <a:ext uri="{C183D7F6-B498-43B3-948B-1728B52AA6E4}">
                <adec:decorative xmlns:adec="http://schemas.microsoft.com/office/drawing/2017/decorative" val="1"/>
              </a:ext>
            </a:extLst>
          </p:cNvPr>
          <p:cNvSpPr txBox="1"/>
          <p:nvPr/>
        </p:nvSpPr>
        <p:spPr>
          <a:xfrm rot="21303259">
            <a:off x="7554387" y="4335609"/>
            <a:ext cx="2529810" cy="1208351"/>
          </a:xfrm>
          <a:prstGeom prst="rect">
            <a:avLst/>
          </a:prstGeom>
          <a:noFill/>
        </p:spPr>
        <p:txBody>
          <a:bodyPr wrap="square" rtlCol="0">
            <a:prstTxWarp prst="textArchDown">
              <a:avLst>
                <a:gd name="adj" fmla="val 325047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0">
                      <a:schemeClr val="tx1"/>
                    </a:gs>
                    <a:gs pos="100000">
                      <a:schemeClr val="tx1"/>
                    </a:gs>
                  </a:gsLst>
                  <a:lin ang="0" scaled="0"/>
                </a:gradFill>
                <a:effectLst/>
                <a:uLnTx/>
                <a:uFillTx/>
                <a:latin typeface="+mj-lt"/>
                <a:ea typeface="+mn-ea"/>
                <a:cs typeface="+mn-cs"/>
              </a:rPr>
              <a:t>Continued learning</a:t>
            </a:r>
          </a:p>
        </p:txBody>
      </p:sp>
      <p:sp>
        <p:nvSpPr>
          <p:cNvPr id="38" name="Rectangle 37">
            <a:extLst>
              <a:ext uri="{FF2B5EF4-FFF2-40B4-BE49-F238E27FC236}">
                <a16:creationId xmlns:a16="http://schemas.microsoft.com/office/drawing/2014/main" id="{DCACD3AE-D3A0-4807-B1E6-7F6B537FD56A}"/>
              </a:ext>
              <a:ext uri="{C183D7F6-B498-43B3-948B-1728B52AA6E4}">
                <adec:decorative xmlns:adec="http://schemas.microsoft.com/office/drawing/2017/decorative" val="1"/>
              </a:ext>
            </a:extLst>
          </p:cNvPr>
          <p:cNvSpPr/>
          <p:nvPr/>
        </p:nvSpPr>
        <p:spPr>
          <a:xfrm rot="17813204">
            <a:off x="5672480" y="1790622"/>
            <a:ext cx="2022798" cy="369332"/>
          </a:xfrm>
          <a:prstGeom prst="rect">
            <a:avLst/>
          </a:prstGeom>
        </p:spPr>
        <p:txBody>
          <a:bodyPr wrap="none">
            <a:prstTxWarp prst="textArchUp">
              <a:avLst>
                <a:gd name="adj" fmla="val 11587196"/>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0">
                      <a:schemeClr val="tx1"/>
                    </a:gs>
                    <a:gs pos="100000">
                      <a:schemeClr val="tx1"/>
                    </a:gs>
                  </a:gsLst>
                  <a:lin ang="0" scaled="0"/>
                </a:gradFill>
                <a:effectLst/>
                <a:uLnTx/>
                <a:uFillTx/>
                <a:latin typeface="+mj-lt"/>
                <a:ea typeface="+mn-ea"/>
                <a:cs typeface="+mn-cs"/>
              </a:rPr>
              <a:t>Continued learning</a:t>
            </a:r>
          </a:p>
        </p:txBody>
      </p:sp>
    </p:spTree>
    <p:extLst>
      <p:ext uri="{BB962C8B-B14F-4D97-AF65-F5344CB8AC3E}">
        <p14:creationId xmlns:p14="http://schemas.microsoft.com/office/powerpoint/2010/main" val="1457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FD07AC-C28B-4E0E-A7C9-AE69DA022544}"/>
              </a:ext>
              <a:ext uri="{C183D7F6-B498-43B3-948B-1728B52AA6E4}">
                <adec:decorative xmlns:adec="http://schemas.microsoft.com/office/drawing/2017/decorative" val="1"/>
              </a:ext>
            </a:extLst>
          </p:cNvPr>
          <p:cNvGrpSpPr/>
          <p:nvPr/>
        </p:nvGrpSpPr>
        <p:grpSpPr>
          <a:xfrm>
            <a:off x="5855525" y="1655915"/>
            <a:ext cx="5964655" cy="3693557"/>
            <a:chOff x="5974887" y="1638566"/>
            <a:chExt cx="5964655" cy="3693557"/>
          </a:xfrm>
        </p:grpSpPr>
        <p:sp>
          <p:nvSpPr>
            <p:cNvPr id="20" name="Rectangle 19">
              <a:extLst>
                <a:ext uri="{FF2B5EF4-FFF2-40B4-BE49-F238E27FC236}">
                  <a16:creationId xmlns:a16="http://schemas.microsoft.com/office/drawing/2014/main" id="{254F9600-22B6-40E8-B54C-D770F3992F78}"/>
                </a:ext>
              </a:extLst>
            </p:cNvPr>
            <p:cNvSpPr/>
            <p:nvPr/>
          </p:nvSpPr>
          <p:spPr bwMode="auto">
            <a:xfrm>
              <a:off x="5974887" y="1638566"/>
              <a:ext cx="5964655" cy="3693557"/>
            </a:xfrm>
            <a:prstGeom prst="rect">
              <a:avLst/>
            </a:prstGeom>
            <a:solidFill>
              <a:schemeClr val="bg1"/>
            </a:solidFill>
            <a:ln>
              <a:noFill/>
              <a:headEnd type="none" w="med" len="med"/>
              <a:tailEnd type="none" w="med" len="med"/>
            </a:ln>
            <a:effectLst>
              <a:outerShdw blurRad="127000" dist="76200" dir="27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nvGrpSpPr>
            <p:cNvPr id="6" name="Group 5">
              <a:extLst>
                <a:ext uri="{FF2B5EF4-FFF2-40B4-BE49-F238E27FC236}">
                  <a16:creationId xmlns:a16="http://schemas.microsoft.com/office/drawing/2014/main" id="{C829117A-65E4-4923-A5B6-F75C8C677532}"/>
                </a:ext>
              </a:extLst>
            </p:cNvPr>
            <p:cNvGrpSpPr/>
            <p:nvPr/>
          </p:nvGrpSpPr>
          <p:grpSpPr>
            <a:xfrm>
              <a:off x="5974887" y="1638566"/>
              <a:ext cx="5963105" cy="3693557"/>
              <a:chOff x="5628282" y="1782523"/>
              <a:chExt cx="6326424" cy="3940814"/>
            </a:xfrm>
          </p:grpSpPr>
          <p:pic>
            <p:nvPicPr>
              <p:cNvPr id="25" name="Picture 24">
                <a:extLst>
                  <a:ext uri="{FF2B5EF4-FFF2-40B4-BE49-F238E27FC236}">
                    <a16:creationId xmlns:a16="http://schemas.microsoft.com/office/drawing/2014/main" id="{9FC35DF7-0AE4-4CFD-9A99-E17ABF9EEF79}"/>
                  </a:ext>
                  <a:ext uri="{C183D7F6-B498-43B3-948B-1728B52AA6E4}">
                    <adec:decorative xmlns:adec="http://schemas.microsoft.com/office/drawing/2017/decorative" val="1"/>
                  </a:ext>
                </a:extLst>
              </p:cNvPr>
              <p:cNvPicPr>
                <a:picLocks noChangeAspect="1"/>
              </p:cNvPicPr>
              <p:nvPr/>
            </p:nvPicPr>
            <p:blipFill rotWithShape="1">
              <a:blip r:embed="rId3"/>
              <a:srcRect l="74351" t="-3" r="1221" b="34739"/>
              <a:stretch/>
            </p:blipFill>
            <p:spPr>
              <a:xfrm>
                <a:off x="10363700" y="1782523"/>
                <a:ext cx="1591006" cy="3377290"/>
              </a:xfrm>
              <a:prstGeom prst="rect">
                <a:avLst/>
              </a:prstGeom>
            </p:spPr>
          </p:pic>
          <p:pic>
            <p:nvPicPr>
              <p:cNvPr id="27" name="Picture 26">
                <a:extLst>
                  <a:ext uri="{FF2B5EF4-FFF2-40B4-BE49-F238E27FC236}">
                    <a16:creationId xmlns:a16="http://schemas.microsoft.com/office/drawing/2014/main" id="{8EE5F3D1-506B-447E-8530-5CF0CCE3AEFD}"/>
                  </a:ext>
                  <a:ext uri="{C183D7F6-B498-43B3-948B-1728B52AA6E4}">
                    <adec:decorative xmlns:adec="http://schemas.microsoft.com/office/drawing/2017/decorative" val="1"/>
                  </a:ext>
                </a:extLst>
              </p:cNvPr>
              <p:cNvPicPr>
                <a:picLocks noChangeAspect="1"/>
              </p:cNvPicPr>
              <p:nvPr/>
            </p:nvPicPr>
            <p:blipFill rotWithShape="1">
              <a:blip r:embed="rId3"/>
              <a:srcRect l="114" t="18553" r="25649" b="5293"/>
              <a:stretch/>
            </p:blipFill>
            <p:spPr>
              <a:xfrm>
                <a:off x="5628282" y="1782523"/>
                <a:ext cx="4835285" cy="3940814"/>
              </a:xfrm>
              <a:prstGeom prst="rect">
                <a:avLst/>
              </a:prstGeom>
            </p:spPr>
          </p:pic>
          <p:pic>
            <p:nvPicPr>
              <p:cNvPr id="28" name="Picture 27">
                <a:extLst>
                  <a:ext uri="{FF2B5EF4-FFF2-40B4-BE49-F238E27FC236}">
                    <a16:creationId xmlns:a16="http://schemas.microsoft.com/office/drawing/2014/main" id="{EB5BC1E2-D59A-49D3-8E7A-F1DB836CB89F}"/>
                  </a:ext>
                  <a:ext uri="{C183D7F6-B498-43B3-948B-1728B52AA6E4}">
                    <adec:decorative xmlns:adec="http://schemas.microsoft.com/office/drawing/2017/decorative" val="1"/>
                  </a:ext>
                </a:extLst>
              </p:cNvPr>
              <p:cNvPicPr>
                <a:picLocks noChangeAspect="1"/>
              </p:cNvPicPr>
              <p:nvPr/>
            </p:nvPicPr>
            <p:blipFill rotWithShape="1">
              <a:blip r:embed="rId3"/>
              <a:srcRect l="75884" t="87423" r="1221" b="4"/>
              <a:stretch/>
            </p:blipFill>
            <p:spPr>
              <a:xfrm>
                <a:off x="10463569" y="5072678"/>
                <a:ext cx="1491137" cy="650659"/>
              </a:xfrm>
              <a:prstGeom prst="rect">
                <a:avLst/>
              </a:prstGeom>
            </p:spPr>
          </p:pic>
        </p:grpSp>
      </p:grpSp>
      <p:sp>
        <p:nvSpPr>
          <p:cNvPr id="2" name="Title 1">
            <a:extLst>
              <a:ext uri="{C183D7F6-B498-43B3-948B-1728B52AA6E4}">
                <adec:decorative xmlns:adec="http://schemas.microsoft.com/office/drawing/2017/decorative" val="1"/>
              </a:ext>
            </a:extLst>
          </p:cNvPr>
          <p:cNvSpPr>
            <a:spLocks noGrp="1"/>
          </p:cNvSpPr>
          <p:nvPr>
            <p:ph type="title"/>
          </p:nvPr>
        </p:nvSpPr>
        <p:spPr>
          <a:xfrm>
            <a:off x="418589" y="419147"/>
            <a:ext cx="10819784" cy="1143000"/>
          </a:xfrm>
        </p:spPr>
        <p:txBody>
          <a:bodyPr/>
          <a:lstStyle/>
          <a:p>
            <a:r>
              <a:rPr lang="en-US" dirty="0">
                <a:solidFill>
                  <a:srgbClr val="505050"/>
                </a:solidFill>
              </a:rPr>
              <a:t>Introducing performance-based testing </a:t>
            </a:r>
          </a:p>
        </p:txBody>
      </p:sp>
      <p:sp>
        <p:nvSpPr>
          <p:cNvPr id="18" name="Title 1">
            <a:extLst>
              <a:ext uri="{FF2B5EF4-FFF2-40B4-BE49-F238E27FC236}">
                <a16:creationId xmlns:a16="http://schemas.microsoft.com/office/drawing/2014/main" id="{16FD2365-753A-458F-8B68-0E5F70A62FAB}"/>
              </a:ext>
              <a:ext uri="{C183D7F6-B498-43B3-948B-1728B52AA6E4}">
                <adec:decorative xmlns:adec="http://schemas.microsoft.com/office/drawing/2017/decorative" val="1"/>
              </a:ext>
            </a:extLst>
          </p:cNvPr>
          <p:cNvSpPr txBox="1">
            <a:spLocks/>
          </p:cNvSpPr>
          <p:nvPr/>
        </p:nvSpPr>
        <p:spPr>
          <a:xfrm>
            <a:off x="387059" y="875713"/>
            <a:ext cx="5734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spc="0" normalizeH="0" baseline="0">
                <a:ln>
                  <a:noFill/>
                </a:ln>
                <a:gradFill>
                  <a:gsLst>
                    <a:gs pos="1250">
                      <a:schemeClr val="tx1"/>
                    </a:gs>
                    <a:gs pos="100000">
                      <a:schemeClr val="tx1"/>
                    </a:gs>
                  </a:gsLst>
                  <a:lin ang="5400000" scaled="0"/>
                </a:gradFill>
                <a:effectLst/>
                <a:uLnTx/>
                <a:uFillTx/>
                <a:ea typeface="Calibri" panose="020F0502020204030204" pitchFamily="34" charset="0"/>
                <a:cs typeface="Segoe UI" panose="020B0502040204020203" pitchFamily="34" charset="0"/>
              </a:defRPr>
            </a:lvl1pPr>
          </a:lstStyle>
          <a:p>
            <a:r>
              <a:rPr lang="en-US" dirty="0"/>
              <a:t>Prove your skills with hands-on labs</a:t>
            </a:r>
          </a:p>
        </p:txBody>
      </p:sp>
      <p:sp>
        <p:nvSpPr>
          <p:cNvPr id="23" name="TextBox 22">
            <a:extLst>
              <a:ext uri="{FF2B5EF4-FFF2-40B4-BE49-F238E27FC236}">
                <a16:creationId xmlns:a16="http://schemas.microsoft.com/office/drawing/2014/main" id="{E92B1CBE-FA8F-43FF-A78F-1CC31794782D}"/>
              </a:ext>
              <a:ext uri="{C183D7F6-B498-43B3-948B-1728B52AA6E4}">
                <adec:decorative xmlns:adec="http://schemas.microsoft.com/office/drawing/2017/decorative" val="1"/>
              </a:ext>
            </a:extLst>
          </p:cNvPr>
          <p:cNvSpPr txBox="1"/>
          <p:nvPr/>
        </p:nvSpPr>
        <p:spPr>
          <a:xfrm>
            <a:off x="1211743" y="1748109"/>
            <a:ext cx="4430798" cy="3400931"/>
          </a:xfrm>
          <a:prstGeom prst="rect">
            <a:avLst/>
          </a:prstGeom>
        </p:spPr>
        <p:txBody>
          <a:bodyPr vert="horz" wrap="square" lIns="0" tIns="0" rIns="0" bIns="0" rtlCol="0" anchor="t">
            <a:spAutoFit/>
          </a:bodyPr>
          <a:lstStyle>
            <a:lvl1pPr marR="0" indent="0" defTabSz="932742" fontAlgn="auto">
              <a:lnSpc>
                <a:spcPct val="100000"/>
              </a:lnSpc>
              <a:spcBef>
                <a:spcPts val="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t>Starting with Azure, each job role certification will have performance-based labs</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t>Map to what you do everyday</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b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br>
            <a: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t>Demonstrate your skills using the technology</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b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br>
            <a: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t>At least one exam in certification will have  labs; that exam has at least 2 labs with </a:t>
            </a:r>
            <a:b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br>
            <a:r>
              <a:rPr kumimoji="0" lang="en-US" sz="17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a:ea typeface="+mn-ea"/>
                <a:cs typeface="Segoe UI Semilight" panose="020B0402040204020203" pitchFamily="34" charset="0"/>
              </a:rPr>
              <a:t>7-9 tasks</a:t>
            </a:r>
          </a:p>
        </p:txBody>
      </p:sp>
      <p:grpSp>
        <p:nvGrpSpPr>
          <p:cNvPr id="24" name="Group 23">
            <a:extLst>
              <a:ext uri="{FF2B5EF4-FFF2-40B4-BE49-F238E27FC236}">
                <a16:creationId xmlns:a16="http://schemas.microsoft.com/office/drawing/2014/main" id="{94E7679D-C0FC-4EAB-ACE9-08F323B461D7}"/>
              </a:ext>
              <a:ext uri="{C183D7F6-B498-43B3-948B-1728B52AA6E4}">
                <adec:decorative xmlns:adec="http://schemas.microsoft.com/office/drawing/2017/decorative" val="1"/>
              </a:ext>
            </a:extLst>
          </p:cNvPr>
          <p:cNvGrpSpPr/>
          <p:nvPr/>
        </p:nvGrpSpPr>
        <p:grpSpPr>
          <a:xfrm>
            <a:off x="418589" y="4344596"/>
            <a:ext cx="548640" cy="548640"/>
            <a:chOff x="1431403" y="5183461"/>
            <a:chExt cx="694944" cy="692468"/>
          </a:xfrm>
        </p:grpSpPr>
        <p:sp>
          <p:nvSpPr>
            <p:cNvPr id="31" name="Oval 30">
              <a:extLst>
                <a:ext uri="{FF2B5EF4-FFF2-40B4-BE49-F238E27FC236}">
                  <a16:creationId xmlns:a16="http://schemas.microsoft.com/office/drawing/2014/main" id="{A948C53D-FEE1-48CB-AD5C-9C49F7598BE1}"/>
                </a:ext>
              </a:extLst>
            </p:cNvPr>
            <p:cNvSpPr/>
            <p:nvPr/>
          </p:nvSpPr>
          <p:spPr>
            <a:xfrm>
              <a:off x="1431403" y="5183461"/>
              <a:ext cx="694944" cy="692468"/>
            </a:xfrm>
            <a:prstGeom prst="ellipse">
              <a:avLst/>
            </a:prstGeom>
            <a:solidFill>
              <a:schemeClr val="bg1"/>
            </a:solidFill>
            <a:ln>
              <a:noFill/>
            </a:ln>
            <a:effectLst>
              <a:outerShdw blurRad="165100" dist="38100" dir="27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182880" bIns="137160" numCol="1" spcCol="0" rtlCol="0" fromWordArt="0" anchor="ctr" anchorCtr="0" forceAA="0" compatLnSpc="1">
              <a:prstTxWarp prst="textNoShape">
                <a:avLst/>
              </a:prstTxWarp>
              <a:spAutoFit/>
            </a:bodyPr>
            <a:lstStyle/>
            <a:p>
              <a:endParaRPr lang="en-US" sz="1400" dirty="0" err="1">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endParaRPr>
            </a:p>
          </p:txBody>
        </p:sp>
        <p:grpSp>
          <p:nvGrpSpPr>
            <p:cNvPr id="32" name="Group 31">
              <a:extLst>
                <a:ext uri="{FF2B5EF4-FFF2-40B4-BE49-F238E27FC236}">
                  <a16:creationId xmlns:a16="http://schemas.microsoft.com/office/drawing/2014/main" id="{02BFFDF9-5628-40E8-812D-BF74B4EBF3E3}"/>
                </a:ext>
              </a:extLst>
            </p:cNvPr>
            <p:cNvGrpSpPr/>
            <p:nvPr/>
          </p:nvGrpSpPr>
          <p:grpSpPr>
            <a:xfrm>
              <a:off x="1520269" y="5362718"/>
              <a:ext cx="517212" cy="333955"/>
              <a:chOff x="1520269" y="5356579"/>
              <a:chExt cx="517212" cy="333955"/>
            </a:xfrm>
          </p:grpSpPr>
          <p:sp>
            <p:nvSpPr>
              <p:cNvPr id="34" name="Rectangle 33">
                <a:extLst>
                  <a:ext uri="{FF2B5EF4-FFF2-40B4-BE49-F238E27FC236}">
                    <a16:creationId xmlns:a16="http://schemas.microsoft.com/office/drawing/2014/main" id="{2C96ABB8-39CE-4312-AE58-00F809EB7919}"/>
                  </a:ext>
                </a:extLst>
              </p:cNvPr>
              <p:cNvSpPr/>
              <p:nvPr/>
            </p:nvSpPr>
            <p:spPr>
              <a:xfrm>
                <a:off x="1592579" y="5381598"/>
                <a:ext cx="369843" cy="253392"/>
              </a:xfrm>
              <a:prstGeom prst="rect">
                <a:avLst/>
              </a:prstGeom>
              <a:solidFill>
                <a:srgbClr val="026DC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endParaRPr lang="en-US" sz="1800" dirty="0" err="1">
                  <a:solidFill>
                    <a:schemeClr val="bg1"/>
                  </a:solidFill>
                  <a:latin typeface="Segoe UI" panose="020B0502040204020203" pitchFamily="34" charset="0"/>
                  <a:cs typeface="Segoe UI" panose="020B0502040204020203" pitchFamily="34" charset="0"/>
                </a:endParaRPr>
              </a:p>
            </p:txBody>
          </p:sp>
          <p:pic>
            <p:nvPicPr>
              <p:cNvPr id="35" name="Graphic 34">
                <a:extLst>
                  <a:ext uri="{FF2B5EF4-FFF2-40B4-BE49-F238E27FC236}">
                    <a16:creationId xmlns:a16="http://schemas.microsoft.com/office/drawing/2014/main" id="{F54D11C4-CEBC-4514-9EB5-4B3D553F353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0269" y="5356579"/>
                <a:ext cx="517212" cy="333955"/>
              </a:xfrm>
              <a:prstGeom prst="rect">
                <a:avLst/>
              </a:prstGeom>
            </p:spPr>
          </p:pic>
        </p:grpSp>
      </p:grpSp>
      <p:grpSp>
        <p:nvGrpSpPr>
          <p:cNvPr id="36" name="Group 35">
            <a:extLst>
              <a:ext uri="{FF2B5EF4-FFF2-40B4-BE49-F238E27FC236}">
                <a16:creationId xmlns:a16="http://schemas.microsoft.com/office/drawing/2014/main" id="{51DD4657-9102-4C2F-981F-58485B75C907}"/>
              </a:ext>
              <a:ext uri="{C183D7F6-B498-43B3-948B-1728B52AA6E4}">
                <adec:decorative xmlns:adec="http://schemas.microsoft.com/office/drawing/2017/decorative" val="1"/>
              </a:ext>
            </a:extLst>
          </p:cNvPr>
          <p:cNvGrpSpPr/>
          <p:nvPr/>
        </p:nvGrpSpPr>
        <p:grpSpPr>
          <a:xfrm>
            <a:off x="418589" y="3454375"/>
            <a:ext cx="548640" cy="548640"/>
            <a:chOff x="527743" y="5334586"/>
            <a:chExt cx="694944" cy="692468"/>
          </a:xfrm>
        </p:grpSpPr>
        <p:sp>
          <p:nvSpPr>
            <p:cNvPr id="37" name="Oval 36">
              <a:extLst>
                <a:ext uri="{FF2B5EF4-FFF2-40B4-BE49-F238E27FC236}">
                  <a16:creationId xmlns:a16="http://schemas.microsoft.com/office/drawing/2014/main" id="{C8836E81-BDEE-424D-B859-69D55DB04CC0}"/>
                </a:ext>
              </a:extLst>
            </p:cNvPr>
            <p:cNvSpPr/>
            <p:nvPr/>
          </p:nvSpPr>
          <p:spPr>
            <a:xfrm>
              <a:off x="527743" y="5334586"/>
              <a:ext cx="694944" cy="692468"/>
            </a:xfrm>
            <a:prstGeom prst="ellipse">
              <a:avLst/>
            </a:prstGeom>
            <a:solidFill>
              <a:schemeClr val="bg1"/>
            </a:solidFill>
            <a:ln>
              <a:noFill/>
            </a:ln>
            <a:effectLst>
              <a:outerShdw blurRad="165100" dist="38100" dir="27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182880" bIns="137160" numCol="1" spcCol="0" rtlCol="0" fromWordArt="0" anchor="ctr" anchorCtr="0" forceAA="0" compatLnSpc="1">
              <a:prstTxWarp prst="textNoShape">
                <a:avLst/>
              </a:prstTxWarp>
              <a:spAutoFit/>
            </a:bodyPr>
            <a:lstStyle/>
            <a:p>
              <a:endParaRPr lang="en-US" sz="1400" dirty="0" err="1">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endParaRPr>
            </a:p>
          </p:txBody>
        </p:sp>
        <p:pic>
          <p:nvPicPr>
            <p:cNvPr id="38" name="Picture 37">
              <a:extLst>
                <a:ext uri="{FF2B5EF4-FFF2-40B4-BE49-F238E27FC236}">
                  <a16:creationId xmlns:a16="http://schemas.microsoft.com/office/drawing/2014/main" id="{6FA0BCBC-1485-4462-AD1D-F8FDEBCC682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1112" y="5462570"/>
              <a:ext cx="468206" cy="468206"/>
            </a:xfrm>
            <a:prstGeom prst="rect">
              <a:avLst/>
            </a:prstGeom>
          </p:spPr>
        </p:pic>
      </p:grpSp>
      <p:grpSp>
        <p:nvGrpSpPr>
          <p:cNvPr id="39" name="Group 38">
            <a:extLst>
              <a:ext uri="{FF2B5EF4-FFF2-40B4-BE49-F238E27FC236}">
                <a16:creationId xmlns:a16="http://schemas.microsoft.com/office/drawing/2014/main" id="{BE2158A5-50D9-459D-A5BF-08C5024C0E2E}"/>
              </a:ext>
              <a:ext uri="{C183D7F6-B498-43B3-948B-1728B52AA6E4}">
                <adec:decorative xmlns:adec="http://schemas.microsoft.com/office/drawing/2017/decorative" val="1"/>
              </a:ext>
            </a:extLst>
          </p:cNvPr>
          <p:cNvGrpSpPr/>
          <p:nvPr/>
        </p:nvGrpSpPr>
        <p:grpSpPr>
          <a:xfrm>
            <a:off x="418589" y="2608757"/>
            <a:ext cx="548640" cy="548640"/>
            <a:chOff x="3755073" y="5747487"/>
            <a:chExt cx="694944" cy="692468"/>
          </a:xfrm>
        </p:grpSpPr>
        <p:sp>
          <p:nvSpPr>
            <p:cNvPr id="40" name="Oval 39">
              <a:extLst>
                <a:ext uri="{FF2B5EF4-FFF2-40B4-BE49-F238E27FC236}">
                  <a16:creationId xmlns:a16="http://schemas.microsoft.com/office/drawing/2014/main" id="{DD4D5FDA-748A-432D-821F-40873ED88CC7}"/>
                </a:ext>
              </a:extLst>
            </p:cNvPr>
            <p:cNvSpPr/>
            <p:nvPr/>
          </p:nvSpPr>
          <p:spPr>
            <a:xfrm>
              <a:off x="3755073" y="5747487"/>
              <a:ext cx="694944" cy="692468"/>
            </a:xfrm>
            <a:prstGeom prst="ellipse">
              <a:avLst/>
            </a:prstGeom>
            <a:solidFill>
              <a:schemeClr val="bg1"/>
            </a:solidFill>
            <a:ln>
              <a:noFill/>
            </a:ln>
            <a:effectLst>
              <a:outerShdw blurRad="165100" dist="38100" dir="27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182880" bIns="137160" numCol="1" spcCol="0" rtlCol="0" fromWordArt="0" anchor="ctr" anchorCtr="0" forceAA="0" compatLnSpc="1">
              <a:prstTxWarp prst="textNoShape">
                <a:avLst/>
              </a:prstTxWarp>
              <a:spAutoFit/>
            </a:bodyPr>
            <a:lstStyle/>
            <a:p>
              <a:endParaRPr lang="en-US" sz="1400" dirty="0" err="1">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endParaRPr>
            </a:p>
          </p:txBody>
        </p:sp>
        <p:pic>
          <p:nvPicPr>
            <p:cNvPr id="42" name="Picture 41">
              <a:extLst>
                <a:ext uri="{FF2B5EF4-FFF2-40B4-BE49-F238E27FC236}">
                  <a16:creationId xmlns:a16="http://schemas.microsoft.com/office/drawing/2014/main" id="{ADE5C70F-A37B-4145-9291-5CBCDC6843C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827209" y="5818385"/>
              <a:ext cx="550672" cy="550672"/>
            </a:xfrm>
            <a:prstGeom prst="rect">
              <a:avLst/>
            </a:prstGeom>
          </p:spPr>
        </p:pic>
      </p:grpSp>
      <p:grpSp>
        <p:nvGrpSpPr>
          <p:cNvPr id="43" name="Group 42">
            <a:extLst>
              <a:ext uri="{FF2B5EF4-FFF2-40B4-BE49-F238E27FC236}">
                <a16:creationId xmlns:a16="http://schemas.microsoft.com/office/drawing/2014/main" id="{AB036C21-FBCE-40F4-BA6F-F65CAE2D3519}"/>
              </a:ext>
              <a:ext uri="{C183D7F6-B498-43B3-948B-1728B52AA6E4}">
                <adec:decorative xmlns:adec="http://schemas.microsoft.com/office/drawing/2017/decorative" val="1"/>
              </a:ext>
            </a:extLst>
          </p:cNvPr>
          <p:cNvGrpSpPr/>
          <p:nvPr/>
        </p:nvGrpSpPr>
        <p:grpSpPr>
          <a:xfrm>
            <a:off x="418589" y="1740837"/>
            <a:ext cx="548640" cy="548640"/>
            <a:chOff x="2253296" y="5472151"/>
            <a:chExt cx="694944" cy="692468"/>
          </a:xfrm>
        </p:grpSpPr>
        <p:sp>
          <p:nvSpPr>
            <p:cNvPr id="44" name="Oval 43">
              <a:extLst>
                <a:ext uri="{FF2B5EF4-FFF2-40B4-BE49-F238E27FC236}">
                  <a16:creationId xmlns:a16="http://schemas.microsoft.com/office/drawing/2014/main" id="{7EAE918E-9A7A-45AD-BE1C-8162DAF2BF7A}"/>
                </a:ext>
              </a:extLst>
            </p:cNvPr>
            <p:cNvSpPr/>
            <p:nvPr/>
          </p:nvSpPr>
          <p:spPr>
            <a:xfrm>
              <a:off x="2253296" y="5472151"/>
              <a:ext cx="694944" cy="692468"/>
            </a:xfrm>
            <a:prstGeom prst="ellipse">
              <a:avLst/>
            </a:prstGeom>
            <a:solidFill>
              <a:schemeClr val="bg1"/>
            </a:solidFill>
            <a:ln>
              <a:noFill/>
            </a:ln>
            <a:effectLst>
              <a:outerShdw blurRad="165100" dist="38100" dir="27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8640" tIns="137160" rIns="182880" bIns="137160" rtlCol="0" anchor="ctr">
              <a:spAutoFit/>
            </a:bodyPr>
            <a:lstStyle/>
            <a:p>
              <a:endParaRPr lang="en-US" sz="1400" dirty="0" err="1">
                <a:gradFill>
                  <a:gsLst>
                    <a:gs pos="4000">
                      <a:schemeClr val="tx1"/>
                    </a:gs>
                    <a:gs pos="100000">
                      <a:schemeClr val="tx1"/>
                    </a:gs>
                  </a:gsLst>
                  <a:lin ang="5400000" scaled="0"/>
                </a:gradFill>
                <a:latin typeface="Segoe UI Semibold" panose="020B0702040204020203" pitchFamily="34" charset="0"/>
                <a:cs typeface="Segoe UI Semibold" panose="020B0702040204020203" pitchFamily="34" charset="0"/>
              </a:endParaRPr>
            </a:p>
          </p:txBody>
        </p:sp>
        <p:pic>
          <p:nvPicPr>
            <p:cNvPr id="45" name="Picture 44">
              <a:extLst>
                <a:ext uri="{FF2B5EF4-FFF2-40B4-BE49-F238E27FC236}">
                  <a16:creationId xmlns:a16="http://schemas.microsoft.com/office/drawing/2014/main" id="{0B3A81A3-36F0-420A-8CB5-B55C4292E4D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397568" y="5615185"/>
              <a:ext cx="406400" cy="406400"/>
            </a:xfrm>
            <a:prstGeom prst="rect">
              <a:avLst/>
            </a:prstGeom>
          </p:spPr>
        </p:pic>
      </p:grpSp>
    </p:spTree>
    <p:extLst>
      <p:ext uri="{BB962C8B-B14F-4D97-AF65-F5344CB8AC3E}">
        <p14:creationId xmlns:p14="http://schemas.microsoft.com/office/powerpoint/2010/main" val="109698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76CD8-044C-4C2F-9B3D-A34C345382D6}"/>
              </a:ext>
            </a:extLst>
          </p:cNvPr>
          <p:cNvSpPr>
            <a:spLocks noGrp="1"/>
          </p:cNvSpPr>
          <p:nvPr>
            <p:ph type="title"/>
          </p:nvPr>
        </p:nvSpPr>
        <p:spPr>
          <a:xfrm>
            <a:off x="406602" y="2852532"/>
            <a:ext cx="7392443" cy="771035"/>
          </a:xfrm>
        </p:spPr>
        <p:txBody>
          <a:bodyPr anchor="ctr" anchorCtr="0"/>
          <a:lstStyle/>
          <a:p>
            <a:r>
              <a:rPr lang="en-US" dirty="0"/>
              <a:t>Apps and Infrastructure</a:t>
            </a:r>
            <a:br>
              <a:rPr lang="en-US" dirty="0"/>
            </a:br>
            <a:r>
              <a:rPr lang="en-US" dirty="0"/>
              <a:t>Azure certifications</a:t>
            </a:r>
          </a:p>
        </p:txBody>
      </p:sp>
      <p:sp>
        <p:nvSpPr>
          <p:cNvPr id="2" name="Slide Number Placeholder 1">
            <a:extLst>
              <a:ext uri="{FF2B5EF4-FFF2-40B4-BE49-F238E27FC236}">
                <a16:creationId xmlns:a16="http://schemas.microsoft.com/office/drawing/2014/main" id="{1AA9C95E-4512-4198-A652-FA8E3D4EBB41}"/>
              </a:ext>
            </a:extLst>
          </p:cNvPr>
          <p:cNvSpPr>
            <a:spLocks noGrp="1"/>
          </p:cNvSpPr>
          <p:nvPr>
            <p:ph type="sldNum" sz="quarter" idx="4294967295"/>
          </p:nvPr>
        </p:nvSpPr>
        <p:spPr>
          <a:xfrm>
            <a:off x="11510963" y="6356350"/>
            <a:ext cx="681037" cy="365125"/>
          </a:xfrm>
        </p:spPr>
        <p:txBody>
          <a:bodyPr/>
          <a:lstStyle/>
          <a:p>
            <a:fld id="{6917C22C-C5D7-4539-A137-217872CE6377}" type="slidenum">
              <a:rPr lang="en-US" smtClean="0"/>
              <a:pPr/>
              <a:t>9</a:t>
            </a:fld>
            <a:endParaRPr lang="en-US"/>
          </a:p>
        </p:txBody>
      </p:sp>
    </p:spTree>
    <p:extLst>
      <p:ext uri="{BB962C8B-B14F-4D97-AF65-F5344CB8AC3E}">
        <p14:creationId xmlns:p14="http://schemas.microsoft.com/office/powerpoint/2010/main" val="8419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37">
      <a:dk1>
        <a:srgbClr val="505050"/>
      </a:dk1>
      <a:lt1>
        <a:srgbClr val="FFFFFF"/>
      </a:lt1>
      <a:dk2>
        <a:srgbClr val="000000"/>
      </a:dk2>
      <a:lt2>
        <a:srgbClr val="E6E6E6"/>
      </a:lt2>
      <a:accent1>
        <a:srgbClr val="0078D4"/>
      </a:accent1>
      <a:accent2>
        <a:srgbClr val="505050"/>
      </a:accent2>
      <a:accent3>
        <a:srgbClr val="00BCF2"/>
      </a:accent3>
      <a:accent4>
        <a:srgbClr val="002050"/>
      </a:accent4>
      <a:accent5>
        <a:srgbClr val="D2D2D2"/>
      </a:accent5>
      <a:accent6>
        <a:srgbClr val="737373"/>
      </a:accent6>
      <a:hlink>
        <a:srgbClr val="0078D4"/>
      </a:hlink>
      <a:folHlink>
        <a:srgbClr val="002050"/>
      </a:folHlink>
    </a:clrScheme>
    <a:fontScheme name="WWL Template 201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6DCE"/>
        </a:solidFill>
        <a:ln>
          <a:noFill/>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lgn="ctr">
          <a:defRPr sz="1800" dirty="0" err="1" smtClean="0">
            <a:solidFill>
              <a:schemeClr val="bg1"/>
            </a:solidFill>
            <a:latin typeface="Segoe UI" panose="020B0502040204020203" pitchFamily="34" charset="0"/>
            <a:cs typeface="Segoe UI" panose="020B0502040204020203" pitchFamily="34" charset="0"/>
          </a:defRPr>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146304" tIns="91440" rIns="0" bIns="0" rtlCol="0">
        <a:noAutofit/>
      </a:bodyPr>
      <a:lstStyle>
        <a:defPPr algn="l">
          <a:defRPr sz="2000" dirty="0">
            <a:solidFill>
              <a:srgbClr val="505050"/>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LeX_External_PowerPoint_061617" id="{C5013A31-47D3-40C3-8EBE-17EEF6DDB937}" vid="{CC4740F6-FB86-4EC2-9EF7-4AD2DBB09A13}"/>
    </a:ext>
  </a:extLst>
</a:theme>
</file>

<file path=ppt/theme/theme2.xml><?xml version="1.0" encoding="utf-8"?>
<a:theme xmlns:a="http://schemas.openxmlformats.org/drawingml/2006/main" name="6-30537_Envision 2016 General Template">
  <a:themeElements>
    <a:clrScheme name="Envision 2016 General Colors">
      <a:dk1>
        <a:srgbClr val="505050"/>
      </a:dk1>
      <a:lt1>
        <a:srgbClr val="FFFFFF"/>
      </a:lt1>
      <a:dk2>
        <a:srgbClr val="107C10"/>
      </a:dk2>
      <a:lt2>
        <a:srgbClr val="F8F8F8"/>
      </a:lt2>
      <a:accent1>
        <a:srgbClr val="002050"/>
      </a:accent1>
      <a:accent2>
        <a:srgbClr val="107C10"/>
      </a:accent2>
      <a:accent3>
        <a:srgbClr val="BAD80A"/>
      </a:accent3>
      <a:accent4>
        <a:srgbClr val="0078D7"/>
      </a:accent4>
      <a:accent5>
        <a:srgbClr val="505050"/>
      </a:accent5>
      <a:accent6>
        <a:srgbClr val="747474"/>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Envision_2016_General_16x9_Template.potx" id="{FF009B9F-76BB-43BC-9B14-000E984E5857}" vid="{1433B53E-D355-41A2-846E-D3DCF0E514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Control xmlns="http://schemas.microsoft.com/VisualStudio/2011/storyboarding/control">
  <Id Name="fb22c541-ded0-47fa-8877-83a4c2d16227" Revision="1" Stencil="7276b9ef-3953-4dce-a89b-ed85f20b8b93" StencilVersion="1.0"/>
</Control>
</file>

<file path=customXml/item2.xml><?xml version="1.0" encoding="utf-8"?>
<Control xmlns="http://schemas.microsoft.com/VisualStudio/2011/storyboarding/control">
  <Id Name="369f9055-6b6c-48b9-9320-5df2d46c430a" Revision="1" Stencil="7276b9ef-3953-4dce-a89b-ed85f20b8b93" StencilVersion="1.0"/>
</Control>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7e5477e-050a-42e2-a4a5-909ef1697e2f"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SharedWithUsers xmlns="1b7c06a1-1aa9-4ffb-acc3-69175dc60550">
      <UserInfo>
        <DisplayName>Gilad Turbahn</DisplayName>
        <AccountId>511</AccountId>
        <AccountType/>
      </UserInfo>
      <UserInfo>
        <DisplayName>Keith Boyd</DisplayName>
        <AccountId>993</AccountId>
        <AccountType/>
      </UserInfo>
      <UserInfo>
        <DisplayName>Christopher Harrison</DisplayName>
        <AccountId>1176</AccountId>
        <AccountType/>
      </UserInfo>
    </SharedWithUsers>
  </documentManagement>
</p:properties>
</file>

<file path=customXml/item5.xml><?xml version="1.0" encoding="utf-8"?>
<Control xmlns="http://schemas.microsoft.com/VisualStudio/2011/storyboarding/control">
  <Id Name="a53d73d2-368b-429e-b817-1324eec1382c" Revision="1" Stencil="7276b9ef-3953-4dce-a89b-ed85f20b8b93" StencilVersion="1.0"/>
</Control>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Control xmlns="http://schemas.microsoft.com/VisualStudio/2011/storyboarding/control">
  <Id Name="a2191c86-fc50-4add-948c-129f6b5a88d8" Revision="1" Stencil="7276b9ef-3953-4dce-a89b-ed85f20b8b93" StencilVersion="1.0"/>
</Control>
</file>

<file path=customXml/item8.xml><?xml version="1.0" encoding="utf-8"?>
<ct:contentTypeSchema xmlns:ct="http://schemas.microsoft.com/office/2006/metadata/contentType" xmlns:ma="http://schemas.microsoft.com/office/2006/metadata/properties/metaAttributes" ct:_="" ma:_="" ma:contentTypeName="Document" ma:contentTypeID="0x0101002A4AF2AFAA38F941911E48FDB534261C" ma:contentTypeVersion="14" ma:contentTypeDescription="Create a new document." ma:contentTypeScope="" ma:versionID="85813f030c65237da39bc35ca1389413">
  <xsd:schema xmlns:xsd="http://www.w3.org/2001/XMLSchema" xmlns:xs="http://www.w3.org/2001/XMLSchema" xmlns:p="http://schemas.microsoft.com/office/2006/metadata/properties" xmlns:ns2="57e5477e-050a-42e2-a4a5-909ef1697e2f" xmlns:ns3="684e0253-db4a-4512-adaa-cfed08883c69" targetNamespace="http://schemas.microsoft.com/office/2006/metadata/properties" ma:root="true" ma:fieldsID="af38a723ab6e7c739717aec2c52e1a31" ns2:_="" ns3:_="">
    <xsd:import namespace="57e5477e-050a-42e2-a4a5-909ef1697e2f"/>
    <xsd:import namespace="684e0253-db4a-4512-adaa-cfed08883c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3:LastSharedByUser" minOccurs="0"/>
                <xsd:element ref="ns3:LastSharedByTime"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477e-050a-42e2-a4a5-909ef1697e2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e0253-db4a-4512-adaa-cfed08883c69"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hidden="true" ma:internalName="LastSharedByUser" ma:readOnly="true">
      <xsd:simpleType>
        <xsd:restriction base="dms:Note"/>
      </xsd:simpleType>
    </xsd:element>
    <xsd:element name="LastSharedByTime" ma:index="16" nillable="true" ma:displayName="Last Shared By Time" ma:description=""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C93C9-9496-4568-80E4-13683ECBC1E8}">
  <ds:schemaRefs>
    <ds:schemaRef ds:uri="http://schemas.microsoft.com/VisualStudio/2011/storyboarding/control"/>
  </ds:schemaRefs>
</ds:datastoreItem>
</file>

<file path=customXml/itemProps2.xml><?xml version="1.0" encoding="utf-8"?>
<ds:datastoreItem xmlns:ds="http://schemas.openxmlformats.org/officeDocument/2006/customXml" ds:itemID="{346AD86B-B1CB-4AB5-9F1C-E44DE6BBF442}">
  <ds:schemaRefs>
    <ds:schemaRef ds:uri="http://schemas.microsoft.com/VisualStudio/2011/storyboarding/control"/>
  </ds:schemaRefs>
</ds:datastoreItem>
</file>

<file path=customXml/itemProps3.xml><?xml version="1.0" encoding="utf-8"?>
<ds:datastoreItem xmlns:ds="http://schemas.openxmlformats.org/officeDocument/2006/customXml" ds:itemID="{E09EED30-7E97-4C9B-8416-E15BDE2B3456}">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684e0253-db4a-4512-adaa-cfed08883c69"/>
    <ds:schemaRef ds:uri="57e5477e-050a-42e2-a4a5-909ef1697e2f"/>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C161E512-401A-4AE4-B2DC-1329AC1C1BED}">
  <ds:schemaRefs>
    <ds:schemaRef ds:uri="http://schemas.openxmlformats.org/package/2006/metadata/core-properties"/>
    <ds:schemaRef ds:uri="1b7c06a1-1aa9-4ffb-acc3-69175dc60550"/>
    <ds:schemaRef ds:uri="http://www.w3.org/XML/1998/namespace"/>
    <ds:schemaRef ds:uri="81d62c47-1ee8-4b15-a2ba-e551e210471e"/>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5.xml><?xml version="1.0" encoding="utf-8"?>
<ds:datastoreItem xmlns:ds="http://schemas.openxmlformats.org/officeDocument/2006/customXml" ds:itemID="{AF1F9787-17EF-40C0-BA4B-E646C3E33A43}">
  <ds:schemaRefs>
    <ds:schemaRef ds:uri="http://schemas.microsoft.com/VisualStudio/2011/storyboarding/control"/>
  </ds:schemaRefs>
</ds:datastoreItem>
</file>

<file path=customXml/itemProps6.xml><?xml version="1.0" encoding="utf-8"?>
<ds:datastoreItem xmlns:ds="http://schemas.openxmlformats.org/officeDocument/2006/customXml" ds:itemID="{AD6E0986-AA6F-4A97-8843-351E69C11BCC}">
  <ds:schemaRefs>
    <ds:schemaRef ds:uri="http://schemas.microsoft.com/sharepoint/v3/contenttype/forms"/>
  </ds:schemaRefs>
</ds:datastoreItem>
</file>

<file path=customXml/itemProps7.xml><?xml version="1.0" encoding="utf-8"?>
<ds:datastoreItem xmlns:ds="http://schemas.openxmlformats.org/officeDocument/2006/customXml" ds:itemID="{19907470-8898-4198-9A8C-9C74A071F0CD}">
  <ds:schemaRefs>
    <ds:schemaRef ds:uri="http://schemas.microsoft.com/VisualStudio/2011/storyboarding/control"/>
  </ds:schemaRefs>
</ds:datastoreItem>
</file>

<file path=customXml/itemProps8.xml><?xml version="1.0" encoding="utf-8"?>
<ds:datastoreItem xmlns:ds="http://schemas.openxmlformats.org/officeDocument/2006/customXml" ds:itemID="{97341627-6162-49CF-A99A-DA9F847AC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5477e-050a-42e2-a4a5-909ef1697e2f"/>
    <ds:schemaRef ds:uri="684e0253-db4a-4512-adaa-cfed08883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13139</TotalTime>
  <Words>5668</Words>
  <Application>Microsoft Office PowerPoint</Application>
  <PresentationFormat>Widescreen</PresentationFormat>
  <Paragraphs>1442</Paragraphs>
  <Slides>66</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&amp;quot</vt:lpstr>
      <vt:lpstr>Arial</vt:lpstr>
      <vt:lpstr>Calibri</vt:lpstr>
      <vt:lpstr>Segoe UI</vt:lpstr>
      <vt:lpstr>Segoe UI Light</vt:lpstr>
      <vt:lpstr>Segoe UI Semibold</vt:lpstr>
      <vt:lpstr>Symbol</vt:lpstr>
      <vt:lpstr>Wingdings</vt:lpstr>
      <vt:lpstr>1_Office Theme</vt:lpstr>
      <vt:lpstr>6-30537_Envision 2016 General Template</vt:lpstr>
      <vt:lpstr>Microsoft Training  &amp; Certification</vt:lpstr>
      <vt:lpstr>Microsoft certifications</vt:lpstr>
      <vt:lpstr>Job Task Analysis structure and alignment</vt:lpstr>
      <vt:lpstr>Training and certification</vt:lpstr>
      <vt:lpstr>Microsoft certification offer</vt:lpstr>
      <vt:lpstr>Microsoft Learning Partners can solve industry challenges</vt:lpstr>
      <vt:lpstr>Learning Partners provide world-class  training &amp; certification </vt:lpstr>
      <vt:lpstr>Introducing performance-based testing </vt:lpstr>
      <vt:lpstr>Apps and Infrastructure Azure certifications</vt:lpstr>
      <vt:lpstr>Azure Applications and Infrastructure certifications</vt:lpstr>
      <vt:lpstr>Learning path for Azure Fundamentals</vt:lpstr>
      <vt:lpstr>Course details for Azure Fundamentals</vt:lpstr>
      <vt:lpstr>Learning path for Azure Administrator Associate </vt:lpstr>
      <vt:lpstr>Course details for Azure Administrator Associate</vt:lpstr>
      <vt:lpstr>Learning path for Azure Developer Associate</vt:lpstr>
      <vt:lpstr>Course details for Azure Developer Associate</vt:lpstr>
      <vt:lpstr>Learning path for Azure DevOps Engineer Expert</vt:lpstr>
      <vt:lpstr>Course details for Azure DevOps Engineer Expert</vt:lpstr>
      <vt:lpstr>Learning path for Azure Solutions Architect Expert</vt:lpstr>
      <vt:lpstr>Course details for Azure Solutions Architect Expert</vt:lpstr>
      <vt:lpstr>Learning path for Azure Security Engineer Associate </vt:lpstr>
      <vt:lpstr>Course details for Azure Security Engineer Associate</vt:lpstr>
      <vt:lpstr>Azure Data &amp; AI certifications</vt:lpstr>
      <vt:lpstr>Learning path for Azure Data Scientist Associate</vt:lpstr>
      <vt:lpstr>Learning path for Azure Data Engineer Associate</vt:lpstr>
      <vt:lpstr>Course details for Azure Data Engineer Associate</vt:lpstr>
      <vt:lpstr>Learning path for Azure AI Engineer Associate</vt:lpstr>
      <vt:lpstr>Course details for Azure AI Engineer Associate</vt:lpstr>
      <vt:lpstr>Available practice tests</vt:lpstr>
      <vt:lpstr>Transition plan - existing Azure exam holders</vt:lpstr>
      <vt:lpstr>Microsoft 365 certifications</vt:lpstr>
      <vt:lpstr>Microsoft 365 certifications</vt:lpstr>
      <vt:lpstr>Learning path for Microsoft 365 Fundamentals</vt:lpstr>
      <vt:lpstr>Course details for Microsoft 365 Fundamentals</vt:lpstr>
      <vt:lpstr>Learning path for Modern Desktop Administrator Associate</vt:lpstr>
      <vt:lpstr>Course details for Modern Desktop Administrator Associate</vt:lpstr>
      <vt:lpstr>Learning path for Teamwork Administrator Associate</vt:lpstr>
      <vt:lpstr>Course details for Teamwork Administrator Associate</vt:lpstr>
      <vt:lpstr>Learning path for Messaging Administrator Associate  </vt:lpstr>
      <vt:lpstr>Course details for Messaging Administrator Associate</vt:lpstr>
      <vt:lpstr>Learning path for Security Administrator Associate</vt:lpstr>
      <vt:lpstr>Course details for Security Administrator Associate</vt:lpstr>
      <vt:lpstr>Learning path for Enterprise Administrator Expert</vt:lpstr>
      <vt:lpstr>Course details for Enterprise Administrator Expert</vt:lpstr>
      <vt:lpstr>Microsoft 365 Transitions</vt:lpstr>
      <vt:lpstr>Business Applications certifications </vt:lpstr>
      <vt:lpstr>Business Applications certifications</vt:lpstr>
      <vt:lpstr>Learning path for Dynamics 365 Fundamentals</vt:lpstr>
      <vt:lpstr>Course details for Dynamics 365 Fundamentals</vt:lpstr>
      <vt:lpstr>Learning path for Dynamics 365 for Sales Functional Consultant Associate</vt:lpstr>
      <vt:lpstr>Course details for Dynamics 365 for Sales Functional Consultant Associate</vt:lpstr>
      <vt:lpstr>Learning path for Dynamics 365 for Marketing Functional Consultant Associate</vt:lpstr>
      <vt:lpstr>Course details for Dynamics 365 for Marketing Functional Consultant Associate</vt:lpstr>
      <vt:lpstr>Learning path for Dynamics 365 for Customer Service Functional Consultant Associate</vt:lpstr>
      <vt:lpstr>Course details for Dynamics 365 for Customer Service Functional Consultant Associate</vt:lpstr>
      <vt:lpstr>Learning path for Dynamics 365 for Field Service Functional Consultant Associate</vt:lpstr>
      <vt:lpstr>Course details for Dynamics 365 for Field Service Functional Consultant Associate</vt:lpstr>
      <vt:lpstr>Learning path for Dynamics 365 for Finance and Operations, Financials Functional Consultant Associate</vt:lpstr>
      <vt:lpstr>Course details for Dynamics 365 for Finance and Operations, Financials Functional Consultant Associate</vt:lpstr>
      <vt:lpstr>Learning path for Dynamics 365 for Finance and Operations, Manufacturing Functional Consultant Associate</vt:lpstr>
      <vt:lpstr>Course details for Dynamics 365 for Finance and Operations, Manufacturing Functional Consultant Associate</vt:lpstr>
      <vt:lpstr>Learning path for Dynamics 365 for Finance and Operations, Supply Chain Management Functional Consultant Associate</vt:lpstr>
      <vt:lpstr>Course details for Dynamics 365 for Finance and Operations, Supply Chain Management Functional Consultant Associate</vt:lpstr>
      <vt:lpstr>Resources</vt:lpstr>
      <vt:lpstr>Core Infrastructure certifications</vt:lpstr>
      <vt:lpstr>Core Infrastructure certifications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Selina Winter</dc:creator>
  <cp:keywords>Simple Concepts Consulting</cp:keywords>
  <cp:lastModifiedBy>Erin Chutich (Inviso Corporation)</cp:lastModifiedBy>
  <cp:revision>337</cp:revision>
  <dcterms:modified xsi:type="dcterms:W3CDTF">2019-04-29T20:59:21Z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sewinter@microsoft.com</vt:lpwstr>
  </property>
  <property fmtid="{D5CDD505-2E9C-101B-9397-08002B2CF9AE}" pid="5" name="MSIP_Label_f42aa342-8706-4288-bd11-ebb85995028c_SetDate">
    <vt:lpwstr>2018-08-13T12:07:40.8265695Z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0x0101002A4AF2AFAA38F941911E48FDB534261C</vt:lpwstr>
  </property>
</Properties>
</file>