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1" r:id="rId1"/>
  </p:sldMasterIdLst>
  <p:notesMasterIdLst>
    <p:notesMasterId r:id="rId14"/>
  </p:notesMasterIdLst>
  <p:sldIdLst>
    <p:sldId id="261" r:id="rId2"/>
    <p:sldId id="258" r:id="rId3"/>
    <p:sldId id="259" r:id="rId4"/>
    <p:sldId id="273" r:id="rId5"/>
    <p:sldId id="267" r:id="rId6"/>
    <p:sldId id="260" r:id="rId7"/>
    <p:sldId id="274" r:id="rId8"/>
    <p:sldId id="264" r:id="rId9"/>
    <p:sldId id="269" r:id="rId10"/>
    <p:sldId id="268" r:id="rId11"/>
    <p:sldId id="265" r:id="rId12"/>
    <p:sldId id="270" r:id="rId13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8" autoAdjust="0"/>
    <p:restoredTop sz="95953" autoAdjust="0"/>
  </p:normalViewPr>
  <p:slideViewPr>
    <p:cSldViewPr snapToGrid="0">
      <p:cViewPr varScale="1">
        <p:scale>
          <a:sx n="110" d="100"/>
          <a:sy n="110" d="100"/>
        </p:scale>
        <p:origin x="750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6072826-B294-4B60-AAC1-7EDD02A5345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B0DE6D9-1D81-41B8-8F9B-67900FA3B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58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DE6D9-1D81-41B8-8F9B-67900FA3BA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8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 c заголовк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8722" y="3031151"/>
            <a:ext cx="7766936" cy="1646302"/>
          </a:xfrm>
        </p:spPr>
        <p:txBody>
          <a:bodyPr anchor="b">
            <a:noAutofit/>
          </a:bodyPr>
          <a:lstStyle>
            <a:lvl1pPr algn="l">
              <a:defRPr sz="45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8722" y="4677450"/>
            <a:ext cx="7766936" cy="10968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2354AE-4E2C-4A7D-9CF9-9A404FAFB9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993" y="1384848"/>
            <a:ext cx="7280828" cy="16463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75480C-2FF1-4DB4-B28C-5F3E37E2C388}"/>
              </a:ext>
            </a:extLst>
          </p:cNvPr>
          <p:cNvSpPr txBox="1"/>
          <p:nvPr userDrawn="1"/>
        </p:nvSpPr>
        <p:spPr>
          <a:xfrm>
            <a:off x="1198722" y="6004776"/>
            <a:ext cx="511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specialist.ru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06533" y="6385221"/>
            <a:ext cx="790132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2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158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без заголов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2354AE-4E2C-4A7D-9CF9-9A404FAFB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4" y="2244657"/>
            <a:ext cx="6855496" cy="16463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75480C-2FF1-4DB4-B28C-5F3E37E2C388}"/>
              </a:ext>
            </a:extLst>
          </p:cNvPr>
          <p:cNvSpPr txBox="1"/>
          <p:nvPr userDrawn="1"/>
        </p:nvSpPr>
        <p:spPr>
          <a:xfrm>
            <a:off x="1198722" y="6004776"/>
            <a:ext cx="511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specialist.ru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2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75480C-2FF1-4DB4-B28C-5F3E37E2C388}"/>
              </a:ext>
            </a:extLst>
          </p:cNvPr>
          <p:cNvSpPr txBox="1"/>
          <p:nvPr userDrawn="1"/>
        </p:nvSpPr>
        <p:spPr>
          <a:xfrm>
            <a:off x="1198722" y="6004776"/>
            <a:ext cx="511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specialist.ru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EEB8BA-99BA-428C-BB44-2973AF4C4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174" y="377566"/>
            <a:ext cx="3412608" cy="7716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07EBB3-7115-4A5F-80DE-18A13441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722" y="1956391"/>
            <a:ext cx="8636787" cy="211587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69564"/>
            <a:ext cx="9062089" cy="83824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2475"/>
            <a:ext cx="8596668" cy="4318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4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103764"/>
          </a:xfrm>
        </p:spPr>
        <p:txBody>
          <a:bodyPr anchor="b"/>
          <a:lstStyle>
            <a:lvl1pPr algn="l">
              <a:defRPr sz="4000" b="1" cap="none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1103764"/>
            <a:ext cx="859666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A40602-8971-4CB5-A88A-1092251C7BE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7334" y="1964164"/>
            <a:ext cx="8222117" cy="4318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57B9D83D-A62E-4B6C-83E5-197AED7118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20163" y="1103313"/>
            <a:ext cx="2840037" cy="3468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36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103764"/>
          </a:xfrm>
        </p:spPr>
        <p:txBody>
          <a:bodyPr anchor="b"/>
          <a:lstStyle>
            <a:lvl1pPr algn="l">
              <a:defRPr sz="4000" b="1" cap="none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1103764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A40602-8971-4CB5-A88A-1092251C7BE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7334" y="1964164"/>
            <a:ext cx="8596668" cy="4318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9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0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1213"/>
            <a:ext cx="8596668" cy="13208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3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3" y="373867"/>
            <a:ext cx="90620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5127"/>
            <a:ext cx="8596668" cy="410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6C0EA-153F-45C6-9ECE-5A8B4176BC6E}"/>
              </a:ext>
            </a:extLst>
          </p:cNvPr>
          <p:cNvSpPr txBox="1"/>
          <p:nvPr userDrawn="1"/>
        </p:nvSpPr>
        <p:spPr>
          <a:xfrm>
            <a:off x="7240772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45D06BEE-9355-479F-BCCF-D769E58E87B3}"/>
              </a:ext>
            </a:extLst>
          </p:cNvPr>
          <p:cNvSpPr txBox="1">
            <a:spLocks/>
          </p:cNvSpPr>
          <p:nvPr userDrawn="1"/>
        </p:nvSpPr>
        <p:spPr>
          <a:xfrm>
            <a:off x="10957186" y="258650"/>
            <a:ext cx="90503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2000" b="1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1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55" r:id="rId2"/>
    <p:sldLayoutId id="2147483756" r:id="rId3"/>
    <p:sldLayoutId id="2147483743" r:id="rId4"/>
    <p:sldLayoutId id="2147483744" r:id="rId5"/>
    <p:sldLayoutId id="2147483757" r:id="rId6"/>
    <p:sldLayoutId id="2147483745" r:id="rId7"/>
    <p:sldLayoutId id="2147483746" r:id="rId8"/>
    <p:sldLayoutId id="2147483747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2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1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9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6.jp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7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1D16A-D0D7-40BB-84FB-EB7CCEEF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69565"/>
            <a:ext cx="9062089" cy="678752"/>
          </a:xfrm>
        </p:spPr>
        <p:txBody>
          <a:bodyPr/>
          <a:lstStyle/>
          <a:p>
            <a:r>
              <a:rPr lang="ru-RU" dirty="0"/>
              <a:t>Документы об окончании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ABE011-BE22-4178-8A78-F3E784336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719" y="2650885"/>
            <a:ext cx="2903454" cy="1236312"/>
          </a:xfrm>
        </p:spPr>
        <p:txBody>
          <a:bodyPr>
            <a:normAutofit/>
          </a:bodyPr>
          <a:lstStyle/>
          <a:p>
            <a:pPr marL="180000" indent="-180000">
              <a:buSzPct val="110000"/>
              <a:buFont typeface="Wingdings" panose="05000000000000000000" pitchFamily="2" charset="2"/>
              <a:buChar char="§"/>
            </a:pPr>
            <a:r>
              <a:rPr lang="ru-RU" sz="1200" dirty="0"/>
              <a:t>Изучай то что нравится!</a:t>
            </a:r>
          </a:p>
          <a:p>
            <a:pPr marL="180000" indent="-180000">
              <a:buSzPct val="110000"/>
              <a:buFont typeface="Wingdings" panose="05000000000000000000" pitchFamily="2" charset="2"/>
              <a:buChar char="§"/>
            </a:pPr>
            <a:r>
              <a:rPr lang="ru-RU" sz="1200" dirty="0"/>
              <a:t>Более 1000 курсов,</a:t>
            </a:r>
          </a:p>
          <a:p>
            <a:pPr marL="180000" indent="-180000">
              <a:buSzPct val="110000"/>
              <a:buFont typeface="Wingdings" panose="05000000000000000000" pitchFamily="2" charset="2"/>
              <a:buChar char="§"/>
            </a:pPr>
            <a:r>
              <a:rPr lang="ru-RU" sz="1200" dirty="0"/>
              <a:t>Более 20 направлений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889C3B-9EAB-45D0-94C5-59C41329D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8" y="3933612"/>
            <a:ext cx="2903454" cy="20517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43CD57-82F5-4657-98D9-8169D48E7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47" y="3933612"/>
            <a:ext cx="2903454" cy="20517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E80515-8C5F-4AA3-8786-1EC8B1FE7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05" y="3919094"/>
            <a:ext cx="2931666" cy="2080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A4650300-2CD3-45A2-8BE1-076C86E8A28A}"/>
              </a:ext>
            </a:extLst>
          </p:cNvPr>
          <p:cNvSpPr txBox="1">
            <a:spLocks/>
          </p:cNvSpPr>
          <p:nvPr/>
        </p:nvSpPr>
        <p:spPr>
          <a:xfrm>
            <a:off x="7660786" y="2639993"/>
            <a:ext cx="3173677" cy="1241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SzPct val="110000"/>
              <a:buFont typeface="Wingdings" panose="05000000000000000000" pitchFamily="2" charset="2"/>
              <a:buChar char="§"/>
            </a:pPr>
            <a:r>
              <a:rPr lang="ru-RU" sz="1200" dirty="0"/>
              <a:t>Стань профессионалом</a:t>
            </a:r>
          </a:p>
          <a:p>
            <a:pPr marL="180000" indent="-180000">
              <a:buSzPct val="110000"/>
              <a:buFont typeface="Wingdings" panose="05000000000000000000" pitchFamily="2" charset="2"/>
              <a:buChar char="§"/>
            </a:pPr>
            <a:r>
              <a:rPr lang="ru-RU" sz="1200" dirty="0"/>
              <a:t>Более </a:t>
            </a:r>
            <a:r>
              <a:rPr lang="en-US" sz="1200" dirty="0" smtClean="0"/>
              <a:t>9</a:t>
            </a:r>
            <a:r>
              <a:rPr lang="ru-RU" sz="1200" dirty="0" smtClean="0"/>
              <a:t>0 </a:t>
            </a:r>
            <a:r>
              <a:rPr lang="ru-RU" sz="1200" dirty="0"/>
              <a:t>дипломных программ</a:t>
            </a:r>
          </a:p>
          <a:p>
            <a:pPr marL="180000" indent="-180000">
              <a:buSzPct val="110000"/>
              <a:buFont typeface="Wingdings" panose="05000000000000000000" pitchFamily="2" charset="2"/>
              <a:buChar char="§"/>
            </a:pPr>
            <a:r>
              <a:rPr lang="ru-RU" sz="1200" dirty="0"/>
              <a:t>Соответствие профессиональным стандартам</a:t>
            </a:r>
          </a:p>
          <a:p>
            <a:pPr marL="180000" indent="-180000">
              <a:buSzPct val="110000"/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80000" indent="-180000">
              <a:buSzPct val="110000"/>
              <a:buFont typeface="Wingdings" panose="05000000000000000000" pitchFamily="2" charset="2"/>
              <a:buChar char="§"/>
            </a:pPr>
            <a:endParaRPr lang="ru-RU" sz="120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52CFB7AA-8EBB-4584-86A6-A5463051F0B9}"/>
              </a:ext>
            </a:extLst>
          </p:cNvPr>
          <p:cNvSpPr txBox="1">
            <a:spLocks/>
          </p:cNvSpPr>
          <p:nvPr/>
        </p:nvSpPr>
        <p:spPr>
          <a:xfrm>
            <a:off x="800770" y="1348192"/>
            <a:ext cx="3250763" cy="799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Свидетельство Центра «Специалист» 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52FE8B2E-A4F9-4D5C-8615-9D6B47C224DE}"/>
              </a:ext>
            </a:extLst>
          </p:cNvPr>
          <p:cNvSpPr txBox="1">
            <a:spLocks/>
          </p:cNvSpPr>
          <p:nvPr/>
        </p:nvSpPr>
        <p:spPr>
          <a:xfrm>
            <a:off x="4230778" y="1331246"/>
            <a:ext cx="3250763" cy="1348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Удостоверение</a:t>
            </a:r>
            <a:br>
              <a:rPr lang="ru-RU" sz="1600" dirty="0"/>
            </a:br>
            <a:r>
              <a:rPr lang="ru-RU" sz="1600" dirty="0"/>
              <a:t>Центра «Специалист»</a:t>
            </a:r>
            <a:br>
              <a:rPr lang="ru-RU" sz="1600" dirty="0"/>
            </a:br>
            <a:r>
              <a:rPr lang="ru-RU" sz="1600" dirty="0"/>
              <a:t>о повышении квалификации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9DADD5D1-ECC0-46DB-A97D-ED6E588336B4}"/>
              </a:ext>
            </a:extLst>
          </p:cNvPr>
          <p:cNvSpPr txBox="1">
            <a:spLocks/>
          </p:cNvSpPr>
          <p:nvPr/>
        </p:nvSpPr>
        <p:spPr>
          <a:xfrm>
            <a:off x="7647408" y="1331246"/>
            <a:ext cx="3699715" cy="1060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Диплом о профессиональной переподготовке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63A28BA2-B029-402F-861A-C3373B265E57}"/>
              </a:ext>
            </a:extLst>
          </p:cNvPr>
          <p:cNvSpPr txBox="1">
            <a:spLocks/>
          </p:cNvSpPr>
          <p:nvPr/>
        </p:nvSpPr>
        <p:spPr>
          <a:xfrm>
            <a:off x="4280702" y="2645439"/>
            <a:ext cx="2903454" cy="123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SzPct val="110000"/>
              <a:buFont typeface="Wingdings" panose="05000000000000000000" pitchFamily="2" charset="2"/>
              <a:buChar char="§"/>
            </a:pPr>
            <a:r>
              <a:rPr lang="ru-RU" sz="1200" dirty="0"/>
              <a:t>Пополняй свои знания!</a:t>
            </a:r>
          </a:p>
          <a:p>
            <a:pPr marL="180000" indent="-180000">
              <a:buSzPct val="110000"/>
              <a:buFont typeface="Wingdings" panose="05000000000000000000" pitchFamily="2" charset="2"/>
              <a:buChar char="§"/>
            </a:pPr>
            <a:r>
              <a:rPr lang="ru-RU" sz="1200" dirty="0"/>
              <a:t>Более 30 программ повышения квалификации</a:t>
            </a:r>
          </a:p>
          <a:p>
            <a:pPr marL="180000" indent="-180000">
              <a:buSzPct val="110000"/>
              <a:buFont typeface="Wingdings" panose="05000000000000000000" pitchFamily="2" charset="2"/>
              <a:buChar char="§"/>
            </a:pPr>
            <a:r>
              <a:rPr lang="ru-RU" sz="1200" dirty="0"/>
              <a:t>Более 20 направлений</a:t>
            </a:r>
          </a:p>
        </p:txBody>
      </p:sp>
    </p:spTree>
    <p:extLst>
      <p:ext uri="{BB962C8B-B14F-4D97-AF65-F5344CB8AC3E}">
        <p14:creationId xmlns:p14="http://schemas.microsoft.com/office/powerpoint/2010/main" val="15527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1B7A3-F42C-4C95-A2E4-E7A31C61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69564"/>
            <a:ext cx="9774472" cy="838241"/>
          </a:xfrm>
        </p:spPr>
        <p:txBody>
          <a:bodyPr>
            <a:normAutofit/>
          </a:bodyPr>
          <a:lstStyle/>
          <a:p>
            <a:r>
              <a:rPr lang="ru-RU" dirty="0" smtClean="0"/>
              <a:t>4 </a:t>
            </a:r>
            <a:r>
              <a:rPr lang="ru-RU" dirty="0"/>
              <a:t>учебных </a:t>
            </a:r>
            <a:r>
              <a:rPr lang="ru-RU" dirty="0" smtClean="0"/>
              <a:t>комплекса </a:t>
            </a:r>
            <a:r>
              <a:rPr lang="ru-RU" dirty="0"/>
              <a:t>в Москве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7DD3142-3362-449B-8E98-EC70D368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92" y="1418387"/>
            <a:ext cx="713237" cy="470070"/>
          </a:xfrm>
        </p:spPr>
        <p:txBody>
          <a:bodyPr numCol="2" spcCol="396000"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 </a:t>
            </a:r>
            <a:endParaRPr lang="ru-RU" sz="1600" dirty="0">
              <a:latin typeface="Myriad Pro" panose="020B0503030403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AA590E-AEAB-4BF0-B0B0-BF6C24B19EDA}"/>
              </a:ext>
            </a:extLst>
          </p:cNvPr>
          <p:cNvSpPr/>
          <p:nvPr/>
        </p:nvSpPr>
        <p:spPr>
          <a:xfrm>
            <a:off x="1177159" y="1435396"/>
            <a:ext cx="324658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Бауманский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м. Бауманская</a:t>
            </a:r>
            <a:r>
              <a:rPr lang="ru-RU" sz="1400" b="1" dirty="0">
                <a:latin typeface="Myriad Pro" panose="020B0503030403020204" pitchFamily="34" charset="0"/>
              </a:rPr>
              <a:t> </a:t>
            </a:r>
          </a:p>
          <a:p>
            <a:pPr>
              <a:spcBef>
                <a:spcPts val="200"/>
              </a:spcBef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ул. Бауманская, д. 6, стр. 2, 4-й этаж</a:t>
            </a:r>
          </a:p>
          <a:p>
            <a:pPr>
              <a:spcBef>
                <a:spcPts val="200"/>
              </a:spcBef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УК «Радио»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м. Бауманская</a:t>
            </a:r>
            <a:r>
              <a:rPr lang="ru-RU" sz="1400" b="1" dirty="0">
                <a:latin typeface="Myriad Pro" panose="020B0503030403020204" pitchFamily="34" charset="0"/>
              </a:rPr>
              <a:t> </a:t>
            </a:r>
          </a:p>
          <a:p>
            <a:pPr>
              <a:spcBef>
                <a:spcPts val="200"/>
              </a:spcBef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ул. Радио, д.24, 2-й подъезд, 2-й этаж</a:t>
            </a:r>
          </a:p>
          <a:p>
            <a:pPr>
              <a:spcBef>
                <a:spcPts val="2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 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УК «Белорусско-Савеловский»</a:t>
            </a:r>
          </a:p>
          <a:p>
            <a:r>
              <a:rPr lang="ru-RU" sz="1400" b="1" dirty="0">
                <a:solidFill>
                  <a:srgbClr val="00B050"/>
                </a:solidFill>
                <a:latin typeface="Myriad Pro" panose="020B0503030403020204" pitchFamily="34" charset="0"/>
              </a:rPr>
              <a:t>м. Белорусская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,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rPr>
              <a:t> м.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Савеловская</a:t>
            </a:r>
          </a:p>
          <a:p>
            <a:pPr>
              <a:spcBef>
                <a:spcPts val="200"/>
              </a:spcBef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3-я ул. Ямского Поля, д.32,1-й подъезд, </a:t>
            </a:r>
          </a:p>
          <a:p>
            <a:pPr>
              <a:spcBef>
                <a:spcPts val="200"/>
              </a:spcBef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4-й этаж. </a:t>
            </a:r>
          </a:p>
          <a:p>
            <a:pPr>
              <a:spcBef>
                <a:spcPts val="200"/>
              </a:spcBef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УК «Таганский»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  <a:t>м. Таганская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,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Myriad Pro" panose="020B0503030403020204" pitchFamily="34" charset="0"/>
              </a:rPr>
              <a:t>м. Пролетарская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,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</a:br>
            <a:r>
              <a:rPr lang="ru-RU" sz="1400" b="1" dirty="0">
                <a:solidFill>
                  <a:srgbClr val="92D050"/>
                </a:solidFill>
                <a:latin typeface="Myriad Pro" panose="020B0503030403020204" pitchFamily="34" charset="0"/>
              </a:rPr>
              <a:t>м. Крестьянская застава</a:t>
            </a:r>
          </a:p>
          <a:p>
            <a:pPr>
              <a:spcBef>
                <a:spcPts val="200"/>
              </a:spcBef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ул.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Воронцовская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д. 35Б, стр. 2, 5-й этаж</a:t>
            </a:r>
          </a:p>
          <a:p>
            <a:pPr>
              <a:spcBef>
                <a:spcPts val="200"/>
              </a:spcBef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spcBef>
                <a:spcPts val="200"/>
              </a:spcBef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spcBef>
                <a:spcPts val="200"/>
              </a:spcBef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spcBef>
                <a:spcPts val="200"/>
              </a:spcBef>
            </a:pPr>
            <a:r>
              <a:rPr lang="ru-RU" sz="1200" dirty="0">
                <a:latin typeface="Myriad Pro" panose="020B0503030403020204" pitchFamily="34" charset="0"/>
              </a:rPr>
              <a:t>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7CFB7F-F950-45F7-B8A6-C97403165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197" y="1435396"/>
            <a:ext cx="7693945" cy="4436580"/>
          </a:xfrm>
          <a:prstGeom prst="rect">
            <a:avLst/>
          </a:prstGeom>
          <a:ln w="22225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6DDF6A65-B730-498B-BD9E-DBC021EE46CE}"/>
              </a:ext>
            </a:extLst>
          </p:cNvPr>
          <p:cNvSpPr txBox="1">
            <a:spLocks/>
          </p:cNvSpPr>
          <p:nvPr/>
        </p:nvSpPr>
        <p:spPr>
          <a:xfrm>
            <a:off x="687543" y="2267356"/>
            <a:ext cx="713237" cy="470070"/>
          </a:xfrm>
          <a:prstGeom prst="rect">
            <a:avLst/>
          </a:prstGeom>
        </p:spPr>
        <p:txBody>
          <a:bodyPr vert="horz" lIns="91440" tIns="45720" rIns="91440" bIns="45720" numCol="2" spcCol="39600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 </a:t>
            </a:r>
            <a:endParaRPr lang="ru-RU" sz="1600" dirty="0">
              <a:latin typeface="Myriad Pro" panose="020B0503030403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ru-RU" sz="1600" dirty="0">
              <a:latin typeface="Myriad Pro" panose="020B0503030403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01378720-5033-488E-92BE-1C4D58B3D779}"/>
              </a:ext>
            </a:extLst>
          </p:cNvPr>
          <p:cNvSpPr txBox="1">
            <a:spLocks/>
          </p:cNvSpPr>
          <p:nvPr/>
        </p:nvSpPr>
        <p:spPr>
          <a:xfrm>
            <a:off x="687543" y="3047159"/>
            <a:ext cx="713237" cy="470070"/>
          </a:xfrm>
          <a:prstGeom prst="rect">
            <a:avLst/>
          </a:prstGeom>
        </p:spPr>
        <p:txBody>
          <a:bodyPr vert="horz" lIns="91440" tIns="45720" rIns="91440" bIns="45720" numCol="2" spcCol="39600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 </a:t>
            </a:r>
            <a:endParaRPr lang="ru-RU" sz="1600" dirty="0">
              <a:latin typeface="Myriad Pro" panose="020B0503030403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ru-RU" sz="1600" dirty="0">
              <a:latin typeface="Myriad Pro" panose="020B0503030403020204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4B40D90-3A02-47EE-945A-6AEB53ABB465}"/>
              </a:ext>
            </a:extLst>
          </p:cNvPr>
          <p:cNvSpPr txBox="1">
            <a:spLocks/>
          </p:cNvSpPr>
          <p:nvPr/>
        </p:nvSpPr>
        <p:spPr>
          <a:xfrm>
            <a:off x="715171" y="4095759"/>
            <a:ext cx="713237" cy="470070"/>
          </a:xfrm>
          <a:prstGeom prst="rect">
            <a:avLst/>
          </a:prstGeom>
        </p:spPr>
        <p:txBody>
          <a:bodyPr vert="horz" lIns="91440" tIns="45720" rIns="91440" bIns="45720" numCol="2" spcCol="39600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 </a:t>
            </a:r>
            <a:endParaRPr lang="ru-RU" sz="1600" dirty="0">
              <a:latin typeface="Myriad Pro" panose="020B0503030403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ru-RU" sz="1600" dirty="0">
              <a:latin typeface="Myriad Pro" panose="020B0503030403020204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C8179F7-CF07-43E7-BA5B-5E286C57A31A}"/>
              </a:ext>
            </a:extLst>
          </p:cNvPr>
          <p:cNvSpPr txBox="1">
            <a:spLocks/>
          </p:cNvSpPr>
          <p:nvPr/>
        </p:nvSpPr>
        <p:spPr>
          <a:xfrm>
            <a:off x="707492" y="5302087"/>
            <a:ext cx="713237" cy="470070"/>
          </a:xfrm>
          <a:prstGeom prst="rect">
            <a:avLst/>
          </a:prstGeom>
        </p:spPr>
        <p:txBody>
          <a:bodyPr vert="horz" lIns="91440" tIns="45720" rIns="91440" bIns="45720" numCol="2" spcCol="39600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sz="16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CCABF-5611-476A-97AB-7AEB0A68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98" y="943866"/>
            <a:ext cx="9983202" cy="1893065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2"/>
                </a:solidFill>
              </a:rPr>
              <a:t>Учебный центр «СПЕЦИАЛИСТ» – </a:t>
            </a:r>
            <a:r>
              <a:rPr lang="ru-RU" sz="4400" dirty="0">
                <a:solidFill>
                  <a:schemeClr val="accent1"/>
                </a:solidFill>
              </a:rPr>
              <a:t/>
            </a:r>
            <a:br>
              <a:rPr lang="ru-RU" sz="4400" dirty="0">
                <a:solidFill>
                  <a:schemeClr val="accent1"/>
                </a:solidFill>
              </a:rPr>
            </a:br>
            <a:r>
              <a:rPr lang="ru-RU" sz="4400" dirty="0">
                <a:solidFill>
                  <a:schemeClr val="accent1"/>
                </a:solidFill>
              </a:rPr>
              <a:t>Ваш путь к успеху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A3447-CAD2-4362-9389-C42EE3B6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147" y="3669630"/>
            <a:ext cx="4267200" cy="189306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0" dirty="0">
                <a:solidFill>
                  <a:schemeClr val="accent1"/>
                </a:solidFill>
              </a:rPr>
              <a:t>info@specialist.ru</a:t>
            </a:r>
          </a:p>
          <a:p>
            <a:pPr marL="0" indent="0">
              <a:buNone/>
            </a:pPr>
            <a:r>
              <a:rPr lang="ru-RU" altLang="ru-RU" sz="2800" b="0" dirty="0">
                <a:solidFill>
                  <a:schemeClr val="accent1"/>
                </a:solidFill>
              </a:rPr>
              <a:t>+7 </a:t>
            </a:r>
            <a:r>
              <a:rPr lang="ru-RU" altLang="ru-RU" sz="2800" b="0" dirty="0" smtClean="0">
                <a:solidFill>
                  <a:schemeClr val="accent1"/>
                </a:solidFill>
              </a:rPr>
              <a:t>(495) 232-32-16</a:t>
            </a:r>
            <a:endParaRPr lang="ru-RU" altLang="ru-RU" sz="2800" b="0" dirty="0">
              <a:solidFill>
                <a:schemeClr val="accent1"/>
              </a:solidFill>
            </a:endParaRPr>
          </a:p>
          <a:p>
            <a:endParaRPr lang="ru-RU" sz="2800" b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4AAE98-AFEE-4970-B058-47C9ED5B7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0944" y="4415593"/>
            <a:ext cx="501762" cy="5017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F51FB1-233F-42D6-BE28-05939BFF9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5348" y="3717758"/>
            <a:ext cx="517358" cy="5173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FBA1E9-136D-49E8-B196-C7A653ED5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0238" y="2942945"/>
            <a:ext cx="1656188" cy="18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58468-462B-4945-80AC-480D9D7E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41213"/>
            <a:ext cx="9062089" cy="1320800"/>
          </a:xfrm>
        </p:spPr>
        <p:txBody>
          <a:bodyPr/>
          <a:lstStyle/>
          <a:p>
            <a:r>
              <a:rPr lang="ru-RU" dirty="0"/>
              <a:t>Учебный центр «Специалист»</a:t>
            </a:r>
            <a:br>
              <a:rPr lang="ru-RU" dirty="0"/>
            </a:b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ru-RU" dirty="0" smtClean="0">
                <a:solidFill>
                  <a:schemeClr val="accent1"/>
                </a:solidFill>
              </a:rPr>
              <a:t>2</a:t>
            </a:r>
            <a:r>
              <a:rPr lang="ru-RU" sz="2600" dirty="0" smtClean="0">
                <a:solidFill>
                  <a:schemeClr val="accent1"/>
                </a:solidFill>
              </a:rPr>
              <a:t> года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ru-RU" sz="2600" dirty="0">
                <a:solidFill>
                  <a:schemeClr val="accent1"/>
                </a:solidFill>
              </a:rPr>
              <a:t>учим людей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C7B667-D4B0-42D8-BAC1-30B0BB00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332" y="1762013"/>
            <a:ext cx="9727243" cy="4489497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8A230C0-ED3F-4F45-B2E5-25757A1B351F}"/>
              </a:ext>
            </a:extLst>
          </p:cNvPr>
          <p:cNvGrpSpPr/>
          <p:nvPr/>
        </p:nvGrpSpPr>
        <p:grpSpPr>
          <a:xfrm>
            <a:off x="231317" y="2006611"/>
            <a:ext cx="9944164" cy="3622970"/>
            <a:chOff x="1144073" y="2217253"/>
            <a:chExt cx="8166115" cy="297517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1215A64-10EC-488B-9592-870EED30E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649" y="2561769"/>
              <a:ext cx="6540467" cy="993566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A9ABCBF-F373-4418-BCAE-88E8CE049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614" y="2275469"/>
              <a:ext cx="865560" cy="8655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0AFD2C2-E247-4FB2-A2A1-12754E6D3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599" y="3082813"/>
              <a:ext cx="865560" cy="86556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344008C-D14D-410A-8DDD-6A4DDE3D3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604" y="2275469"/>
              <a:ext cx="865560" cy="86556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97941C7-F979-47B4-AD33-0DA41F544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644" y="3082813"/>
              <a:ext cx="865560" cy="86556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7A80178-AEF0-4355-AE83-30F62B3A2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7739" y="2217253"/>
              <a:ext cx="865560" cy="86556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A810A33-A3A6-4DE0-8EB9-C3450043E5BC}"/>
                </a:ext>
              </a:extLst>
            </p:cNvPr>
            <p:cNvSpPr/>
            <p:nvPr/>
          </p:nvSpPr>
          <p:spPr>
            <a:xfrm>
              <a:off x="1144073" y="3293378"/>
              <a:ext cx="1874439" cy="783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latin typeface="Myriad Pro" panose="020B0503030403020204" pitchFamily="34" charset="0"/>
                </a:rPr>
                <a:t>Более</a:t>
              </a:r>
            </a:p>
            <a:p>
              <a:pPr algn="ctr"/>
              <a:r>
                <a:rPr lang="ru-RU" sz="2600" b="1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1 </a:t>
              </a:r>
              <a:r>
                <a:rPr lang="ru-RU" sz="2600" b="1" dirty="0" smtClean="0">
                  <a:solidFill>
                    <a:schemeClr val="accent1"/>
                  </a:solidFill>
                  <a:latin typeface="Myriad Pro" panose="020B0503030403020204" pitchFamily="34" charset="0"/>
                </a:rPr>
                <a:t>500 </a:t>
              </a:r>
              <a:r>
                <a:rPr lang="ru-RU" sz="2600" b="1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000</a:t>
              </a:r>
            </a:p>
            <a:p>
              <a:pPr algn="ctr"/>
              <a:r>
                <a:rPr lang="ru-RU" sz="1500" b="1" dirty="0">
                  <a:latin typeface="Myriad Pro" panose="020B0503030403020204" pitchFamily="34" charset="0"/>
                </a:rPr>
                <a:t>выпускников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129C602-5759-491C-BEC7-B045EAD4CE0B}"/>
                </a:ext>
              </a:extLst>
            </p:cNvPr>
            <p:cNvSpPr/>
            <p:nvPr/>
          </p:nvSpPr>
          <p:spPr>
            <a:xfrm>
              <a:off x="2710815" y="4408914"/>
              <a:ext cx="1699129" cy="783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chemeClr val="accent1"/>
                  </a:solidFill>
                  <a:latin typeface="Myriad Pro" panose="020B0503030403020204" pitchFamily="34" charset="0"/>
                </a:rPr>
                <a:t>75 </a:t>
              </a:r>
              <a:r>
                <a:rPr lang="ru-RU" sz="2600" b="1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000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ru-RU" sz="1500" b="1" dirty="0">
                  <a:latin typeface="Myriad Pro" panose="020B0503030403020204" pitchFamily="34" charset="0"/>
                </a:rPr>
                <a:t>корпоративных </a:t>
              </a:r>
            </a:p>
            <a:p>
              <a:pPr algn="ctr"/>
              <a:r>
                <a:rPr lang="ru-RU" sz="1500" b="1" dirty="0">
                  <a:latin typeface="Myriad Pro" panose="020B0503030403020204" pitchFamily="34" charset="0"/>
                </a:rPr>
                <a:t>клиентов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4959F90-0F1C-4747-9D6B-F815F5635B70}"/>
                </a:ext>
              </a:extLst>
            </p:cNvPr>
            <p:cNvSpPr/>
            <p:nvPr/>
          </p:nvSpPr>
          <p:spPr>
            <a:xfrm>
              <a:off x="3217175" y="4209965"/>
              <a:ext cx="686406" cy="265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latin typeface="Myriad Pro" panose="020B0503030403020204" pitchFamily="34" charset="0"/>
                </a:rPr>
                <a:t>Более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D10F0BA2-A2EB-4874-81C7-7BF7747031BA}"/>
                </a:ext>
              </a:extLst>
            </p:cNvPr>
            <p:cNvSpPr/>
            <p:nvPr/>
          </p:nvSpPr>
          <p:spPr>
            <a:xfrm>
              <a:off x="4627654" y="3388158"/>
              <a:ext cx="985461" cy="783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chemeClr val="accent1"/>
                  </a:solidFill>
                  <a:latin typeface="Myriad Pro" panose="020B0503030403020204" pitchFamily="34" charset="0"/>
                </a:rPr>
                <a:t>80</a:t>
              </a:r>
              <a:r>
                <a:rPr lang="ru-RU" sz="2600" b="1" dirty="0" smtClean="0">
                  <a:solidFill>
                    <a:schemeClr val="accent5">
                      <a:lumMod val="75000"/>
                    </a:schemeClr>
                  </a:solidFill>
                  <a:latin typeface="Myriad Pro" panose="020B0503030403020204" pitchFamily="34" charset="0"/>
                </a:rPr>
                <a:t> </a:t>
              </a:r>
              <a:endParaRPr lang="ru-RU" sz="2600" b="1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endParaRPr>
            </a:p>
            <a:p>
              <a:pPr algn="ctr"/>
              <a:r>
                <a:rPr lang="ru-RU" sz="1500" b="1" dirty="0">
                  <a:latin typeface="Myriad Pro" panose="020B0503030403020204" pitchFamily="34" charset="0"/>
                </a:rPr>
                <a:t>учебных </a:t>
              </a:r>
            </a:p>
            <a:p>
              <a:pPr algn="ctr"/>
              <a:r>
                <a:rPr lang="ru-RU" sz="1500" b="1" dirty="0">
                  <a:latin typeface="Myriad Pro" panose="020B0503030403020204" pitchFamily="34" charset="0"/>
                </a:rPr>
                <a:t>классов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C6AD61A-A071-4952-930A-44DA5DD24B72}"/>
                </a:ext>
              </a:extLst>
            </p:cNvPr>
            <p:cNvSpPr/>
            <p:nvPr/>
          </p:nvSpPr>
          <p:spPr>
            <a:xfrm>
              <a:off x="6042245" y="4145412"/>
              <a:ext cx="1728358" cy="783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600" b="1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250</a:t>
              </a:r>
              <a:r>
                <a:rPr lang="ru-RU" dirty="0"/>
                <a:t> </a:t>
              </a:r>
              <a:endParaRPr lang="en-US" dirty="0"/>
            </a:p>
            <a:p>
              <a:pPr algn="ctr"/>
              <a:r>
                <a:rPr lang="ru-RU" sz="1500" b="1" dirty="0">
                  <a:latin typeface="Myriad Pro" panose="020B0503030403020204" pitchFamily="34" charset="0"/>
                </a:rPr>
                <a:t>преподавателей-</a:t>
              </a:r>
              <a:endParaRPr lang="en-US" sz="1500" b="1" dirty="0">
                <a:latin typeface="Myriad Pro" panose="020B0503030403020204" pitchFamily="34" charset="0"/>
              </a:endParaRPr>
            </a:p>
            <a:p>
              <a:pPr algn="ctr"/>
              <a:r>
                <a:rPr lang="ru-RU" sz="1500" b="1" dirty="0">
                  <a:latin typeface="Myriad Pro" panose="020B0503030403020204" pitchFamily="34" charset="0"/>
                </a:rPr>
                <a:t>экспертов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8466B3D2-839C-4D7A-B14E-F74E73761754}"/>
                </a:ext>
              </a:extLst>
            </p:cNvPr>
            <p:cNvSpPr/>
            <p:nvPr/>
          </p:nvSpPr>
          <p:spPr>
            <a:xfrm>
              <a:off x="8116895" y="3388158"/>
              <a:ext cx="1193293" cy="593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600" b="1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1000</a:t>
              </a:r>
            </a:p>
            <a:p>
              <a:pPr algn="ctr"/>
              <a:r>
                <a:rPr lang="ru-RU" sz="1500" b="1" dirty="0">
                  <a:latin typeface="Myriad Pro" panose="020B0503030403020204" pitchFamily="34" charset="0"/>
                </a:rPr>
                <a:t>курсов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295F270-615C-4C3A-BA37-5588B415EEB7}"/>
                </a:ext>
              </a:extLst>
            </p:cNvPr>
            <p:cNvSpPr/>
            <p:nvPr/>
          </p:nvSpPr>
          <p:spPr>
            <a:xfrm>
              <a:off x="8335069" y="3167223"/>
              <a:ext cx="686406" cy="265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latin typeface="Myriad Pro" panose="020B0503030403020204" pitchFamily="34" charset="0"/>
                </a:rPr>
                <a:t>Более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05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C7516-7F23-49BA-B243-609D92BF0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13907"/>
            <a:ext cx="9742574" cy="1080977"/>
          </a:xfrm>
        </p:spPr>
        <p:txBody>
          <a:bodyPr>
            <a:normAutofit/>
          </a:bodyPr>
          <a:lstStyle/>
          <a:p>
            <a:r>
              <a:rPr lang="ru-RU" dirty="0"/>
              <a:t>Ключевые преимущества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84A94E-5740-4AAE-9513-F90CF1C6D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37070"/>
            <a:ext cx="7922289" cy="4974366"/>
          </a:xfrm>
        </p:spPr>
        <p:txBody>
          <a:bodyPr numCol="2" spcCol="36000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</a:pPr>
            <a:r>
              <a:rPr lang="ru-RU" sz="1400" dirty="0"/>
              <a:t>Гарантия высокого качества обучения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</a:pPr>
            <a:r>
              <a:rPr lang="ru-RU" sz="1400" dirty="0"/>
              <a:t>Корпоративное тестирование и получение сертификаций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</a:pPr>
            <a:r>
              <a:rPr lang="ru-RU" sz="1400" dirty="0"/>
              <a:t>250 преподавателей-экспертов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</a:pPr>
            <a:r>
              <a:rPr lang="ru-RU" sz="1400" dirty="0"/>
              <a:t>Гарантированное расписание:</a:t>
            </a:r>
            <a:br>
              <a:rPr lang="ru-RU" sz="1400" dirty="0"/>
            </a:br>
            <a:r>
              <a:rPr lang="ru-RU" sz="1400" dirty="0"/>
              <a:t>4 500  учебных групп в год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</a:pPr>
            <a:r>
              <a:rPr lang="ru-RU" sz="1400" dirty="0"/>
              <a:t>Профессиональная консультация по выбору курса или направления обучения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</a:pPr>
            <a:r>
              <a:rPr lang="ru-RU" sz="1400" dirty="0"/>
              <a:t>Удобное время занятий:  в рабочие или выходные дни, утром, днем или вечером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</a:pPr>
            <a:r>
              <a:rPr lang="ru-RU" sz="1400" dirty="0"/>
              <a:t>Форматы обучения: очное, онлайн, открытое или очно-заочное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Максимально возможное число авторизованных курсов от ведущих IT-компаний мира: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Microsoft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Autodesk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Corel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1C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др.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</a:pPr>
            <a:r>
              <a:rPr lang="ru-RU" sz="1400" dirty="0"/>
              <a:t>Престижные сертификаты российского и международного образца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</a:pPr>
            <a:r>
              <a:rPr lang="ru-RU" sz="1400" dirty="0"/>
              <a:t>Уникальные технические лаборатории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</a:pPr>
            <a:r>
              <a:rPr lang="ru-RU" sz="1400" dirty="0"/>
              <a:t>Индивидуальный менеджмент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500"/>
              </a:spcAft>
            </a:pPr>
            <a:r>
              <a:rPr lang="ru-RU" sz="1400" dirty="0"/>
              <a:t>Программа привилегий «Настоящий специалист»: скидки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от 10% до 30% </a:t>
            </a:r>
            <a:r>
              <a:rPr lang="ru-RU" sz="1400" dirty="0">
                <a:solidFill>
                  <a:schemeClr val="tx1"/>
                </a:solidFill>
              </a:rPr>
              <a:t>и дополнительные бонусы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4624D0-8657-45EC-BA5E-56070C136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729" y="1448003"/>
            <a:ext cx="2648969" cy="18719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61EB36-F63A-4969-89B0-9B612F43B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98" y="3870974"/>
            <a:ext cx="2590800" cy="18308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29733F4-8B4E-48F0-BC24-BA2E4FA5CF63}"/>
              </a:ext>
            </a:extLst>
          </p:cNvPr>
          <p:cNvSpPr txBox="1">
            <a:spLocks/>
          </p:cNvSpPr>
          <p:nvPr/>
        </p:nvSpPr>
        <p:spPr>
          <a:xfrm>
            <a:off x="8960019" y="3374570"/>
            <a:ext cx="2919776" cy="50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r>
              <a:rPr lang="ru-RU" sz="1050" dirty="0">
                <a:solidFill>
                  <a:schemeClr val="tx2"/>
                </a:solidFill>
              </a:rPr>
              <a:t>Свидетельство Центра «Специалист» 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CD48C3C-C2E7-4B1E-87F0-2F7BE52AA637}"/>
              </a:ext>
            </a:extLst>
          </p:cNvPr>
          <p:cNvSpPr txBox="1">
            <a:spLocks/>
          </p:cNvSpPr>
          <p:nvPr/>
        </p:nvSpPr>
        <p:spPr>
          <a:xfrm>
            <a:off x="8989071" y="5773669"/>
            <a:ext cx="2919776" cy="500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r>
              <a:rPr lang="ru-RU" sz="1050" dirty="0">
                <a:solidFill>
                  <a:schemeClr val="tx2"/>
                </a:solidFill>
              </a:rPr>
              <a:t>Свидетельство Центра «Специалист» международного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35235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F5F86-A2AA-4688-8F95-8B73F07D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подготовки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23784-539A-4FE9-AF5B-0F94C026C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392865"/>
            <a:ext cx="9260749" cy="4837814"/>
          </a:xfrm>
        </p:spPr>
        <p:txBody>
          <a:bodyPr numCol="2">
            <a:normAutofit fontScale="925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Интернет-технологии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Сетевые технологии и информационная безопасность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Облачные технологии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Настройка и ремонт ПК, </a:t>
            </a:r>
            <a:r>
              <a:rPr lang="ru-RU" kern="1400" dirty="0" err="1">
                <a:latin typeface="Myriad Pro" panose="020B0503030403020204" pitchFamily="34" charset="0"/>
              </a:rPr>
              <a:t>Help</a:t>
            </a:r>
            <a:r>
              <a:rPr lang="ru-RU" kern="1400" dirty="0">
                <a:latin typeface="Myriad Pro" panose="020B0503030403020204" pitchFamily="34" charset="0"/>
              </a:rPr>
              <a:t> </a:t>
            </a:r>
            <a:r>
              <a:rPr lang="ru-RU" kern="1400" dirty="0" err="1">
                <a:latin typeface="Myriad Pro" panose="020B0503030403020204" pitchFamily="34" charset="0"/>
              </a:rPr>
              <a:t>Desk</a:t>
            </a:r>
            <a:endParaRPr lang="ru-RU" kern="1400" dirty="0">
              <a:latin typeface="Myriad Pro" panose="020B0503030403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kern="1400" dirty="0">
                <a:latin typeface="Myriad Pro" panose="020B0503030403020204" pitchFamily="34" charset="0"/>
              </a:rPr>
              <a:t>IT </a:t>
            </a:r>
            <a:r>
              <a:rPr lang="ru-RU" kern="1400" dirty="0">
                <a:latin typeface="Myriad Pro" panose="020B0503030403020204" pitchFamily="34" charset="0"/>
              </a:rPr>
              <a:t>сервис-менеджмент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Управление проектами (</a:t>
            </a:r>
            <a:r>
              <a:rPr lang="en-US" kern="1400" dirty="0">
                <a:latin typeface="Myriad Pro" panose="020B0503030403020204" pitchFamily="34" charset="0"/>
              </a:rPr>
              <a:t>PM</a:t>
            </a:r>
            <a:r>
              <a:rPr lang="ru-RU" kern="1400" dirty="0">
                <a:latin typeface="Myriad Pro" panose="020B050303040302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Программирование и базы данных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Курсы по разработке мобильных приложений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Компьютерная графика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3</a:t>
            </a:r>
            <a:r>
              <a:rPr lang="en-US" kern="1400" dirty="0">
                <a:latin typeface="Myriad Pro" panose="020B0503030403020204" pitchFamily="34" charset="0"/>
              </a:rPr>
              <a:t>D</a:t>
            </a:r>
            <a:r>
              <a:rPr lang="ru-RU" kern="1400" dirty="0">
                <a:latin typeface="Myriad Pro" panose="020B0503030403020204" pitchFamily="34" charset="0"/>
              </a:rPr>
              <a:t>-моделирование, анимация, видеомонтаж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САПР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Подготовка пользователей </a:t>
            </a:r>
            <a:r>
              <a:rPr lang="en-US" kern="1400" dirty="0">
                <a:latin typeface="Myriad Pro" panose="020B0503030403020204" pitchFamily="34" charset="0"/>
              </a:rPr>
              <a:t>MS Office</a:t>
            </a:r>
            <a:endParaRPr lang="ru-RU" kern="1400" dirty="0">
              <a:latin typeface="Myriad Pro" panose="020B0503030403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Курсы </a:t>
            </a:r>
            <a:r>
              <a:rPr lang="en-US" kern="1400" dirty="0">
                <a:latin typeface="Myriad Pro" panose="020B0503030403020204" pitchFamily="34" charset="0"/>
              </a:rPr>
              <a:t>Apple</a:t>
            </a:r>
            <a:endParaRPr lang="ru-RU" kern="1400" dirty="0">
              <a:latin typeface="Myriad Pro" panose="020B0503030403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Менеджмент (</a:t>
            </a:r>
            <a:r>
              <a:rPr lang="ru-RU" sz="1400" kern="1400" dirty="0">
                <a:latin typeface="Myriad Pro" panose="020B0503030403020204" pitchFamily="34" charset="0"/>
              </a:rPr>
              <a:t>финансовый менеджмент и предпринимательство, логистика, продажи, маркетинг, торги, закупки</a:t>
            </a:r>
            <a:r>
              <a:rPr lang="ru-RU" kern="1400" dirty="0">
                <a:latin typeface="Myriad Pro" panose="020B050303040302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Бухгалтерский учет и налогообложение, 1С, </a:t>
            </a:r>
            <a:r>
              <a:rPr lang="ru-RU" kern="1400" dirty="0" smtClean="0">
                <a:latin typeface="Myriad Pro" panose="020B0503030403020204" pitchFamily="34" charset="0"/>
              </a:rPr>
              <a:t>МСФО</a:t>
            </a:r>
            <a:endParaRPr lang="en-US" kern="1400" dirty="0" smtClean="0">
              <a:latin typeface="Myriad Pro" panose="020B0503030403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 smtClean="0">
                <a:latin typeface="Myriad Pro" panose="020B0503030403020204" pitchFamily="34" charset="0"/>
              </a:rPr>
              <a:t>Сметное </a:t>
            </a:r>
            <a:r>
              <a:rPr lang="ru-RU" kern="1400" dirty="0">
                <a:latin typeface="Myriad Pro" panose="020B0503030403020204" pitchFamily="34" charset="0"/>
              </a:rPr>
              <a:t>дело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Курсы по бизнес-аналитике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kern="1400" dirty="0">
                <a:latin typeface="Myriad Pro" panose="020B0503030403020204" pitchFamily="34" charset="0"/>
              </a:rPr>
              <a:t>Управление персоналом, кадровое дело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kern="1400" dirty="0" smtClean="0">
                <a:latin typeface="Myriad Pro" panose="020B0503030403020204" pitchFamily="34" charset="0"/>
              </a:rPr>
              <a:t>Soft</a:t>
            </a:r>
            <a:r>
              <a:rPr lang="ru-RU" kern="1400" dirty="0">
                <a:latin typeface="Myriad Pro" panose="020B0503030403020204" pitchFamily="34" charset="0"/>
              </a:rPr>
              <a:t>-</a:t>
            </a:r>
            <a:r>
              <a:rPr lang="en-US" kern="1400" dirty="0">
                <a:latin typeface="Myriad Pro" panose="020B0503030403020204" pitchFamily="34" charset="0"/>
              </a:rPr>
              <a:t>skills </a:t>
            </a:r>
            <a:r>
              <a:rPr lang="ru-RU" kern="1400" dirty="0">
                <a:latin typeface="Myriad Pro" panose="020B0503030403020204" pitchFamily="34" charset="0"/>
              </a:rPr>
              <a:t>(</a:t>
            </a:r>
            <a:r>
              <a:rPr lang="ru-RU" sz="1600" kern="1400" dirty="0">
                <a:latin typeface="Myriad Pro" panose="020B0503030403020204" pitchFamily="34" charset="0"/>
              </a:rPr>
              <a:t>искусство убеждать; лидерство и </a:t>
            </a:r>
            <a:r>
              <a:rPr lang="ru-RU" sz="1600" kern="1400" dirty="0" err="1">
                <a:latin typeface="Myriad Pro" panose="020B0503030403020204" pitchFamily="34" charset="0"/>
              </a:rPr>
              <a:t>командообразование</a:t>
            </a:r>
            <a:r>
              <a:rPr lang="ru-RU" sz="1600" kern="1400" dirty="0">
                <a:latin typeface="Myriad Pro" panose="020B0503030403020204" pitchFamily="34" charset="0"/>
              </a:rPr>
              <a:t>, деловые коммуникации, публичные выступления и презентация, управление отношениями, личная эффективность и планирование</a:t>
            </a:r>
            <a:r>
              <a:rPr lang="ru-RU" kern="1400" dirty="0" smtClean="0">
                <a:latin typeface="Myriad Pro" panose="020B0503030403020204" pitchFamily="34" charset="0"/>
              </a:rPr>
              <a:t>)</a:t>
            </a:r>
            <a:endParaRPr lang="ru-RU" kern="1400" dirty="0">
              <a:latin typeface="Myriad Pro" panose="020B0503030403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6D0906-7C7C-4016-AAEB-5CE53FCBD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5406" y="1392865"/>
            <a:ext cx="1679799" cy="21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6A778-5FF3-4D66-9FC5-D4FDFE57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69564"/>
            <a:ext cx="9693888" cy="1114818"/>
          </a:xfrm>
        </p:spPr>
        <p:txBody>
          <a:bodyPr>
            <a:normAutofit/>
          </a:bodyPr>
          <a:lstStyle/>
          <a:p>
            <a:r>
              <a:rPr lang="ru-RU" dirty="0"/>
              <a:t>Дипломные программы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2700" dirty="0">
                <a:solidFill>
                  <a:schemeClr val="accent1"/>
                </a:solidFill>
              </a:rPr>
              <a:t>и программы повышения квалификации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56274B-F281-4B44-A9A1-149749B93A03}"/>
              </a:ext>
            </a:extLst>
          </p:cNvPr>
          <p:cNvSpPr/>
          <p:nvPr/>
        </p:nvSpPr>
        <p:spPr>
          <a:xfrm>
            <a:off x="1277152" y="1777194"/>
            <a:ext cx="2852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Более </a:t>
            </a:r>
            <a:r>
              <a:rPr lang="en-US" sz="20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9</a:t>
            </a:r>
            <a:r>
              <a:rPr lang="ru-RU" sz="20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0 </a:t>
            </a:r>
            <a: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дипломных 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программ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41364A-BBF7-4A9B-9C64-417A7CB124FA}"/>
              </a:ext>
            </a:extLst>
          </p:cNvPr>
          <p:cNvSpPr/>
          <p:nvPr/>
        </p:nvSpPr>
        <p:spPr>
          <a:xfrm>
            <a:off x="1281145" y="2852278"/>
            <a:ext cx="2564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От 252 до 364 часов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074925-34F6-4E56-A47C-91F159ECDDAA}"/>
              </a:ext>
            </a:extLst>
          </p:cNvPr>
          <p:cNvSpPr/>
          <p:nvPr/>
        </p:nvSpPr>
        <p:spPr>
          <a:xfrm>
            <a:off x="1281145" y="3706736"/>
            <a:ext cx="3413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Форматы: традиционное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или смешанное обучение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95617C-BEE3-4C66-8DD6-0EA5357C813C}"/>
              </a:ext>
            </a:extLst>
          </p:cNvPr>
          <p:cNvSpPr/>
          <p:nvPr/>
        </p:nvSpPr>
        <p:spPr>
          <a:xfrm>
            <a:off x="5509118" y="2734950"/>
            <a:ext cx="6006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Престижный диплом или удостоверение</a:t>
            </a:r>
            <a:b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</a:br>
            <a: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об окончании обучения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B11A77-2652-4ADF-89CF-CB63086776B5}"/>
              </a:ext>
            </a:extLst>
          </p:cNvPr>
          <p:cNvSpPr/>
          <p:nvPr/>
        </p:nvSpPr>
        <p:spPr>
          <a:xfrm>
            <a:off x="5517610" y="1742442"/>
            <a:ext cx="3020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Разброс цен –</a:t>
            </a:r>
            <a:b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</a:br>
            <a: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от 67 до </a:t>
            </a:r>
            <a:r>
              <a:rPr lang="ru-RU" sz="20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320 </a:t>
            </a:r>
            <a: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тыс. руб.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A710769-FBFD-4F1B-8165-01ED3FF38C27}"/>
              </a:ext>
            </a:extLst>
          </p:cNvPr>
          <p:cNvSpPr/>
          <p:nvPr/>
        </p:nvSpPr>
        <p:spPr>
          <a:xfrm>
            <a:off x="1281145" y="4789780"/>
            <a:ext cx="3115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Подбор курсов – «разумный минимум», жёсткая ориентация</a:t>
            </a:r>
            <a:b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</a:br>
            <a:r>
              <a:rPr lang="ru-RU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на рынок труда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49F9E9-0B5A-4B5F-BFD6-9147A0279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" y="2910401"/>
            <a:ext cx="345898" cy="3458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49337C-A160-4128-B012-EDD2030CF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01" y="2880745"/>
            <a:ext cx="345898" cy="4164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FCA8E9-2BC3-4C05-A922-EFABBF589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21" y="1904905"/>
            <a:ext cx="415077" cy="4150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6ADAAB-69B8-4661-8E68-B0064BD93E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0" y="4922298"/>
            <a:ext cx="415077" cy="4458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A9D2D8-40E4-4B9B-9840-EEFC38F48E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0" y="1946458"/>
            <a:ext cx="415078" cy="31995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2F0739-6C36-463A-8FD9-131AF4E047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7" y="3772052"/>
            <a:ext cx="415078" cy="4394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0BB49-4FA8-4F41-854E-3BDA57A1F4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55576" y="1257752"/>
            <a:ext cx="2122301" cy="11404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DA1DC9-758E-472C-ABC7-275841FBDC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61" y="3627657"/>
            <a:ext cx="2747179" cy="19498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id="{35168B5C-F1EE-4D44-8C19-6C6C0399056E}"/>
              </a:ext>
            </a:extLst>
          </p:cNvPr>
          <p:cNvSpPr txBox="1">
            <a:spLocks/>
          </p:cNvSpPr>
          <p:nvPr/>
        </p:nvSpPr>
        <p:spPr>
          <a:xfrm>
            <a:off x="5554657" y="5663026"/>
            <a:ext cx="2919776" cy="590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r>
              <a:rPr lang="ru-RU" sz="1200" dirty="0">
                <a:solidFill>
                  <a:schemeClr val="tx2"/>
                </a:solidFill>
              </a:rPr>
              <a:t>Диплом о профессиональной переподготовке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3C28AF0-9B8A-4485-AD36-F9D5C9326D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51" y="3641262"/>
            <a:ext cx="2720741" cy="19226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24" name="Объект 2">
            <a:extLst>
              <a:ext uri="{FF2B5EF4-FFF2-40B4-BE49-F238E27FC236}">
                <a16:creationId xmlns:a16="http://schemas.microsoft.com/office/drawing/2014/main" id="{B3CE60E8-D44E-4476-B921-3E75F473C26E}"/>
              </a:ext>
            </a:extLst>
          </p:cNvPr>
          <p:cNvSpPr txBox="1">
            <a:spLocks/>
          </p:cNvSpPr>
          <p:nvPr/>
        </p:nvSpPr>
        <p:spPr>
          <a:xfrm>
            <a:off x="8754893" y="5643976"/>
            <a:ext cx="2919776" cy="590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r>
              <a:rPr lang="ru-RU" sz="1200" dirty="0">
                <a:solidFill>
                  <a:schemeClr val="tx2"/>
                </a:solidFill>
              </a:rPr>
              <a:t>Удостоверение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о повышении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4712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EA200-1F75-46A2-82B6-0F6EA127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28847"/>
            <a:ext cx="9062089" cy="1320800"/>
          </a:xfrm>
        </p:spPr>
        <p:txBody>
          <a:bodyPr/>
          <a:lstStyle/>
          <a:p>
            <a:r>
              <a:rPr lang="ru-RU" dirty="0"/>
              <a:t>Наши гарантии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E7A7AD-DFB0-4734-ABE2-FB1C803E4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86541"/>
            <a:ext cx="9062089" cy="5312734"/>
          </a:xfrm>
        </p:spPr>
        <p:txBody>
          <a:bodyPr numCol="2" spcCol="396000"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sz="3200" dirty="0">
                <a:solidFill>
                  <a:schemeClr val="accent2"/>
                </a:solidFill>
              </a:rPr>
              <a:t>Гарантия качества</a:t>
            </a:r>
          </a:p>
          <a:p>
            <a:pPr marL="36000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b="0" dirty="0">
                <a:solidFill>
                  <a:schemeClr val="tx1"/>
                </a:solidFill>
              </a:rPr>
              <a:t>100% качество образования обеспечивают уникальное сочетание «</a:t>
            </a:r>
            <a:r>
              <a:rPr lang="ru-RU" b="0" dirty="0" err="1">
                <a:solidFill>
                  <a:schemeClr val="tx1"/>
                </a:solidFill>
              </a:rPr>
              <a:t>бауманской</a:t>
            </a:r>
            <a:r>
              <a:rPr lang="ru-RU" b="0" dirty="0">
                <a:solidFill>
                  <a:schemeClr val="tx1"/>
                </a:solidFill>
              </a:rPr>
              <a:t>» методики преподавания и современных технологий проведения корпоративных тренингов. </a:t>
            </a:r>
          </a:p>
          <a:p>
            <a:endParaRPr lang="ru-RU" dirty="0"/>
          </a:p>
          <a:p>
            <a:pPr>
              <a:spcBef>
                <a:spcPts val="0"/>
              </a:spcBef>
            </a:pPr>
            <a:r>
              <a:rPr lang="ru-RU" sz="3200" dirty="0">
                <a:solidFill>
                  <a:schemeClr val="accent2"/>
                </a:solidFill>
              </a:rPr>
              <a:t>Гарантия результата</a:t>
            </a:r>
          </a:p>
          <a:p>
            <a:pPr marL="36000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b="0" dirty="0">
                <a:solidFill>
                  <a:schemeClr val="tx1"/>
                </a:solidFill>
              </a:rPr>
              <a:t>Полное усвоение знаний благодаря системе контроля качества, оптимальному соотношению слушателей в группах и </a:t>
            </a:r>
            <a:r>
              <a:rPr lang="ru-RU" b="0" dirty="0" err="1">
                <a:solidFill>
                  <a:schemeClr val="tx1"/>
                </a:solidFill>
              </a:rPr>
              <a:t>постренинговой</a:t>
            </a:r>
            <a:r>
              <a:rPr lang="ru-RU" b="0" dirty="0">
                <a:solidFill>
                  <a:schemeClr val="tx1"/>
                </a:solidFill>
              </a:rPr>
              <a:t> поддержки специалистов.  </a:t>
            </a:r>
          </a:p>
          <a:p>
            <a:endParaRPr lang="ru-RU" dirty="0"/>
          </a:p>
          <a:p>
            <a:pPr>
              <a:spcBef>
                <a:spcPts val="0"/>
              </a:spcBef>
            </a:pPr>
            <a:r>
              <a:rPr lang="ru-RU" sz="3200" dirty="0">
                <a:solidFill>
                  <a:schemeClr val="accent2"/>
                </a:solidFill>
              </a:rPr>
              <a:t>Гарантия сохранения средств организации</a:t>
            </a:r>
          </a:p>
          <a:p>
            <a:pPr marL="36000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b="0" dirty="0">
                <a:solidFill>
                  <a:schemeClr val="tx1"/>
                </a:solidFill>
              </a:rPr>
              <a:t>Вложенные средства на обучение сотрудника не пропадут, даже если он уволится или уедет в командировку. Мы бесплатно обучим другого специалиста компании.</a:t>
            </a:r>
          </a:p>
          <a:p>
            <a:endParaRPr lang="ru-RU" dirty="0"/>
          </a:p>
          <a:p>
            <a:r>
              <a:rPr lang="ru-RU" sz="3200" dirty="0">
                <a:solidFill>
                  <a:schemeClr val="accent2"/>
                </a:solidFill>
              </a:rPr>
              <a:t>Гарантированное расписание занятий</a:t>
            </a:r>
          </a:p>
          <a:p>
            <a:pPr marL="36000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b="0" dirty="0">
                <a:solidFill>
                  <a:schemeClr val="tx1"/>
                </a:solidFill>
              </a:rPr>
              <a:t>Учебные группы планируются на год вперёд, занятия идут без срывов и переносов. Возможность выбора удобного режима обучения: утро, утро-день, вечер, выходной.  </a:t>
            </a:r>
          </a:p>
          <a:p>
            <a:endParaRPr lang="ru-RU" dirty="0"/>
          </a:p>
          <a:p>
            <a:r>
              <a:rPr lang="ru-RU" sz="3200" dirty="0">
                <a:solidFill>
                  <a:schemeClr val="accent2"/>
                </a:solidFill>
              </a:rPr>
              <a:t>Гарантия безопасности </a:t>
            </a:r>
          </a:p>
          <a:p>
            <a:pPr marL="36000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b="0" dirty="0"/>
              <a:t>Современные комфортные классы в бизнес-центрах категории А и В. Пропускная система и охрана в учебных комплексах</a:t>
            </a:r>
          </a:p>
          <a:p>
            <a:pPr marL="0" indent="0">
              <a:buNone/>
            </a:pPr>
            <a:endParaRPr lang="ru-RU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ru-RU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ru-RU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5F5CF7-63B8-44AB-99F0-C655A3F7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422" y="1286541"/>
            <a:ext cx="2188117" cy="16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2D66E25-2695-462A-9CC3-1A49CF36A279}"/>
              </a:ext>
            </a:extLst>
          </p:cNvPr>
          <p:cNvSpPr/>
          <p:nvPr/>
        </p:nvSpPr>
        <p:spPr>
          <a:xfrm>
            <a:off x="7981167" y="1307804"/>
            <a:ext cx="4210834" cy="46863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44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D9CD6-0095-4AE5-935E-0605D654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корпоративных клиентов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DC529-06E8-41D3-8BA9-EE7929FFC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373" y="1489811"/>
            <a:ext cx="6681508" cy="4723193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Гарантия высокого качества обучения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dirty="0" err="1">
                <a:solidFill>
                  <a:schemeClr val="tx1"/>
                </a:solidFill>
              </a:rPr>
              <a:t>Cамый</a:t>
            </a:r>
            <a:r>
              <a:rPr lang="ru-RU" dirty="0">
                <a:solidFill>
                  <a:schemeClr val="tx1"/>
                </a:solidFill>
              </a:rPr>
              <a:t> широкий выбор авторских и авторизованных курсов в России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Индивидуальные </a:t>
            </a:r>
            <a:r>
              <a:rPr lang="ru-RU" dirty="0">
                <a:solidFill>
                  <a:schemeClr val="tx1"/>
                </a:solidFill>
              </a:rPr>
              <a:t>или адаптированные проекты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Онлайн-обучение по технологии </a:t>
            </a:r>
            <a:r>
              <a:rPr lang="ru-RU" dirty="0" err="1">
                <a:solidFill>
                  <a:schemeClr val="tx1"/>
                </a:solidFill>
              </a:rPr>
              <a:t>InClass</a:t>
            </a:r>
            <a:r>
              <a:rPr lang="ru-RU" dirty="0">
                <a:solidFill>
                  <a:schemeClr val="tx1"/>
                </a:solidFill>
              </a:rPr>
              <a:t>®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Индивидуальный </a:t>
            </a:r>
            <a:r>
              <a:rPr lang="ru-RU" dirty="0" smtClean="0">
                <a:solidFill>
                  <a:schemeClr val="tx1"/>
                </a:solidFill>
              </a:rPr>
              <a:t>менеджмент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Аренда аудиторий в Центре для проведения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корпоративного обучения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Выездное </a:t>
            </a:r>
            <a:r>
              <a:rPr lang="ru-RU" dirty="0">
                <a:solidFill>
                  <a:schemeClr val="tx1"/>
                </a:solidFill>
              </a:rPr>
              <a:t>обучение в Вашем офисе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Гарантия сохранности средств организации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9B8650-2685-4488-A480-026ABE258AFD}"/>
              </a:ext>
            </a:extLst>
          </p:cNvPr>
          <p:cNvSpPr txBox="1"/>
          <p:nvPr/>
        </p:nvSpPr>
        <p:spPr>
          <a:xfrm>
            <a:off x="8077422" y="1517672"/>
            <a:ext cx="385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Наши клиенты –</a:t>
            </a:r>
            <a:br>
              <a:rPr lang="ru-RU" sz="2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 более </a:t>
            </a:r>
            <a:r>
              <a:rPr lang="ru-RU" sz="2000" b="1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 </a:t>
            </a:r>
            <a:r>
              <a:rPr lang="ru-RU" sz="2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000 </a:t>
            </a:r>
            <a:r>
              <a:rPr lang="ru-RU" sz="2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российских</a:t>
            </a:r>
            <a:br>
              <a:rPr lang="ru-RU" sz="2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зарубежных компаний</a:t>
            </a:r>
            <a:br>
              <a:rPr lang="ru-RU" sz="2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организаций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E82E4D-DD76-45A9-9705-EC13E9DE2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9740" y="3032449"/>
            <a:ext cx="3407134" cy="27175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16648F-32B5-436F-8C8A-A459F3DEB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223" y="1515938"/>
            <a:ext cx="296333" cy="2963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E24F15-1DC3-4EC3-B007-5383DE3E3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223" y="2058863"/>
            <a:ext cx="296333" cy="296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DC4135-5337-4883-B025-E1BD0ED49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223" y="2576201"/>
            <a:ext cx="296333" cy="2963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E7827C-09B6-4D16-B94F-A6B504F1F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223" y="3099268"/>
            <a:ext cx="296333" cy="2963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D2299F-6AFA-4C6F-99E0-38DDF7247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223" y="3627223"/>
            <a:ext cx="296333" cy="2963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4F8CC4-569C-4E53-86CC-6B910D2B1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223" y="4171776"/>
            <a:ext cx="296333" cy="2963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4E34937-81D6-4C13-BEB7-87649875E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223" y="4697017"/>
            <a:ext cx="296333" cy="2963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9884E6D-7035-4356-9733-DAE863CAF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223" y="5235034"/>
            <a:ext cx="296333" cy="2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671C4-236D-4AC7-A404-E265222E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73867"/>
            <a:ext cx="9062089" cy="774449"/>
          </a:xfrm>
        </p:spPr>
        <p:txBody>
          <a:bodyPr/>
          <a:lstStyle/>
          <a:p>
            <a:r>
              <a:rPr lang="ru-RU" dirty="0"/>
              <a:t>Форматы обучения 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5B8CC7A8-27DA-427A-AF1F-4562F2B9384D}"/>
              </a:ext>
            </a:extLst>
          </p:cNvPr>
          <p:cNvSpPr txBox="1">
            <a:spLocks/>
          </p:cNvSpPr>
          <p:nvPr/>
        </p:nvSpPr>
        <p:spPr>
          <a:xfrm>
            <a:off x="7939494" y="1256820"/>
            <a:ext cx="330987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C41B80C1-8640-4EB3-B7E8-CAF7772F05D2}"/>
              </a:ext>
            </a:extLst>
          </p:cNvPr>
          <p:cNvSpPr txBox="1">
            <a:spLocks/>
          </p:cNvSpPr>
          <p:nvPr/>
        </p:nvSpPr>
        <p:spPr>
          <a:xfrm>
            <a:off x="7968181" y="1148316"/>
            <a:ext cx="3309875" cy="54008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Смешанное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216406BE-4B11-4FDE-AD7F-0A28C9DE1F4E}"/>
              </a:ext>
            </a:extLst>
          </p:cNvPr>
          <p:cNvSpPr txBox="1">
            <a:spLocks/>
          </p:cNvSpPr>
          <p:nvPr/>
        </p:nvSpPr>
        <p:spPr>
          <a:xfrm>
            <a:off x="4308413" y="1148316"/>
            <a:ext cx="3309875" cy="54008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Электронное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53952725-29EA-41A7-8717-6FE2C44B7F37}"/>
              </a:ext>
            </a:extLst>
          </p:cNvPr>
          <p:cNvSpPr txBox="1">
            <a:spLocks/>
          </p:cNvSpPr>
          <p:nvPr/>
        </p:nvSpPr>
        <p:spPr>
          <a:xfrm>
            <a:off x="677333" y="1148316"/>
            <a:ext cx="3309875" cy="54008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Очное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868F530C-1614-400F-943A-D8AB92DA0870}"/>
              </a:ext>
            </a:extLst>
          </p:cNvPr>
          <p:cNvSpPr txBox="1">
            <a:spLocks/>
          </p:cNvSpPr>
          <p:nvPr/>
        </p:nvSpPr>
        <p:spPr>
          <a:xfrm>
            <a:off x="4308414" y="1796901"/>
            <a:ext cx="3338562" cy="4342993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Онлайн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Подключение к  реальному занятию  (технология </a:t>
            </a:r>
            <a:r>
              <a:rPr lang="ru-RU" sz="1100" b="0" dirty="0" err="1"/>
              <a:t>InClass</a:t>
            </a:r>
            <a:r>
              <a:rPr lang="ru-RU" sz="1100" b="0" dirty="0"/>
              <a:t>®);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Общение с группой и преподавателем через чат;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Качество очного обучения;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Стоимость равна очному;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Экономия времени и средств на дорогу;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Занятия из любой точки мира;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Запись вебинара доступна 3 месяца после обучения</a:t>
            </a:r>
          </a:p>
          <a:p>
            <a:pPr marL="180000" indent="-180000">
              <a:spcBef>
                <a:spcPts val="300"/>
              </a:spcBef>
            </a:pPr>
            <a:endParaRPr lang="ru-RU" sz="1000" b="0" dirty="0"/>
          </a:p>
          <a:p>
            <a:pPr marL="0" indent="0">
              <a:spcBef>
                <a:spcPts val="300"/>
              </a:spcBef>
              <a:buNone/>
            </a:pPr>
            <a:r>
              <a:rPr lang="ru-RU" sz="1600" dirty="0" err="1">
                <a:solidFill>
                  <a:schemeClr val="tx2"/>
                </a:solidFill>
              </a:rPr>
              <a:t>Микролёрнинг</a:t>
            </a:r>
            <a:endParaRPr lang="ru-RU" sz="1600" dirty="0">
              <a:solidFill>
                <a:schemeClr val="tx2"/>
              </a:solidFill>
            </a:endParaRP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Самостоятельный просмотр видеозаписи;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Возможность заниматься дома или на работе;  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Невысокая стоимость;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Отсутствие обратной связи с преподавателем;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Необходим навык самоорганизации и высокой концентрации.</a:t>
            </a:r>
          </a:p>
          <a:p>
            <a:pPr marL="180000" indent="-180000">
              <a:spcBef>
                <a:spcPts val="300"/>
              </a:spcBef>
            </a:pPr>
            <a:endParaRPr lang="ru-RU" sz="1000" b="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8F605E2-9D67-4AD3-B6A0-46E0C5D2113D}"/>
              </a:ext>
            </a:extLst>
          </p:cNvPr>
          <p:cNvSpPr txBox="1">
            <a:spLocks/>
          </p:cNvSpPr>
          <p:nvPr/>
        </p:nvSpPr>
        <p:spPr>
          <a:xfrm>
            <a:off x="7985064" y="1796901"/>
            <a:ext cx="3338562" cy="4687232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Очно-заочное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Сочетание группового и индивидуального формата;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Заочное обучение по записям реальных занятий;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Очные консультации только по интересующим темам;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Экономия по стоимости;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Обучение в удобном темпе.</a:t>
            </a:r>
          </a:p>
          <a:p>
            <a:pPr marL="180000" indent="-180000">
              <a:spcBef>
                <a:spcPts val="300"/>
              </a:spcBef>
            </a:pPr>
            <a:endParaRPr lang="ru-RU" sz="1000" b="0" dirty="0"/>
          </a:p>
          <a:p>
            <a:pPr marL="0" indent="0">
              <a:spcBef>
                <a:spcPts val="30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Открытое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(очное или онлайн)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Обучение в 1-ой аудитории слушателей разных курсов </a:t>
            </a:r>
            <a:br>
              <a:rPr lang="ru-RU" sz="1100" b="0" dirty="0"/>
            </a:br>
            <a:r>
              <a:rPr lang="ru-RU" sz="1100" b="0" dirty="0"/>
              <a:t>1-го направления;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2 монитора на столе: для просмотра видеозаписей занятий и выполнения лабораторных;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Обучение в своём темпе;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Личные консультации с преподавателем; 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Оптимальная цена и качество; 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Доказанная эффективность.</a:t>
            </a:r>
          </a:p>
          <a:p>
            <a:pPr marL="180000" indent="-180000">
              <a:spcBef>
                <a:spcPts val="300"/>
              </a:spcBef>
            </a:pPr>
            <a:endParaRPr lang="ru-RU" sz="1000" b="0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2EC1BB7F-4735-4E05-895E-5B6DB1D8F0B9}"/>
              </a:ext>
            </a:extLst>
          </p:cNvPr>
          <p:cNvSpPr txBox="1">
            <a:spLocks/>
          </p:cNvSpPr>
          <p:nvPr/>
        </p:nvSpPr>
        <p:spPr>
          <a:xfrm>
            <a:off x="693344" y="1796901"/>
            <a:ext cx="3338562" cy="4342993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Групповое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Традиционное обучение в классе;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Очный контакт с преподавателем и группой;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Классическая форма занятий: лекции, практическая часть, участие в групповой работе и пр.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Классическая форма итоговой аттестации.</a:t>
            </a:r>
          </a:p>
          <a:p>
            <a:pPr marL="180000" indent="-180000">
              <a:spcBef>
                <a:spcPts val="300"/>
              </a:spcBef>
            </a:pPr>
            <a:endParaRPr lang="ru-RU" sz="1000" b="0" dirty="0"/>
          </a:p>
          <a:p>
            <a:pPr marL="180000" indent="-180000">
              <a:spcBef>
                <a:spcPts val="300"/>
              </a:spcBef>
            </a:pPr>
            <a:endParaRPr lang="ru-RU" sz="1000" b="0" dirty="0"/>
          </a:p>
          <a:p>
            <a:pPr marL="180000" indent="-180000">
              <a:spcBef>
                <a:spcPts val="300"/>
              </a:spcBef>
            </a:pPr>
            <a:endParaRPr lang="ru-RU" sz="1000" b="0" dirty="0"/>
          </a:p>
          <a:p>
            <a:pPr marL="180000" indent="-180000">
              <a:spcBef>
                <a:spcPts val="300"/>
              </a:spcBef>
            </a:pPr>
            <a:endParaRPr lang="ru-RU" sz="1000" b="0" dirty="0"/>
          </a:p>
          <a:p>
            <a:pPr marL="0" indent="0">
              <a:spcBef>
                <a:spcPts val="30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Индивидуальное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Подбирается под запросы слушателя;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Индивидуальный учебный проект;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Специальный график;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Индивидуальная работа с преподавателем;  </a:t>
            </a:r>
          </a:p>
          <a:p>
            <a:pPr marL="180000" indent="-180000">
              <a:spcBef>
                <a:spcPts val="300"/>
              </a:spcBef>
            </a:pPr>
            <a:r>
              <a:rPr lang="ru-RU" sz="1100" b="0" dirty="0"/>
              <a:t>Высокая стоимость.</a:t>
            </a:r>
          </a:p>
          <a:p>
            <a:pPr marL="180000" indent="-180000">
              <a:spcBef>
                <a:spcPts val="300"/>
              </a:spcBef>
            </a:pPr>
            <a:endParaRPr lang="ru-RU" sz="1000" b="0" dirty="0"/>
          </a:p>
        </p:txBody>
      </p:sp>
    </p:spTree>
    <p:extLst>
      <p:ext uri="{BB962C8B-B14F-4D97-AF65-F5344CB8AC3E}">
        <p14:creationId xmlns:p14="http://schemas.microsoft.com/office/powerpoint/2010/main" val="1441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52ECB-4D13-4856-83EB-1A60371C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 тестирования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9D072E-C791-45C2-82EB-73BF4A32E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Myriad Pro" panose="020B0503030403020204" pitchFamily="34" charset="0"/>
              </a:rPr>
              <a:t>Сертификация – наиболее эффективный способ карьерного продвижения и лучшее средство оценки персонала.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31E5E0-EADD-403E-80C9-2088355E7E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7335" y="2164162"/>
            <a:ext cx="5663307" cy="43188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Центр тестирования «Специалиста» предлагает сертификацию по единым стандартам IT-компаний мира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По большинству направлений мы являемся крупнейшим авторизованным центром в России, по ряду IT-сертификаций – единственным в стране </a:t>
            </a:r>
          </a:p>
          <a:p>
            <a:pPr>
              <a:spcAft>
                <a:spcPts val="600"/>
              </a:spcAft>
            </a:pPr>
            <a:r>
              <a:rPr lang="ru-RU" dirty="0"/>
              <a:t>Сертификация проводится ежедневно в тестовых системах </a:t>
            </a:r>
            <a:r>
              <a:rPr lang="en-US" dirty="0"/>
              <a:t>Pearson Vue</a:t>
            </a:r>
            <a:r>
              <a:rPr lang="ru-RU" dirty="0"/>
              <a:t>, </a:t>
            </a:r>
            <a:r>
              <a:rPr lang="en-US" dirty="0" err="1"/>
              <a:t>PeopleCert</a:t>
            </a:r>
            <a:r>
              <a:rPr lang="ru-RU" dirty="0"/>
              <a:t>, </a:t>
            </a:r>
            <a:r>
              <a:rPr lang="en-US" dirty="0"/>
              <a:t>Prometric</a:t>
            </a:r>
            <a:r>
              <a:rPr lang="ru-RU" dirty="0"/>
              <a:t>, </a:t>
            </a:r>
            <a:r>
              <a:rPr lang="en-US" dirty="0" err="1"/>
              <a:t>Certiport</a:t>
            </a:r>
            <a:r>
              <a:rPr lang="ru-RU" dirty="0"/>
              <a:t>, </a:t>
            </a:r>
            <a:r>
              <a:rPr lang="en-US" dirty="0"/>
              <a:t>Kaspersky</a:t>
            </a:r>
            <a:r>
              <a:rPr lang="ru-RU" dirty="0"/>
              <a:t>, </a:t>
            </a:r>
            <a:r>
              <a:rPr lang="ru-RU" dirty="0" smtClean="0"/>
              <a:t>и </a:t>
            </a:r>
            <a:r>
              <a:rPr lang="ru-RU" dirty="0"/>
              <a:t>1</a:t>
            </a:r>
            <a:r>
              <a:rPr lang="en-US" dirty="0"/>
              <a:t>C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ADCEB-6C23-44D0-BC17-4733C56D7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663" y="891734"/>
            <a:ext cx="4818788" cy="54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пециалист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2681C4"/>
      </a:accent1>
      <a:accent2>
        <a:srgbClr val="004777"/>
      </a:accent2>
      <a:accent3>
        <a:srgbClr val="14A0FF"/>
      </a:accent3>
      <a:accent4>
        <a:srgbClr val="E28B18"/>
      </a:accent4>
      <a:accent5>
        <a:srgbClr val="7F7F7F"/>
      </a:accent5>
      <a:accent6>
        <a:srgbClr val="14A0FF"/>
      </a:accent6>
      <a:hlink>
        <a:srgbClr val="1C6093"/>
      </a:hlink>
      <a:folHlink>
        <a:srgbClr val="70A1C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961</Words>
  <Application>Microsoft Office PowerPoint</Application>
  <PresentationFormat>Широкоэкранный</PresentationFormat>
  <Paragraphs>184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Myriad Pro</vt:lpstr>
      <vt:lpstr>Open Sans</vt:lpstr>
      <vt:lpstr>Trebuchet MS</vt:lpstr>
      <vt:lpstr>Wingdings</vt:lpstr>
      <vt:lpstr>Wingdings 3</vt:lpstr>
      <vt:lpstr>Аспект</vt:lpstr>
      <vt:lpstr>Презентация PowerPoint</vt:lpstr>
      <vt:lpstr>Учебный центр «Специалист» 32 года учим людей</vt:lpstr>
      <vt:lpstr>Ключевые преимущества</vt:lpstr>
      <vt:lpstr>Направления подготовки</vt:lpstr>
      <vt:lpstr>Дипломные программы и программы повышения квалификации</vt:lpstr>
      <vt:lpstr>Наши гарантии </vt:lpstr>
      <vt:lpstr>Для корпоративных клиентов</vt:lpstr>
      <vt:lpstr>Форматы обучения </vt:lpstr>
      <vt:lpstr>Центр тестирования</vt:lpstr>
      <vt:lpstr>Документы об окончании</vt:lpstr>
      <vt:lpstr>4 учебных комплекса в Москве</vt:lpstr>
      <vt:lpstr>Учебный центр «СПЕЦИАЛИСТ» –  Ваш путь к успеху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Майдыковский Евгений Игоревич</dc:creator>
  <cp:lastModifiedBy>Шерстнев Сергей Николаевич</cp:lastModifiedBy>
  <cp:revision>106</cp:revision>
  <cp:lastPrinted>2019-04-08T14:42:06Z</cp:lastPrinted>
  <dcterms:created xsi:type="dcterms:W3CDTF">2019-04-03T13:32:28Z</dcterms:created>
  <dcterms:modified xsi:type="dcterms:W3CDTF">2023-11-15T09:51:46Z</dcterms:modified>
</cp:coreProperties>
</file>